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7" r:id="rId1"/>
  </p:sldMasterIdLst>
  <p:notesMasterIdLst>
    <p:notesMasterId r:id="rId53"/>
  </p:notesMasterIdLst>
  <p:handoutMasterIdLst>
    <p:handoutMasterId r:id="rId54"/>
  </p:handoutMasterIdLst>
  <p:sldIdLst>
    <p:sldId id="295" r:id="rId2"/>
    <p:sldId id="320" r:id="rId3"/>
    <p:sldId id="330" r:id="rId4"/>
    <p:sldId id="294" r:id="rId5"/>
    <p:sldId id="282" r:id="rId6"/>
    <p:sldId id="270" r:id="rId7"/>
    <p:sldId id="271" r:id="rId8"/>
    <p:sldId id="268" r:id="rId9"/>
    <p:sldId id="280" r:id="rId10"/>
    <p:sldId id="283" r:id="rId11"/>
    <p:sldId id="284" r:id="rId12"/>
    <p:sldId id="281" r:id="rId13"/>
    <p:sldId id="272" r:id="rId14"/>
    <p:sldId id="285" r:id="rId15"/>
    <p:sldId id="261" r:id="rId16"/>
    <p:sldId id="286" r:id="rId17"/>
    <p:sldId id="323" r:id="rId18"/>
    <p:sldId id="287" r:id="rId19"/>
    <p:sldId id="336" r:id="rId20"/>
    <p:sldId id="291" r:id="rId21"/>
    <p:sldId id="296" r:id="rId22"/>
    <p:sldId id="293" r:id="rId23"/>
    <p:sldId id="273" r:id="rId24"/>
    <p:sldId id="325" r:id="rId25"/>
    <p:sldId id="297" r:id="rId26"/>
    <p:sldId id="298" r:id="rId27"/>
    <p:sldId id="331" r:id="rId28"/>
    <p:sldId id="300" r:id="rId29"/>
    <p:sldId id="275" r:id="rId30"/>
    <p:sldId id="301" r:id="rId31"/>
    <p:sldId id="302" r:id="rId32"/>
    <p:sldId id="322" r:id="rId33"/>
    <p:sldId id="277" r:id="rId34"/>
    <p:sldId id="303" r:id="rId35"/>
    <p:sldId id="304" r:id="rId36"/>
    <p:sldId id="305" r:id="rId37"/>
    <p:sldId id="309" r:id="rId38"/>
    <p:sldId id="310" r:id="rId39"/>
    <p:sldId id="312" r:id="rId40"/>
    <p:sldId id="313" r:id="rId41"/>
    <p:sldId id="314" r:id="rId42"/>
    <p:sldId id="315" r:id="rId43"/>
    <p:sldId id="316" r:id="rId44"/>
    <p:sldId id="317" r:id="rId45"/>
    <p:sldId id="333" r:id="rId46"/>
    <p:sldId id="334" r:id="rId47"/>
    <p:sldId id="327" r:id="rId48"/>
    <p:sldId id="329" r:id="rId49"/>
    <p:sldId id="332" r:id="rId50"/>
    <p:sldId id="335" r:id="rId51"/>
    <p:sldId id="319" r:id="rId52"/>
  </p:sldIdLst>
  <p:sldSz cx="12188825" cy="6858000"/>
  <p:notesSz cx="6858000" cy="9144000"/>
  <p:custDataLst>
    <p:tags r:id="rId55"/>
  </p:custDataLst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1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howGuides="1">
      <p:cViewPr varScale="1">
        <p:scale>
          <a:sx n="74" d="100"/>
          <a:sy n="74" d="100"/>
        </p:scale>
        <p:origin x="360" y="7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7" d="100"/>
          <a:sy n="97" d="100"/>
        </p:scale>
        <p:origin x="278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13813A-D8FE-4C14-8008-9BBF88CAC940}" type="doc">
      <dgm:prSet loTypeId="urn:microsoft.com/office/officeart/2005/8/layout/cycle2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3BDFB07-0F27-493D-97CD-D2FEE1218BDF}">
      <dgm:prSet phldrT="[Metin]"/>
      <dgm:spPr/>
      <dgm:t>
        <a:bodyPr/>
        <a:lstStyle/>
        <a:p>
          <a:r>
            <a:rPr lang="tr-TR" dirty="0" smtClean="0"/>
            <a:t>FİZİKSEL İHMAL</a:t>
          </a:r>
          <a:endParaRPr lang="tr-TR" dirty="0"/>
        </a:p>
      </dgm:t>
    </dgm:pt>
    <dgm:pt modelId="{95C66560-2E3C-4A47-87E1-C83279EE9AAA}" type="parTrans" cxnId="{CF59F4B9-B1D6-4C5B-8AF1-9547E3C2ABEF}">
      <dgm:prSet/>
      <dgm:spPr/>
      <dgm:t>
        <a:bodyPr/>
        <a:lstStyle/>
        <a:p>
          <a:endParaRPr lang="tr-TR"/>
        </a:p>
      </dgm:t>
    </dgm:pt>
    <dgm:pt modelId="{F1F93C20-6BA9-4430-9C6D-872B3925A687}" type="sibTrans" cxnId="{CF59F4B9-B1D6-4C5B-8AF1-9547E3C2ABEF}">
      <dgm:prSet/>
      <dgm:spPr/>
      <dgm:t>
        <a:bodyPr/>
        <a:lstStyle/>
        <a:p>
          <a:endParaRPr lang="tr-TR"/>
        </a:p>
      </dgm:t>
    </dgm:pt>
    <dgm:pt modelId="{D1446308-CE3F-4B3A-984B-DC4DA6CD50DD}">
      <dgm:prSet phldrT="[Metin]"/>
      <dgm:spPr/>
      <dgm:t>
        <a:bodyPr/>
        <a:lstStyle/>
        <a:p>
          <a:r>
            <a:rPr lang="tr-TR" dirty="0" smtClean="0"/>
            <a:t>DUYGUSAL İHMAL</a:t>
          </a:r>
          <a:endParaRPr lang="tr-TR" dirty="0"/>
        </a:p>
      </dgm:t>
    </dgm:pt>
    <dgm:pt modelId="{35BFC315-4C54-4117-91B5-E8B551703A8A}" type="parTrans" cxnId="{7D18A010-77D6-4698-A011-2943108110A4}">
      <dgm:prSet/>
      <dgm:spPr/>
      <dgm:t>
        <a:bodyPr/>
        <a:lstStyle/>
        <a:p>
          <a:endParaRPr lang="tr-TR"/>
        </a:p>
      </dgm:t>
    </dgm:pt>
    <dgm:pt modelId="{DE0C53F7-98E7-405B-BE5F-1C901A1E687F}" type="sibTrans" cxnId="{7D18A010-77D6-4698-A011-2943108110A4}">
      <dgm:prSet/>
      <dgm:spPr/>
      <dgm:t>
        <a:bodyPr/>
        <a:lstStyle/>
        <a:p>
          <a:endParaRPr lang="tr-TR"/>
        </a:p>
      </dgm:t>
    </dgm:pt>
    <dgm:pt modelId="{C191A46D-0F2F-4DFA-8114-482D0696CBA0}">
      <dgm:prSet phldrT="[Metin]"/>
      <dgm:spPr/>
      <dgm:t>
        <a:bodyPr/>
        <a:lstStyle/>
        <a:p>
          <a:r>
            <a:rPr lang="tr-TR" dirty="0" smtClean="0"/>
            <a:t>EĞİTİMSEL İHMAL</a:t>
          </a:r>
          <a:endParaRPr lang="tr-TR" dirty="0"/>
        </a:p>
      </dgm:t>
    </dgm:pt>
    <dgm:pt modelId="{34D5EF21-B08A-4CF2-BAF7-FC214B37528D}" type="parTrans" cxnId="{95192DC6-4C6C-4DB7-BF5F-E82722299C65}">
      <dgm:prSet/>
      <dgm:spPr/>
      <dgm:t>
        <a:bodyPr/>
        <a:lstStyle/>
        <a:p>
          <a:endParaRPr lang="tr-TR"/>
        </a:p>
      </dgm:t>
    </dgm:pt>
    <dgm:pt modelId="{DBFB3072-8445-46DA-B2F3-88B0D883DF1F}" type="sibTrans" cxnId="{95192DC6-4C6C-4DB7-BF5F-E82722299C65}">
      <dgm:prSet/>
      <dgm:spPr/>
      <dgm:t>
        <a:bodyPr/>
        <a:lstStyle/>
        <a:p>
          <a:endParaRPr lang="tr-TR"/>
        </a:p>
      </dgm:t>
    </dgm:pt>
    <dgm:pt modelId="{62FF202A-8013-4B85-985A-544B8400B3CC}" type="pres">
      <dgm:prSet presAssocID="{1813813A-D8FE-4C14-8008-9BBF88CAC94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E160516-3B5A-4134-B9E3-FE5F61751EDF}" type="pres">
      <dgm:prSet presAssocID="{23BDFB07-0F27-493D-97CD-D2FEE1218BD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40756D6-FEDE-4841-B5A1-D1A46DB6E0D2}" type="pres">
      <dgm:prSet presAssocID="{F1F93C20-6BA9-4430-9C6D-872B3925A687}" presName="sibTrans" presStyleLbl="sibTrans2D1" presStyleIdx="0" presStyleCnt="3"/>
      <dgm:spPr/>
      <dgm:t>
        <a:bodyPr/>
        <a:lstStyle/>
        <a:p>
          <a:endParaRPr lang="tr-TR"/>
        </a:p>
      </dgm:t>
    </dgm:pt>
    <dgm:pt modelId="{061A66B3-A6C4-428E-BCA5-435AD3BD19E1}" type="pres">
      <dgm:prSet presAssocID="{F1F93C20-6BA9-4430-9C6D-872B3925A687}" presName="connectorText" presStyleLbl="sibTrans2D1" presStyleIdx="0" presStyleCnt="3"/>
      <dgm:spPr/>
      <dgm:t>
        <a:bodyPr/>
        <a:lstStyle/>
        <a:p>
          <a:endParaRPr lang="tr-TR"/>
        </a:p>
      </dgm:t>
    </dgm:pt>
    <dgm:pt modelId="{6C0A2E6E-5255-4914-903D-57F398C7545B}" type="pres">
      <dgm:prSet presAssocID="{D1446308-CE3F-4B3A-984B-DC4DA6CD50D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24DB694-8B2A-47F9-8DAD-7C30F5587551}" type="pres">
      <dgm:prSet presAssocID="{DE0C53F7-98E7-405B-BE5F-1C901A1E687F}" presName="sibTrans" presStyleLbl="sibTrans2D1" presStyleIdx="1" presStyleCnt="3"/>
      <dgm:spPr/>
      <dgm:t>
        <a:bodyPr/>
        <a:lstStyle/>
        <a:p>
          <a:endParaRPr lang="tr-TR"/>
        </a:p>
      </dgm:t>
    </dgm:pt>
    <dgm:pt modelId="{41907106-4B46-460B-BEDF-8800FE69952E}" type="pres">
      <dgm:prSet presAssocID="{DE0C53F7-98E7-405B-BE5F-1C901A1E687F}" presName="connectorText" presStyleLbl="sibTrans2D1" presStyleIdx="1" presStyleCnt="3"/>
      <dgm:spPr/>
      <dgm:t>
        <a:bodyPr/>
        <a:lstStyle/>
        <a:p>
          <a:endParaRPr lang="tr-TR"/>
        </a:p>
      </dgm:t>
    </dgm:pt>
    <dgm:pt modelId="{01170BA2-AA68-4089-A448-1D68CB12A6D6}" type="pres">
      <dgm:prSet presAssocID="{C191A46D-0F2F-4DFA-8114-482D0696CBA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1DA0FE0-1A76-468E-9571-4CA162D27FC1}" type="pres">
      <dgm:prSet presAssocID="{DBFB3072-8445-46DA-B2F3-88B0D883DF1F}" presName="sibTrans" presStyleLbl="sibTrans2D1" presStyleIdx="2" presStyleCnt="3"/>
      <dgm:spPr/>
      <dgm:t>
        <a:bodyPr/>
        <a:lstStyle/>
        <a:p>
          <a:endParaRPr lang="tr-TR"/>
        </a:p>
      </dgm:t>
    </dgm:pt>
    <dgm:pt modelId="{C2674263-AA07-4756-99EE-F1FD05D18216}" type="pres">
      <dgm:prSet presAssocID="{DBFB3072-8445-46DA-B2F3-88B0D883DF1F}" presName="connectorText" presStyleLbl="sibTrans2D1" presStyleIdx="2" presStyleCnt="3"/>
      <dgm:spPr/>
      <dgm:t>
        <a:bodyPr/>
        <a:lstStyle/>
        <a:p>
          <a:endParaRPr lang="tr-TR"/>
        </a:p>
      </dgm:t>
    </dgm:pt>
  </dgm:ptLst>
  <dgm:cxnLst>
    <dgm:cxn modelId="{CFF8E3DA-0FAB-4796-AAFB-B9DA4B0CE9B1}" type="presOf" srcId="{C191A46D-0F2F-4DFA-8114-482D0696CBA0}" destId="{01170BA2-AA68-4089-A448-1D68CB12A6D6}" srcOrd="0" destOrd="0" presId="urn:microsoft.com/office/officeart/2005/8/layout/cycle2"/>
    <dgm:cxn modelId="{FE6F6621-CFC0-4DA0-BC53-A3D01C3E5444}" type="presOf" srcId="{DE0C53F7-98E7-405B-BE5F-1C901A1E687F}" destId="{C24DB694-8B2A-47F9-8DAD-7C30F5587551}" srcOrd="0" destOrd="0" presId="urn:microsoft.com/office/officeart/2005/8/layout/cycle2"/>
    <dgm:cxn modelId="{95192DC6-4C6C-4DB7-BF5F-E82722299C65}" srcId="{1813813A-D8FE-4C14-8008-9BBF88CAC940}" destId="{C191A46D-0F2F-4DFA-8114-482D0696CBA0}" srcOrd="2" destOrd="0" parTransId="{34D5EF21-B08A-4CF2-BAF7-FC214B37528D}" sibTransId="{DBFB3072-8445-46DA-B2F3-88B0D883DF1F}"/>
    <dgm:cxn modelId="{1B624ACB-B328-4B67-9528-1BA347DB820E}" type="presOf" srcId="{23BDFB07-0F27-493D-97CD-D2FEE1218BDF}" destId="{7E160516-3B5A-4134-B9E3-FE5F61751EDF}" srcOrd="0" destOrd="0" presId="urn:microsoft.com/office/officeart/2005/8/layout/cycle2"/>
    <dgm:cxn modelId="{9337482D-3A0E-41CB-AFC5-2B3AA1DFBBAA}" type="presOf" srcId="{DBFB3072-8445-46DA-B2F3-88B0D883DF1F}" destId="{C2674263-AA07-4756-99EE-F1FD05D18216}" srcOrd="1" destOrd="0" presId="urn:microsoft.com/office/officeart/2005/8/layout/cycle2"/>
    <dgm:cxn modelId="{21843045-D213-4F98-B35B-62271172102A}" type="presOf" srcId="{DBFB3072-8445-46DA-B2F3-88B0D883DF1F}" destId="{11DA0FE0-1A76-468E-9571-4CA162D27FC1}" srcOrd="0" destOrd="0" presId="urn:microsoft.com/office/officeart/2005/8/layout/cycle2"/>
    <dgm:cxn modelId="{17DBA7B5-447D-4F18-A3FC-D47AE648E940}" type="presOf" srcId="{DE0C53F7-98E7-405B-BE5F-1C901A1E687F}" destId="{41907106-4B46-460B-BEDF-8800FE69952E}" srcOrd="1" destOrd="0" presId="urn:microsoft.com/office/officeart/2005/8/layout/cycle2"/>
    <dgm:cxn modelId="{B65708CC-0555-46DD-AC09-D97875F3F682}" type="presOf" srcId="{F1F93C20-6BA9-4430-9C6D-872B3925A687}" destId="{340756D6-FEDE-4841-B5A1-D1A46DB6E0D2}" srcOrd="0" destOrd="0" presId="urn:microsoft.com/office/officeart/2005/8/layout/cycle2"/>
    <dgm:cxn modelId="{CF59F4B9-B1D6-4C5B-8AF1-9547E3C2ABEF}" srcId="{1813813A-D8FE-4C14-8008-9BBF88CAC940}" destId="{23BDFB07-0F27-493D-97CD-D2FEE1218BDF}" srcOrd="0" destOrd="0" parTransId="{95C66560-2E3C-4A47-87E1-C83279EE9AAA}" sibTransId="{F1F93C20-6BA9-4430-9C6D-872B3925A687}"/>
    <dgm:cxn modelId="{7B18B275-8973-48FD-AAC6-1782178D8E59}" type="presOf" srcId="{F1F93C20-6BA9-4430-9C6D-872B3925A687}" destId="{061A66B3-A6C4-428E-BCA5-435AD3BD19E1}" srcOrd="1" destOrd="0" presId="urn:microsoft.com/office/officeart/2005/8/layout/cycle2"/>
    <dgm:cxn modelId="{57F0D79E-88C3-41C9-A3FF-3AEE78722B1A}" type="presOf" srcId="{1813813A-D8FE-4C14-8008-9BBF88CAC940}" destId="{62FF202A-8013-4B85-985A-544B8400B3CC}" srcOrd="0" destOrd="0" presId="urn:microsoft.com/office/officeart/2005/8/layout/cycle2"/>
    <dgm:cxn modelId="{7D18A010-77D6-4698-A011-2943108110A4}" srcId="{1813813A-D8FE-4C14-8008-9BBF88CAC940}" destId="{D1446308-CE3F-4B3A-984B-DC4DA6CD50DD}" srcOrd="1" destOrd="0" parTransId="{35BFC315-4C54-4117-91B5-E8B551703A8A}" sibTransId="{DE0C53F7-98E7-405B-BE5F-1C901A1E687F}"/>
    <dgm:cxn modelId="{5BE6B5A6-AE53-4B37-8A80-38E8535B7F94}" type="presOf" srcId="{D1446308-CE3F-4B3A-984B-DC4DA6CD50DD}" destId="{6C0A2E6E-5255-4914-903D-57F398C7545B}" srcOrd="0" destOrd="0" presId="urn:microsoft.com/office/officeart/2005/8/layout/cycle2"/>
    <dgm:cxn modelId="{F3478111-F5E8-4D47-A628-C733619C682B}" type="presParOf" srcId="{62FF202A-8013-4B85-985A-544B8400B3CC}" destId="{7E160516-3B5A-4134-B9E3-FE5F61751EDF}" srcOrd="0" destOrd="0" presId="urn:microsoft.com/office/officeart/2005/8/layout/cycle2"/>
    <dgm:cxn modelId="{2DEE39A3-2B49-415E-9674-2FD45AF999DD}" type="presParOf" srcId="{62FF202A-8013-4B85-985A-544B8400B3CC}" destId="{340756D6-FEDE-4841-B5A1-D1A46DB6E0D2}" srcOrd="1" destOrd="0" presId="urn:microsoft.com/office/officeart/2005/8/layout/cycle2"/>
    <dgm:cxn modelId="{9312EF5A-1BA7-422E-9E7A-B7ADFDEAAE53}" type="presParOf" srcId="{340756D6-FEDE-4841-B5A1-D1A46DB6E0D2}" destId="{061A66B3-A6C4-428E-BCA5-435AD3BD19E1}" srcOrd="0" destOrd="0" presId="urn:microsoft.com/office/officeart/2005/8/layout/cycle2"/>
    <dgm:cxn modelId="{766E9E93-D245-45A8-B914-1A780CE97CC5}" type="presParOf" srcId="{62FF202A-8013-4B85-985A-544B8400B3CC}" destId="{6C0A2E6E-5255-4914-903D-57F398C7545B}" srcOrd="2" destOrd="0" presId="urn:microsoft.com/office/officeart/2005/8/layout/cycle2"/>
    <dgm:cxn modelId="{2B0694DE-1A6E-4920-9173-D94D9E0712E5}" type="presParOf" srcId="{62FF202A-8013-4B85-985A-544B8400B3CC}" destId="{C24DB694-8B2A-47F9-8DAD-7C30F5587551}" srcOrd="3" destOrd="0" presId="urn:microsoft.com/office/officeart/2005/8/layout/cycle2"/>
    <dgm:cxn modelId="{5E3535D0-9688-4391-8253-77D0E7E9923D}" type="presParOf" srcId="{C24DB694-8B2A-47F9-8DAD-7C30F5587551}" destId="{41907106-4B46-460B-BEDF-8800FE69952E}" srcOrd="0" destOrd="0" presId="urn:microsoft.com/office/officeart/2005/8/layout/cycle2"/>
    <dgm:cxn modelId="{17CEEC79-1346-430D-9719-10F6AC9EEE54}" type="presParOf" srcId="{62FF202A-8013-4B85-985A-544B8400B3CC}" destId="{01170BA2-AA68-4089-A448-1D68CB12A6D6}" srcOrd="4" destOrd="0" presId="urn:microsoft.com/office/officeart/2005/8/layout/cycle2"/>
    <dgm:cxn modelId="{EDD6E31F-31B2-4F83-BB7A-D92A61E16FCA}" type="presParOf" srcId="{62FF202A-8013-4B85-985A-544B8400B3CC}" destId="{11DA0FE0-1A76-468E-9571-4CA162D27FC1}" srcOrd="5" destOrd="0" presId="urn:microsoft.com/office/officeart/2005/8/layout/cycle2"/>
    <dgm:cxn modelId="{456A2D43-F441-42C1-BF16-87F50ACAA38D}" type="presParOf" srcId="{11DA0FE0-1A76-468E-9571-4CA162D27FC1}" destId="{C2674263-AA07-4756-99EE-F1FD05D1821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924355-63A4-4DB8-813F-A8B8412EE0E8}" type="doc">
      <dgm:prSet loTypeId="urn:microsoft.com/office/officeart/2005/8/layout/cycle2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1699A90-BA1B-4D47-B12C-350134E7B50D}">
      <dgm:prSet phldrT="[Metin]"/>
      <dgm:spPr/>
      <dgm:t>
        <a:bodyPr/>
        <a:lstStyle/>
        <a:p>
          <a:r>
            <a:rPr lang="tr-TR" dirty="0" smtClean="0"/>
            <a:t>FİZİKSEL İSTİSMAR</a:t>
          </a:r>
          <a:endParaRPr lang="tr-TR" dirty="0"/>
        </a:p>
      </dgm:t>
    </dgm:pt>
    <dgm:pt modelId="{094A7B51-4A99-4669-9006-BE7BEA9998AC}" type="parTrans" cxnId="{C58D8E01-3216-48A8-B51A-C0E33A307A47}">
      <dgm:prSet/>
      <dgm:spPr/>
      <dgm:t>
        <a:bodyPr/>
        <a:lstStyle/>
        <a:p>
          <a:endParaRPr lang="tr-TR"/>
        </a:p>
      </dgm:t>
    </dgm:pt>
    <dgm:pt modelId="{5B8122CB-C3DC-4551-8A3E-B7A687FDCFD2}" type="sibTrans" cxnId="{C58D8E01-3216-48A8-B51A-C0E33A307A47}">
      <dgm:prSet/>
      <dgm:spPr/>
      <dgm:t>
        <a:bodyPr/>
        <a:lstStyle/>
        <a:p>
          <a:endParaRPr lang="tr-TR"/>
        </a:p>
      </dgm:t>
    </dgm:pt>
    <dgm:pt modelId="{DC8BDADB-5582-4B98-86EF-59E413BD7C7F}">
      <dgm:prSet phldrT="[Metin]"/>
      <dgm:spPr/>
      <dgm:t>
        <a:bodyPr/>
        <a:lstStyle/>
        <a:p>
          <a:r>
            <a:rPr lang="tr-TR" dirty="0" smtClean="0"/>
            <a:t>CİNSEL İSTİSMAR</a:t>
          </a:r>
          <a:endParaRPr lang="tr-TR" dirty="0"/>
        </a:p>
      </dgm:t>
    </dgm:pt>
    <dgm:pt modelId="{18A4E9E6-A654-4ADD-827B-65F0F022CBF8}" type="parTrans" cxnId="{5ADCE922-9CFC-43D6-986C-91B8563802BE}">
      <dgm:prSet/>
      <dgm:spPr/>
      <dgm:t>
        <a:bodyPr/>
        <a:lstStyle/>
        <a:p>
          <a:endParaRPr lang="tr-TR"/>
        </a:p>
      </dgm:t>
    </dgm:pt>
    <dgm:pt modelId="{D78152F4-D472-4F5D-A2C8-14F4BC2514B2}" type="sibTrans" cxnId="{5ADCE922-9CFC-43D6-986C-91B8563802BE}">
      <dgm:prSet/>
      <dgm:spPr/>
      <dgm:t>
        <a:bodyPr/>
        <a:lstStyle/>
        <a:p>
          <a:endParaRPr lang="tr-TR"/>
        </a:p>
      </dgm:t>
    </dgm:pt>
    <dgm:pt modelId="{F29258DE-D59E-42F5-B244-6A42CCE417DA}">
      <dgm:prSet phldrT="[Metin]"/>
      <dgm:spPr/>
      <dgm:t>
        <a:bodyPr/>
        <a:lstStyle/>
        <a:p>
          <a:r>
            <a:rPr lang="tr-TR" dirty="0" smtClean="0"/>
            <a:t>DUYGUSAL İSTİSMAR</a:t>
          </a:r>
          <a:endParaRPr lang="tr-TR" dirty="0"/>
        </a:p>
      </dgm:t>
    </dgm:pt>
    <dgm:pt modelId="{2A03CC33-3170-4EB4-A318-DA97445519AA}" type="parTrans" cxnId="{6C4C6B79-D062-4584-A1DE-5808FFE104FB}">
      <dgm:prSet/>
      <dgm:spPr/>
      <dgm:t>
        <a:bodyPr/>
        <a:lstStyle/>
        <a:p>
          <a:endParaRPr lang="tr-TR"/>
        </a:p>
      </dgm:t>
    </dgm:pt>
    <dgm:pt modelId="{A018EAE4-B45B-4EAC-82CD-371E8800E98D}" type="sibTrans" cxnId="{6C4C6B79-D062-4584-A1DE-5808FFE104FB}">
      <dgm:prSet/>
      <dgm:spPr/>
      <dgm:t>
        <a:bodyPr/>
        <a:lstStyle/>
        <a:p>
          <a:endParaRPr lang="tr-TR"/>
        </a:p>
      </dgm:t>
    </dgm:pt>
    <dgm:pt modelId="{5B502E2C-E1E0-45BE-BFC2-D308C3A90E5E}" type="pres">
      <dgm:prSet presAssocID="{08924355-63A4-4DB8-813F-A8B8412EE0E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3D80957-4503-4374-89B0-46511A374B33}" type="pres">
      <dgm:prSet presAssocID="{A1699A90-BA1B-4D47-B12C-350134E7B50D}" presName="node" presStyleLbl="node1" presStyleIdx="0" presStyleCnt="3" custRadScaleRad="119462" custRadScaleInc="-564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D70CFC2-8699-450E-BF21-2CDF07C9FEC6}" type="pres">
      <dgm:prSet presAssocID="{5B8122CB-C3DC-4551-8A3E-B7A687FDCFD2}" presName="sibTrans" presStyleLbl="sibTrans2D1" presStyleIdx="0" presStyleCnt="3"/>
      <dgm:spPr/>
      <dgm:t>
        <a:bodyPr/>
        <a:lstStyle/>
        <a:p>
          <a:endParaRPr lang="tr-TR"/>
        </a:p>
      </dgm:t>
    </dgm:pt>
    <dgm:pt modelId="{056C8169-6E86-443B-A415-1142CB026D32}" type="pres">
      <dgm:prSet presAssocID="{5B8122CB-C3DC-4551-8A3E-B7A687FDCFD2}" presName="connectorText" presStyleLbl="sibTrans2D1" presStyleIdx="0" presStyleCnt="3"/>
      <dgm:spPr/>
      <dgm:t>
        <a:bodyPr/>
        <a:lstStyle/>
        <a:p>
          <a:endParaRPr lang="tr-TR"/>
        </a:p>
      </dgm:t>
    </dgm:pt>
    <dgm:pt modelId="{F80FC42B-E114-440F-945A-AECB88621A93}" type="pres">
      <dgm:prSet presAssocID="{DC8BDADB-5582-4B98-86EF-59E413BD7C7F}" presName="node" presStyleLbl="node1" presStyleIdx="1" presStyleCnt="3" custAng="21339927" custScaleY="91095" custRadScaleRad="119999" custRadScaleInc="-2927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C468446-6565-4451-B752-DA399F0E62F1}" type="pres">
      <dgm:prSet presAssocID="{D78152F4-D472-4F5D-A2C8-14F4BC2514B2}" presName="sibTrans" presStyleLbl="sibTrans2D1" presStyleIdx="1" presStyleCnt="3"/>
      <dgm:spPr/>
      <dgm:t>
        <a:bodyPr/>
        <a:lstStyle/>
        <a:p>
          <a:endParaRPr lang="tr-TR"/>
        </a:p>
      </dgm:t>
    </dgm:pt>
    <dgm:pt modelId="{01A5BFB0-D5E0-40EB-AD2A-39AE3FD9758A}" type="pres">
      <dgm:prSet presAssocID="{D78152F4-D472-4F5D-A2C8-14F4BC2514B2}" presName="connectorText" presStyleLbl="sibTrans2D1" presStyleIdx="1" presStyleCnt="3"/>
      <dgm:spPr/>
      <dgm:t>
        <a:bodyPr/>
        <a:lstStyle/>
        <a:p>
          <a:endParaRPr lang="tr-TR"/>
        </a:p>
      </dgm:t>
    </dgm:pt>
    <dgm:pt modelId="{588A65FC-C125-432B-8CDB-5278E70A928C}" type="pres">
      <dgm:prSet presAssocID="{F29258DE-D59E-42F5-B244-6A42CCE417DA}" presName="node" presStyleLbl="node1" presStyleIdx="2" presStyleCnt="3" custRadScaleRad="84747" custRadScaleInc="1053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330EE75-3706-4E31-A9C9-9B7DD8172D82}" type="pres">
      <dgm:prSet presAssocID="{A018EAE4-B45B-4EAC-82CD-371E8800E98D}" presName="sibTrans" presStyleLbl="sibTrans2D1" presStyleIdx="2" presStyleCnt="3"/>
      <dgm:spPr/>
      <dgm:t>
        <a:bodyPr/>
        <a:lstStyle/>
        <a:p>
          <a:endParaRPr lang="tr-TR"/>
        </a:p>
      </dgm:t>
    </dgm:pt>
    <dgm:pt modelId="{57452B5E-3543-4078-807D-7E6736B163A0}" type="pres">
      <dgm:prSet presAssocID="{A018EAE4-B45B-4EAC-82CD-371E8800E98D}" presName="connectorText" presStyleLbl="sibTrans2D1" presStyleIdx="2" presStyleCnt="3"/>
      <dgm:spPr/>
      <dgm:t>
        <a:bodyPr/>
        <a:lstStyle/>
        <a:p>
          <a:endParaRPr lang="tr-TR"/>
        </a:p>
      </dgm:t>
    </dgm:pt>
  </dgm:ptLst>
  <dgm:cxnLst>
    <dgm:cxn modelId="{195F080C-5280-4438-AC25-57B3520807EC}" type="presOf" srcId="{5B8122CB-C3DC-4551-8A3E-B7A687FDCFD2}" destId="{FD70CFC2-8699-450E-BF21-2CDF07C9FEC6}" srcOrd="0" destOrd="0" presId="urn:microsoft.com/office/officeart/2005/8/layout/cycle2"/>
    <dgm:cxn modelId="{02D68D0D-5883-4C15-A3D1-6D27DBBD52FB}" type="presOf" srcId="{A018EAE4-B45B-4EAC-82CD-371E8800E98D}" destId="{2330EE75-3706-4E31-A9C9-9B7DD8172D82}" srcOrd="0" destOrd="0" presId="urn:microsoft.com/office/officeart/2005/8/layout/cycle2"/>
    <dgm:cxn modelId="{F6096B16-798A-45BE-9316-E8DA48F3966C}" type="presOf" srcId="{08924355-63A4-4DB8-813F-A8B8412EE0E8}" destId="{5B502E2C-E1E0-45BE-BFC2-D308C3A90E5E}" srcOrd="0" destOrd="0" presId="urn:microsoft.com/office/officeart/2005/8/layout/cycle2"/>
    <dgm:cxn modelId="{CD6B8F95-56C2-4C0D-A097-E5C31723C748}" type="presOf" srcId="{D78152F4-D472-4F5D-A2C8-14F4BC2514B2}" destId="{01A5BFB0-D5E0-40EB-AD2A-39AE3FD9758A}" srcOrd="1" destOrd="0" presId="urn:microsoft.com/office/officeart/2005/8/layout/cycle2"/>
    <dgm:cxn modelId="{5ADCE922-9CFC-43D6-986C-91B8563802BE}" srcId="{08924355-63A4-4DB8-813F-A8B8412EE0E8}" destId="{DC8BDADB-5582-4B98-86EF-59E413BD7C7F}" srcOrd="1" destOrd="0" parTransId="{18A4E9E6-A654-4ADD-827B-65F0F022CBF8}" sibTransId="{D78152F4-D472-4F5D-A2C8-14F4BC2514B2}"/>
    <dgm:cxn modelId="{2317E1C2-94CB-4214-8B80-E9DADBDFE363}" type="presOf" srcId="{DC8BDADB-5582-4B98-86EF-59E413BD7C7F}" destId="{F80FC42B-E114-440F-945A-AECB88621A93}" srcOrd="0" destOrd="0" presId="urn:microsoft.com/office/officeart/2005/8/layout/cycle2"/>
    <dgm:cxn modelId="{ADEF1648-D00B-4D4F-869D-DE159F2E1AA6}" type="presOf" srcId="{A1699A90-BA1B-4D47-B12C-350134E7B50D}" destId="{93D80957-4503-4374-89B0-46511A374B33}" srcOrd="0" destOrd="0" presId="urn:microsoft.com/office/officeart/2005/8/layout/cycle2"/>
    <dgm:cxn modelId="{AAF93240-9804-4448-98A0-A8F252DC9D96}" type="presOf" srcId="{5B8122CB-C3DC-4551-8A3E-B7A687FDCFD2}" destId="{056C8169-6E86-443B-A415-1142CB026D32}" srcOrd="1" destOrd="0" presId="urn:microsoft.com/office/officeart/2005/8/layout/cycle2"/>
    <dgm:cxn modelId="{6C4C6B79-D062-4584-A1DE-5808FFE104FB}" srcId="{08924355-63A4-4DB8-813F-A8B8412EE0E8}" destId="{F29258DE-D59E-42F5-B244-6A42CCE417DA}" srcOrd="2" destOrd="0" parTransId="{2A03CC33-3170-4EB4-A318-DA97445519AA}" sibTransId="{A018EAE4-B45B-4EAC-82CD-371E8800E98D}"/>
    <dgm:cxn modelId="{364802B8-4A87-4285-A3A0-40E141A69E27}" type="presOf" srcId="{F29258DE-D59E-42F5-B244-6A42CCE417DA}" destId="{588A65FC-C125-432B-8CDB-5278E70A928C}" srcOrd="0" destOrd="0" presId="urn:microsoft.com/office/officeart/2005/8/layout/cycle2"/>
    <dgm:cxn modelId="{1F7ACF52-A0CA-41BD-8032-F73CC6F72CAC}" type="presOf" srcId="{A018EAE4-B45B-4EAC-82CD-371E8800E98D}" destId="{57452B5E-3543-4078-807D-7E6736B163A0}" srcOrd="1" destOrd="0" presId="urn:microsoft.com/office/officeart/2005/8/layout/cycle2"/>
    <dgm:cxn modelId="{C58D8E01-3216-48A8-B51A-C0E33A307A47}" srcId="{08924355-63A4-4DB8-813F-A8B8412EE0E8}" destId="{A1699A90-BA1B-4D47-B12C-350134E7B50D}" srcOrd="0" destOrd="0" parTransId="{094A7B51-4A99-4669-9006-BE7BEA9998AC}" sibTransId="{5B8122CB-C3DC-4551-8A3E-B7A687FDCFD2}"/>
    <dgm:cxn modelId="{3F3FBE1B-C8E5-426D-B099-C1C40C8CB069}" type="presOf" srcId="{D78152F4-D472-4F5D-A2C8-14F4BC2514B2}" destId="{CC468446-6565-4451-B752-DA399F0E62F1}" srcOrd="0" destOrd="0" presId="urn:microsoft.com/office/officeart/2005/8/layout/cycle2"/>
    <dgm:cxn modelId="{E45E8174-A336-4D6D-9FFC-267DF8FE20B1}" type="presParOf" srcId="{5B502E2C-E1E0-45BE-BFC2-D308C3A90E5E}" destId="{93D80957-4503-4374-89B0-46511A374B33}" srcOrd="0" destOrd="0" presId="urn:microsoft.com/office/officeart/2005/8/layout/cycle2"/>
    <dgm:cxn modelId="{D9F253EC-F514-4958-9BA4-34653C2A5508}" type="presParOf" srcId="{5B502E2C-E1E0-45BE-BFC2-D308C3A90E5E}" destId="{FD70CFC2-8699-450E-BF21-2CDF07C9FEC6}" srcOrd="1" destOrd="0" presId="urn:microsoft.com/office/officeart/2005/8/layout/cycle2"/>
    <dgm:cxn modelId="{D54EABCD-62D5-4DE1-99EE-3D6E433D74EF}" type="presParOf" srcId="{FD70CFC2-8699-450E-BF21-2CDF07C9FEC6}" destId="{056C8169-6E86-443B-A415-1142CB026D32}" srcOrd="0" destOrd="0" presId="urn:microsoft.com/office/officeart/2005/8/layout/cycle2"/>
    <dgm:cxn modelId="{ABAFE02F-AB65-4AE6-933C-2530899E7B3F}" type="presParOf" srcId="{5B502E2C-E1E0-45BE-BFC2-D308C3A90E5E}" destId="{F80FC42B-E114-440F-945A-AECB88621A93}" srcOrd="2" destOrd="0" presId="urn:microsoft.com/office/officeart/2005/8/layout/cycle2"/>
    <dgm:cxn modelId="{3598FD08-0BCC-4233-905D-2C513727C0A3}" type="presParOf" srcId="{5B502E2C-E1E0-45BE-BFC2-D308C3A90E5E}" destId="{CC468446-6565-4451-B752-DA399F0E62F1}" srcOrd="3" destOrd="0" presId="urn:microsoft.com/office/officeart/2005/8/layout/cycle2"/>
    <dgm:cxn modelId="{8AE03CEE-46D5-4884-A9EE-A1334380611A}" type="presParOf" srcId="{CC468446-6565-4451-B752-DA399F0E62F1}" destId="{01A5BFB0-D5E0-40EB-AD2A-39AE3FD9758A}" srcOrd="0" destOrd="0" presId="urn:microsoft.com/office/officeart/2005/8/layout/cycle2"/>
    <dgm:cxn modelId="{A722E79D-DA55-40E0-B7E4-A131CA450F7C}" type="presParOf" srcId="{5B502E2C-E1E0-45BE-BFC2-D308C3A90E5E}" destId="{588A65FC-C125-432B-8CDB-5278E70A928C}" srcOrd="4" destOrd="0" presId="urn:microsoft.com/office/officeart/2005/8/layout/cycle2"/>
    <dgm:cxn modelId="{0D8DCC62-532B-469C-93DF-16FCE0E3058D}" type="presParOf" srcId="{5B502E2C-E1E0-45BE-BFC2-D308C3A90E5E}" destId="{2330EE75-3706-4E31-A9C9-9B7DD8172D82}" srcOrd="5" destOrd="0" presId="urn:microsoft.com/office/officeart/2005/8/layout/cycle2"/>
    <dgm:cxn modelId="{9F580B68-E5C8-40D7-8496-DDAB27F5D799}" type="presParOf" srcId="{2330EE75-3706-4E31-A9C9-9B7DD8172D82}" destId="{57452B5E-3543-4078-807D-7E6736B163A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2B75131-F88B-4C64-9948-AAE8E2681AE0}" type="datetime1">
              <a:rPr lang="tr-TR" smtClean="0"/>
              <a:pPr rtl="0"/>
              <a:t>10.12.2018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3386A95-D0A4-44B9-98DA-3665758D8262}" type="slidenum">
              <a:rPr lang="tr-TR" smtClean="0"/>
              <a:pPr rtl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6984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143C9C-FAA6-4A6E-AC40-FC6FECB86C55}" type="datetime1">
              <a:rPr lang="tr-TR" smtClean="0"/>
              <a:pPr/>
              <a:t>10.12.2018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dirty="0" smtClean="0"/>
              <a:t>Asıl metin stillerini düzenlemek için tıklayın</a:t>
            </a:r>
          </a:p>
          <a:p>
            <a:pPr lvl="1" rtl="0"/>
            <a:r>
              <a:rPr lang="tr-TR" dirty="0" smtClean="0"/>
              <a:t>İkinci düzey</a:t>
            </a:r>
          </a:p>
          <a:p>
            <a:pPr lvl="2" rtl="0"/>
            <a:r>
              <a:rPr lang="tr-TR" dirty="0" smtClean="0"/>
              <a:t>Üçüncü düzey</a:t>
            </a:r>
          </a:p>
          <a:p>
            <a:pPr lvl="3" rtl="0"/>
            <a:r>
              <a:rPr lang="tr-TR" dirty="0" smtClean="0"/>
              <a:t>Dördüncü düzey</a:t>
            </a:r>
          </a:p>
          <a:p>
            <a:pPr lvl="4" rtl="0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C3821A9-1C31-4760-BDBC-9A0BA471B1B7}" type="slidenum">
              <a:rPr lang="tr-TR" smtClean="0"/>
              <a:pPr rtl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22161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NOT: Resmi değiştirmek için bu resmi seçip silmeniz yeterlidir. Sonra da Resim Ekle simgesini kullanarak bunun yerine kendi resimlerinizden birini yerleştirin!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C3821A9-1C31-4760-BDBC-9A0BA471B1B7}" type="slidenum">
              <a:rPr lang="tr-TR" smtClean="0"/>
              <a:pPr rtl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505440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3821A9-1C31-4760-BDBC-9A0BA471B1B7}" type="slidenum">
              <a:rPr lang="tr-TR" smtClean="0"/>
              <a:pPr rtl="0"/>
              <a:t>23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52426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3821A9-1C31-4760-BDBC-9A0BA471B1B7}" type="slidenum">
              <a:rPr lang="tr-TR" smtClean="0"/>
              <a:pPr rtl="0"/>
              <a:t>29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123505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3821A9-1C31-4760-BDBC-9A0BA471B1B7}" type="slidenum">
              <a:rPr lang="tr-TR" smtClean="0"/>
              <a:pPr rtl="0"/>
              <a:t>30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918087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3821A9-1C31-4760-BDBC-9A0BA471B1B7}" type="slidenum">
              <a:rPr lang="tr-TR" smtClean="0"/>
              <a:pPr rtl="0"/>
              <a:t>33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899042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95325"/>
            <a:ext cx="6092825" cy="3429000"/>
          </a:xfrm>
        </p:spPr>
      </p:sp>
      <p:sp>
        <p:nvSpPr>
          <p:cNvPr id="11673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20561051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3821A9-1C31-4760-BDBC-9A0BA471B1B7}" type="slidenum">
              <a:rPr lang="tr-TR" smtClean="0"/>
              <a:pPr rtl="0"/>
              <a:t>45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96847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95325"/>
            <a:ext cx="6092825" cy="3429000"/>
          </a:xfrm>
        </p:spPr>
      </p:sp>
      <p:sp>
        <p:nvSpPr>
          <p:cNvPr id="120835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2926903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3821A9-1C31-4760-BDBC-9A0BA471B1B7}" type="slidenum">
              <a:rPr lang="tr-TR" smtClean="0"/>
              <a:pPr rtl="0"/>
              <a:t>48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91048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tr-TR" smtClean="0"/>
              <a:t>Module 3. Child Abuse &amp; Neglect</a:t>
            </a:r>
          </a:p>
        </p:txBody>
      </p:sp>
      <p:sp>
        <p:nvSpPr>
          <p:cNvPr id="92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531DB4-D074-44E6-8065-86EE9875023E}" type="slidenum">
              <a:rPr lang="en-US" altLang="tr-TR"/>
              <a:pPr>
                <a:spcBef>
                  <a:spcPct val="0"/>
                </a:spcBef>
              </a:pPr>
              <a:t>2</a:t>
            </a:fld>
            <a:endParaRPr lang="en-US" altLang="tr-TR"/>
          </a:p>
        </p:txBody>
      </p:sp>
      <p:sp>
        <p:nvSpPr>
          <p:cNvPr id="9220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9AB6291-42B4-49E1-A54B-B849B4AB4BDB}" type="slidenum">
              <a:rPr lang="en-US" altLang="tr-TR"/>
              <a:pPr algn="r" eaLnBrk="1" hangingPunct="1">
                <a:spcBef>
                  <a:spcPct val="0"/>
                </a:spcBef>
              </a:pPr>
              <a:t>2</a:t>
            </a:fld>
            <a:endParaRPr lang="en-US" altLang="tr-TR"/>
          </a:p>
        </p:txBody>
      </p:sp>
      <p:sp>
        <p:nvSpPr>
          <p:cNvPr id="92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240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3821A9-1C31-4760-BDBC-9A0BA471B1B7}" type="slidenum">
              <a:rPr lang="tr-TR" smtClean="0"/>
              <a:pPr rtl="0"/>
              <a:t>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47664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3821A9-1C31-4760-BDBC-9A0BA471B1B7}" type="slidenum">
              <a:rPr lang="tr-TR" smtClean="0"/>
              <a:pPr rtl="0"/>
              <a:t>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19438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3821A9-1C31-4760-BDBC-9A0BA471B1B7}" type="slidenum">
              <a:rPr lang="tr-TR" smtClean="0"/>
              <a:pPr rtl="0"/>
              <a:t>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97426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3821A9-1C31-4760-BDBC-9A0BA471B1B7}" type="slidenum">
              <a:rPr lang="tr-TR" smtClean="0"/>
              <a:pPr rtl="0"/>
              <a:t>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1156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3821A9-1C31-4760-BDBC-9A0BA471B1B7}" type="slidenum">
              <a:rPr lang="tr-TR" smtClean="0"/>
              <a:pPr rtl="0"/>
              <a:t>12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07716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3821A9-1C31-4760-BDBC-9A0BA471B1B7}" type="slidenum">
              <a:rPr lang="tr-TR" smtClean="0"/>
              <a:pPr rtl="0"/>
              <a:t>13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99781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3821A9-1C31-4760-BDBC-9A0BA471B1B7}" type="slidenum">
              <a:rPr lang="tr-TR" smtClean="0"/>
              <a:pPr rtl="0"/>
              <a:t>15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70104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654" y="2099733"/>
            <a:ext cx="8823360" cy="2677648"/>
          </a:xfrm>
        </p:spPr>
        <p:txBody>
          <a:bodyPr anchor="b"/>
          <a:lstStyle>
            <a:lvl1pPr>
              <a:defRPr sz="5398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654" y="4777380"/>
            <a:ext cx="8823360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6210" y="1792264"/>
            <a:ext cx="990599" cy="304720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569A482-5E5E-4583-BBE9-872F9DA067BF}" type="datetime1">
              <a:rPr lang="tr-TR" smtClean="0"/>
              <a:pPr/>
              <a:t>10.12.2018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49143" y="3227872"/>
            <a:ext cx="3859795" cy="304722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rtl="0"/>
            <a:r>
              <a:rPr lang="tr-TR" smtClean="0"/>
              <a:t>ÇANAKKALE REHBERLİK VE ARAŞTIRMA MERKEZİ</a:t>
            </a:r>
            <a:endParaRPr lang="tr-TR" dirty="0"/>
          </a:p>
        </p:txBody>
      </p:sp>
      <p:sp>
        <p:nvSpPr>
          <p:cNvPr id="11" name="Rectangle 10"/>
          <p:cNvSpPr/>
          <p:nvPr/>
        </p:nvSpPr>
        <p:spPr>
          <a:xfrm>
            <a:off x="10435094" y="0"/>
            <a:ext cx="68562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49844" y="295730"/>
            <a:ext cx="837981" cy="767687"/>
          </a:xfrm>
        </p:spPr>
        <p:txBody>
          <a:bodyPr/>
          <a:lstStyle/>
          <a:p>
            <a:pPr rtl="0"/>
            <a:fld id="{F25A965E-3C11-4F28-82DC-E30D63FAC43C}" type="slidenum">
              <a:rPr lang="tr-TR" smtClean="0"/>
              <a:pPr rtl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9534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88825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4" y="4969927"/>
            <a:ext cx="8823361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654" y="685800"/>
            <a:ext cx="8823361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3" y="5536665"/>
            <a:ext cx="8823360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3441F-52F9-4858-971B-CDF56D9DBF40}" type="datetime1">
              <a:rPr lang="tr-TR" smtClean="0"/>
              <a:pPr/>
              <a:t>10.12.2018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smtClean="0"/>
              <a:t>ÇANAKKALE REHBERLİK VE ARAŞTIRMA MERKEZİ</a:t>
            </a:r>
            <a:endParaRPr lang="tr-TR" dirty="0"/>
          </a:p>
        </p:txBody>
      </p:sp>
      <p:sp>
        <p:nvSpPr>
          <p:cNvPr id="16" name="Rectangle 15"/>
          <p:cNvSpPr/>
          <p:nvPr/>
        </p:nvSpPr>
        <p:spPr>
          <a:xfrm>
            <a:off x="10435094" y="0"/>
            <a:ext cx="68562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25A965E-3C11-4F28-82DC-E30D63FAC43C}" type="slidenum">
              <a:rPr lang="tr-TR" smtClean="0"/>
              <a:pPr rtl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30874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499" y="1063417"/>
            <a:ext cx="8829516" cy="1372986"/>
          </a:xfrm>
        </p:spPr>
        <p:txBody>
          <a:bodyPr/>
          <a:lstStyle>
            <a:lvl1pPr>
              <a:defRPr sz="3999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3543300"/>
            <a:ext cx="8823361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E7DF-BBBD-4F03-9DAB-2E763BEBA2A9}" type="datetime1">
              <a:rPr lang="tr-TR" smtClean="0"/>
              <a:pPr/>
              <a:t>10.12.2018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smtClean="0"/>
              <a:t>ÇANAKKALE REHBERLİK VE ARAŞTIRMA MERKEZİ</a:t>
            </a:r>
            <a:endParaRPr lang="tr-TR" dirty="0"/>
          </a:p>
        </p:txBody>
      </p:sp>
      <p:sp>
        <p:nvSpPr>
          <p:cNvPr id="13" name="Rectangle 12"/>
          <p:cNvSpPr/>
          <p:nvPr/>
        </p:nvSpPr>
        <p:spPr>
          <a:xfrm>
            <a:off x="10435094" y="0"/>
            <a:ext cx="68562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25A965E-3C11-4F28-82DC-E30D63FAC43C}" type="slidenum">
              <a:rPr lang="tr-TR" smtClean="0"/>
              <a:pPr rtl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23994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88825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337" y="607336"/>
            <a:ext cx="8017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597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1884" y="2613787"/>
            <a:ext cx="6525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597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466" y="982134"/>
            <a:ext cx="8451704" cy="2696632"/>
          </a:xfrm>
        </p:spPr>
        <p:txBody>
          <a:bodyPr/>
          <a:lstStyle>
            <a:lvl1pPr>
              <a:defRPr sz="3999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439" y="3678766"/>
            <a:ext cx="7729206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5029200"/>
            <a:ext cx="9242489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2A01C-A452-4E57-9152-0A912B39BC01}" type="datetime1">
              <a:rPr lang="tr-TR" smtClean="0"/>
              <a:pPr/>
              <a:t>10.12.2018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smtClean="0"/>
              <a:t>ÇANAKKALE REHBERLİK VE ARAŞTIRMA MERKEZİ</a:t>
            </a:r>
            <a:endParaRPr lang="tr-TR" dirty="0"/>
          </a:p>
        </p:txBody>
      </p:sp>
      <p:sp>
        <p:nvSpPr>
          <p:cNvPr id="19" name="Rectangle 18"/>
          <p:cNvSpPr/>
          <p:nvPr/>
        </p:nvSpPr>
        <p:spPr>
          <a:xfrm>
            <a:off x="10435094" y="0"/>
            <a:ext cx="68562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25A965E-3C11-4F28-82DC-E30D63FAC43C}" type="slidenum">
              <a:rPr lang="tr-TR" smtClean="0"/>
              <a:pPr rtl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79081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88825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3" y="2370667"/>
            <a:ext cx="8823362" cy="1822514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4" y="5024967"/>
            <a:ext cx="8823361" cy="860400"/>
          </a:xfrm>
        </p:spPr>
        <p:txBody>
          <a:bodyPr anchor="t"/>
          <a:lstStyle>
            <a:lvl1pPr marL="0" indent="0" algn="l">
              <a:buNone/>
              <a:defRPr sz="1999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16BD-9EF4-4D58-822F-661B765767E1}" type="datetime1">
              <a:rPr lang="tr-TR" smtClean="0"/>
              <a:pPr/>
              <a:t>10.12.2018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smtClean="0"/>
              <a:t>ÇANAKKALE REHBERLİK VE ARAŞTIRMA MERKEZİ</a:t>
            </a:r>
            <a:endParaRPr lang="tr-TR" dirty="0"/>
          </a:p>
        </p:txBody>
      </p:sp>
      <p:sp>
        <p:nvSpPr>
          <p:cNvPr id="14" name="Rectangle 13"/>
          <p:cNvSpPr/>
          <p:nvPr/>
        </p:nvSpPr>
        <p:spPr>
          <a:xfrm>
            <a:off x="10435094" y="0"/>
            <a:ext cx="68562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25A965E-3C11-4F28-82DC-E30D63FAC43C}" type="slidenum">
              <a:rPr lang="tr-TR" smtClean="0"/>
              <a:pPr rtl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17261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4" y="973668"/>
            <a:ext cx="8823361" cy="706964"/>
          </a:xfrm>
        </p:spPr>
        <p:txBody>
          <a:bodyPr/>
          <a:lstStyle>
            <a:lvl1pPr>
              <a:defRPr sz="3599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3" y="2603502"/>
            <a:ext cx="3141060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653" y="3179765"/>
            <a:ext cx="3141061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1547" y="2603500"/>
            <a:ext cx="314618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1547" y="3179764"/>
            <a:ext cx="314618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081" y="2603501"/>
            <a:ext cx="3144911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275" y="3179763"/>
            <a:ext cx="3144717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2824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0377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B846E-CBB9-40D4-8479-9B8B1F6D03F5}" type="datetime1">
              <a:rPr lang="tr-TR" smtClean="0"/>
              <a:pPr/>
              <a:t>10.12.2018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smtClean="0"/>
              <a:t>ÇANAKKALE REHBERLİK VE ARAŞTIRMA MERKEZİ</a:t>
            </a:r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25A965E-3C11-4F28-82DC-E30D63FAC43C}" type="slidenum">
              <a:rPr lang="tr-TR" smtClean="0"/>
              <a:pPr rtl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23475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4" y="973668"/>
            <a:ext cx="8823361" cy="706964"/>
          </a:xfrm>
        </p:spPr>
        <p:txBody>
          <a:bodyPr/>
          <a:lstStyle>
            <a:lvl1pPr>
              <a:defRPr sz="3599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3" y="4532844"/>
            <a:ext cx="3049644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206" y="2603500"/>
            <a:ext cx="26905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653" y="5109106"/>
            <a:ext cx="3049644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7675" y="4532845"/>
            <a:ext cx="3049644" cy="576263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7226" y="2603500"/>
            <a:ext cx="26905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982" y="5109105"/>
            <a:ext cx="3049644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0697" y="4532845"/>
            <a:ext cx="3050300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0905" y="2603500"/>
            <a:ext cx="26905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0696" y="5109104"/>
            <a:ext cx="3050301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4684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5771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9E5E-6735-4766-9D3A-17C0890527A3}" type="datetime1">
              <a:rPr lang="tr-TR" smtClean="0"/>
              <a:pPr/>
              <a:t>10.12.2018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0965" y="6391839"/>
            <a:ext cx="3643333" cy="304801"/>
          </a:xfrm>
        </p:spPr>
        <p:txBody>
          <a:bodyPr/>
          <a:lstStyle/>
          <a:p>
            <a:pPr rtl="0"/>
            <a:r>
              <a:rPr lang="tr-TR" smtClean="0"/>
              <a:t>ÇANAKKALE REHBERLİK VE ARAŞTIRMA MERKEZİ</a:t>
            </a:r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25A965E-3C11-4F28-82DC-E30D63FAC43C}" type="slidenum">
              <a:rPr lang="tr-TR" smtClean="0"/>
              <a:pPr rtl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43345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4" y="973668"/>
            <a:ext cx="8823361" cy="706964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654" y="2603500"/>
            <a:ext cx="8823361" cy="34163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2654" y="6391839"/>
            <a:ext cx="990341" cy="304799"/>
          </a:xfrm>
        </p:spPr>
        <p:txBody>
          <a:bodyPr/>
          <a:lstStyle/>
          <a:p>
            <a:fld id="{A9F1561B-25D5-4935-B17A-E559EE883C6A}" type="datetime1">
              <a:rPr lang="tr-TR" smtClean="0"/>
              <a:pPr/>
              <a:t>10.12.2018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smtClean="0"/>
              <a:t>ÇANAKKALE REHBERLİK VE ARAŞTIRMA MERKEZİ</a:t>
            </a: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25A965E-3C11-4F28-82DC-E30D63FAC43C}" type="slidenum">
              <a:rPr lang="tr-TR" smtClean="0"/>
              <a:pPr rtl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43834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88825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3000" y="1278467"/>
            <a:ext cx="1409598" cy="4748590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654" y="1278467"/>
            <a:ext cx="6254396" cy="474859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0330" y="6391839"/>
            <a:ext cx="991877" cy="304799"/>
          </a:xfrm>
        </p:spPr>
        <p:txBody>
          <a:bodyPr/>
          <a:lstStyle/>
          <a:p>
            <a:fld id="{AAB042CC-031D-41AE-A80A-BA7475E3E699}" type="datetime1">
              <a:rPr lang="tr-TR" smtClean="0"/>
              <a:pPr/>
              <a:t>10.12.2018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smtClean="0"/>
              <a:t>ÇANAKKALE REHBERLİK VE ARAŞTIRMA MERKEZİ</a:t>
            </a:r>
            <a:endParaRPr lang="tr-TR" dirty="0"/>
          </a:p>
        </p:txBody>
      </p:sp>
      <p:sp>
        <p:nvSpPr>
          <p:cNvPr id="14" name="Rectangle 13"/>
          <p:cNvSpPr/>
          <p:nvPr/>
        </p:nvSpPr>
        <p:spPr>
          <a:xfrm>
            <a:off x="10435094" y="0"/>
            <a:ext cx="68562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25A965E-3C11-4F28-82DC-E30D63FAC43C}" type="slidenum">
              <a:rPr lang="tr-TR" smtClean="0"/>
              <a:pPr rtl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7723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Resimli 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995612" y="319088"/>
            <a:ext cx="7670802" cy="1143000"/>
          </a:xfrm>
        </p:spPr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14" name="Resim Yer Tutucusu 13" descr="Resim eklemek için boş yer tutucu. Yer tutucuya tıklayın ve eklemek istediğiniz resmi seçin."/>
          <p:cNvSpPr>
            <a:spLocks noGrp="1"/>
          </p:cNvSpPr>
          <p:nvPr>
            <p:ph type="pic" sz="quarter" idx="13"/>
          </p:nvPr>
        </p:nvSpPr>
        <p:spPr bwMode="gray">
          <a:xfrm rot="180000">
            <a:off x="357415" y="280969"/>
            <a:ext cx="1446157" cy="1965874"/>
          </a:xfr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 tIns="182880" rtlCol="0">
            <a:normAutofit/>
          </a:bodyPr>
          <a:lstStyle>
            <a:lvl1pPr marL="45720" indent="0" algn="ctr">
              <a:buNone/>
              <a:defRPr sz="1600"/>
            </a:lvl1pPr>
          </a:lstStyle>
          <a:p>
            <a:pPr rtl="0"/>
            <a:r>
              <a:rPr lang="tr-TR" smtClean="0"/>
              <a:t>Resim eklemek için simgeyi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995612" y="1643063"/>
            <a:ext cx="7670802" cy="4529137"/>
          </a:xfrm>
        </p:spPr>
        <p:txBody>
          <a:bodyPr rtlCol="0"/>
          <a:lstStyle>
            <a:lvl5pPr>
              <a:defRPr/>
            </a:lvl5pPr>
          </a:lstStyle>
          <a:p>
            <a:pPr lvl="0" rtl="0"/>
            <a:r>
              <a:rPr lang="tr-TR" smtClean="0"/>
              <a:t>Asıl metin stillerini düzenlemek için tıklatın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smtClean="0"/>
              <a:t>ÇANAKKALE REHBERLİK VE ARAŞTIRMA MERKEZİ</a:t>
            </a:r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FA950A9-9D17-4AEB-BE23-9476BD1B077C}" type="datetime1">
              <a:rPr lang="tr-TR" smtClean="0"/>
              <a:pPr/>
              <a:t>10.12.2018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tr-TR" smtClean="0"/>
              <a:pPr rtl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9837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Resimli 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2412" y="4843464"/>
            <a:ext cx="9144002" cy="947736"/>
          </a:xfrm>
        </p:spPr>
        <p:txBody>
          <a:bodyPr rtlCol="0">
            <a:noAutofit/>
          </a:bodyPr>
          <a:lstStyle>
            <a:lvl1pPr algn="ctr">
              <a:lnSpc>
                <a:spcPct val="80000"/>
              </a:lnSpc>
              <a:defRPr sz="4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tr-TR" smtClean="0"/>
              <a:t>Asıl alt başlık stilini düzenlemek için tıklatın</a:t>
            </a:r>
            <a:endParaRPr lang="tr-TR" dirty="0"/>
          </a:p>
        </p:txBody>
      </p:sp>
      <p:sp>
        <p:nvSpPr>
          <p:cNvPr id="11" name="Resim Yer Tutucusu 10" descr="Resim eklemek için boş yer tutucu. Yer tutucuya tıklayın ve eklemek istediğiniz resmi seçin."/>
          <p:cNvSpPr>
            <a:spLocks noGrp="1"/>
          </p:cNvSpPr>
          <p:nvPr>
            <p:ph type="pic" sz="quarter" idx="13"/>
          </p:nvPr>
        </p:nvSpPr>
        <p:spPr bwMode="gray">
          <a:xfrm>
            <a:off x="1634550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45720" indent="0" algn="ctr">
              <a:buNone/>
              <a:defRPr/>
            </a:lvl1pPr>
          </a:lstStyle>
          <a:p>
            <a:pPr rtl="0"/>
            <a:r>
              <a:rPr lang="tr-TR" smtClean="0"/>
              <a:t>Resim eklemek için simgeyi tıklatın</a:t>
            </a:r>
            <a:endParaRPr lang="tr-TR" dirty="0"/>
          </a:p>
        </p:txBody>
      </p:sp>
      <p:sp>
        <p:nvSpPr>
          <p:cNvPr id="12" name="Resim Yer Tutucusu 10" descr="Resim eklemek için boş yer tutucu. Yer tutucuya tıklayın ve eklemek istediğiniz resmi seçin."/>
          <p:cNvSpPr>
            <a:spLocks noGrp="1"/>
          </p:cNvSpPr>
          <p:nvPr>
            <p:ph type="pic" sz="quarter" idx="14"/>
          </p:nvPr>
        </p:nvSpPr>
        <p:spPr bwMode="gray">
          <a:xfrm>
            <a:off x="4787507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45720" indent="0" algn="ctr">
              <a:buNone/>
              <a:defRPr/>
            </a:lvl1pPr>
          </a:lstStyle>
          <a:p>
            <a:pPr rtl="0"/>
            <a:r>
              <a:rPr lang="tr-TR" smtClean="0"/>
              <a:t>Resim eklemek için simgeyi tıklatın</a:t>
            </a:r>
            <a:endParaRPr lang="tr-TR" dirty="0"/>
          </a:p>
        </p:txBody>
      </p:sp>
      <p:sp>
        <p:nvSpPr>
          <p:cNvPr id="13" name="Resim Yer Tutucusu 10" descr="Resim eklemek için boş yer tutucu. Yer tutucuya tıklayın ve eklemek istediğiniz resmi seçin."/>
          <p:cNvSpPr>
            <a:spLocks noGrp="1"/>
          </p:cNvSpPr>
          <p:nvPr>
            <p:ph type="pic" sz="quarter" idx="15"/>
          </p:nvPr>
        </p:nvSpPr>
        <p:spPr bwMode="gray">
          <a:xfrm>
            <a:off x="7940463" y="917753"/>
            <a:ext cx="2592388" cy="3314701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45720" indent="0" algn="ctr">
              <a:buNone/>
              <a:defRPr/>
            </a:lvl1pPr>
          </a:lstStyle>
          <a:p>
            <a:pPr rtl="0"/>
            <a:r>
              <a:rPr lang="tr-TR" smtClean="0"/>
              <a:t>Resim eklemek için simgeyi tıklatın</a:t>
            </a:r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smtClean="0"/>
              <a:t>ÇANAKKALE REHBERLİK VE ARAŞTIRMA MERKEZİ</a:t>
            </a:r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459ABF5-F366-43DD-9847-BBDE0602128A}" type="datetime1">
              <a:rPr lang="tr-TR" smtClean="0"/>
              <a:pPr/>
              <a:t>10.12.2018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tr-TR" smtClean="0"/>
              <a:pPr rtl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1593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654" y="2603500"/>
            <a:ext cx="8823361" cy="34163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3A2B-8A7C-4196-8768-A21DED5750F8}" type="datetime1">
              <a:rPr lang="tr-TR" smtClean="0"/>
              <a:pPr/>
              <a:t>10.12.2018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smtClean="0"/>
              <a:t>ÇANAKKALE REHBERLİK VE ARAŞTIRMA MERKEZİ</a:t>
            </a: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25A965E-3C11-4F28-82DC-E30D63FAC43C}" type="slidenum">
              <a:rPr lang="tr-TR" smtClean="0"/>
              <a:pPr rtl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8301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ÇANAKKALE REHBERLİK VE ARAŞTIRMA MERKEZİ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ADEFE-5D62-42C6-8243-E1B0A964C266}" type="datetime1">
              <a:rPr lang="tr-TR" smtClean="0"/>
              <a:pPr/>
              <a:t>10.12.2018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98" b="0" i="0">
                <a:solidFill>
                  <a:srgbClr val="3FBAD2"/>
                </a:solidFill>
                <a:latin typeface="Arial"/>
                <a:cs typeface="Arial"/>
              </a:defRPr>
            </a:lvl1pPr>
          </a:lstStyle>
          <a:p>
            <a:pPr marL="103739">
              <a:lnSpc>
                <a:spcPts val="1035"/>
              </a:lnSpc>
            </a:pPr>
            <a:fld id="{81D60167-4931-47E6-BA6A-407CBD079E47}" type="slidenum">
              <a:rPr lang="tr-TR" spc="-59" smtClean="0"/>
              <a:pPr marL="103739">
                <a:lnSpc>
                  <a:spcPts val="1035"/>
                </a:lnSpc>
              </a:pPr>
              <a:t>‹#›</a:t>
            </a:fld>
            <a:endParaRPr lang="tr-TR" spc="-59" dirty="0"/>
          </a:p>
        </p:txBody>
      </p:sp>
    </p:spTree>
    <p:extLst>
      <p:ext uri="{BB962C8B-B14F-4D97-AF65-F5344CB8AC3E}">
        <p14:creationId xmlns:p14="http://schemas.microsoft.com/office/powerpoint/2010/main" val="1789707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88825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4" y="2677645"/>
            <a:ext cx="4349892" cy="2283824"/>
          </a:xfrm>
        </p:spPr>
        <p:txBody>
          <a:bodyPr anchor="ctr"/>
          <a:lstStyle>
            <a:lvl1pPr algn="l">
              <a:defRPr sz="3999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3764" y="2677644"/>
            <a:ext cx="3756566" cy="2283824"/>
          </a:xfrm>
        </p:spPr>
        <p:txBody>
          <a:bodyPr anchor="ctr"/>
          <a:lstStyle>
            <a:lvl1pPr marL="0" indent="0" algn="l">
              <a:buNone/>
              <a:defRPr sz="1999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52BC-6E34-4F8E-9548-D94B35DFBF85}" type="datetime1">
              <a:rPr lang="tr-TR" smtClean="0"/>
              <a:pPr/>
              <a:t>10.12.2018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smtClean="0"/>
              <a:t>ÇANAKKALE REHBERLİK VE ARAŞTIRMA MERKEZİ</a:t>
            </a:r>
            <a:endParaRPr lang="tr-TR" dirty="0"/>
          </a:p>
        </p:txBody>
      </p:sp>
      <p:sp>
        <p:nvSpPr>
          <p:cNvPr id="16" name="Rectangle 15"/>
          <p:cNvSpPr/>
          <p:nvPr/>
        </p:nvSpPr>
        <p:spPr>
          <a:xfrm>
            <a:off x="10435094" y="0"/>
            <a:ext cx="68562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25A965E-3C11-4F28-82DC-E30D63FAC43C}" type="slidenum">
              <a:rPr lang="tr-TR" smtClean="0"/>
              <a:pPr rtl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66010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653" y="2603501"/>
            <a:ext cx="4823901" cy="3416301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7096" y="2603500"/>
            <a:ext cx="4823902" cy="341630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CE95-1C2F-42DA-9A37-956C2A7B8821}" type="datetime1">
              <a:rPr lang="tr-TR" smtClean="0"/>
              <a:pPr/>
              <a:t>10.12.2018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smtClean="0"/>
              <a:t>ÇANAKKALE REHBERLİK VE ARAŞTIRMA MERKEZİ</a:t>
            </a:r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25A965E-3C11-4F28-82DC-E30D63FAC43C}" type="slidenum">
              <a:rPr lang="tr-TR" smtClean="0"/>
              <a:pPr rtl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3942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4" y="2603500"/>
            <a:ext cx="4823900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653" y="3179763"/>
            <a:ext cx="4823901" cy="2840039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7096" y="2603500"/>
            <a:ext cx="4823902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7096" y="3179763"/>
            <a:ext cx="4823902" cy="2840039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088C-2BA9-4A1A-94FE-C50BECD69DD9}" type="datetime1">
              <a:rPr lang="tr-TR" smtClean="0"/>
              <a:pPr/>
              <a:t>10.12.2018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smtClean="0"/>
              <a:t>ÇANAKKALE REHBERLİK VE ARAŞTIRMA MERKEZİ</a:t>
            </a:r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25A965E-3C11-4F28-82DC-E30D63FAC43C}" type="slidenum">
              <a:rPr lang="tr-TR" smtClean="0"/>
              <a:pPr rtl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3568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654" y="973668"/>
            <a:ext cx="8759131" cy="706964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8FFC-B691-4E4A-86B4-631DF67F649D}" type="datetime1">
              <a:rPr lang="tr-TR" smtClean="0"/>
              <a:pPr/>
              <a:t>10.12.2018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smtClean="0"/>
              <a:t>ÇANAKKALE REHBERLİK VE ARAŞTIRMA MERKEZİ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25A965E-3C11-4F28-82DC-E30D63FAC43C}" type="slidenum">
              <a:rPr lang="tr-TR" smtClean="0"/>
              <a:pPr rtl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3224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9F7AC-586A-4871-9F87-C329775D1CF0}" type="datetime1">
              <a:rPr lang="tr-TR" smtClean="0"/>
              <a:pPr/>
              <a:t>10.12.2018</a:t>
            </a:fld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smtClean="0"/>
              <a:t>ÇANAKKALE REHBERLİK VE ARAŞTIRMA MERKEZİ</a:t>
            </a:r>
            <a:endParaRPr lang="tr-TR" dirty="0"/>
          </a:p>
        </p:txBody>
      </p:sp>
      <p:sp>
        <p:nvSpPr>
          <p:cNvPr id="7" name="Rectangle 6"/>
          <p:cNvSpPr/>
          <p:nvPr/>
        </p:nvSpPr>
        <p:spPr>
          <a:xfrm>
            <a:off x="10435094" y="0"/>
            <a:ext cx="68562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25A965E-3C11-4F28-82DC-E30D63FAC43C}" type="slidenum">
              <a:rPr lang="tr-TR" smtClean="0"/>
              <a:pPr rtl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5189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88825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4" y="1295400"/>
            <a:ext cx="2792431" cy="1600200"/>
          </a:xfrm>
        </p:spPr>
        <p:txBody>
          <a:bodyPr anchor="b"/>
          <a:lstStyle>
            <a:lvl1pPr algn="l">
              <a:defRPr sz="2399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641" y="1447800"/>
            <a:ext cx="5188714" cy="45720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653" y="3129281"/>
            <a:ext cx="2792431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D8E4-E076-428B-9988-B7BEFD4A10A9}" type="datetime1">
              <a:rPr lang="tr-TR" smtClean="0"/>
              <a:pPr/>
              <a:t>10.12.2018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smtClean="0"/>
              <a:t>ÇANAKKALE REHBERLİK VE ARAŞTIRMA MERKEZİ</a:t>
            </a:r>
            <a:endParaRPr lang="tr-TR" dirty="0"/>
          </a:p>
        </p:txBody>
      </p:sp>
      <p:sp>
        <p:nvSpPr>
          <p:cNvPr id="16" name="Rectangle 15"/>
          <p:cNvSpPr/>
          <p:nvPr/>
        </p:nvSpPr>
        <p:spPr>
          <a:xfrm>
            <a:off x="10435094" y="0"/>
            <a:ext cx="68562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25A965E-3C11-4F28-82DC-E30D63FAC43C}" type="slidenum">
              <a:rPr lang="tr-TR" smtClean="0"/>
              <a:pPr rtl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19607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88825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4" y="1693334"/>
            <a:ext cx="3864127" cy="1735667"/>
          </a:xfrm>
        </p:spPr>
        <p:txBody>
          <a:bodyPr anchor="b">
            <a:normAutofit/>
          </a:bodyPr>
          <a:lstStyle>
            <a:lvl1pPr algn="l">
              <a:defRPr sz="3599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6165" y="1143000"/>
            <a:ext cx="322635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653" y="3657600"/>
            <a:ext cx="3858207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9E64-997E-4045-8A7B-82DF65FF4865}" type="datetime1">
              <a:rPr lang="tr-TR" smtClean="0"/>
              <a:pPr/>
              <a:t>10.12.2018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smtClean="0"/>
              <a:t>ÇANAKKALE REHBERLİK VE ARAŞTIRMA MERKEZİ</a:t>
            </a:r>
            <a:endParaRPr lang="tr-TR" dirty="0"/>
          </a:p>
        </p:txBody>
      </p:sp>
      <p:sp>
        <p:nvSpPr>
          <p:cNvPr id="16" name="Rectangle 15"/>
          <p:cNvSpPr/>
          <p:nvPr/>
        </p:nvSpPr>
        <p:spPr>
          <a:xfrm>
            <a:off x="10435094" y="0"/>
            <a:ext cx="68562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25A965E-3C11-4F28-82DC-E30D63FAC43C}" type="slidenum">
              <a:rPr lang="tr-TR" smtClean="0"/>
              <a:pPr rtl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44146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88825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654" y="973668"/>
            <a:ext cx="8759131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4" y="2603500"/>
            <a:ext cx="8759131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330" y="6391839"/>
            <a:ext cx="990341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DDF29F14-07FD-4E04-B0FA-A9086AA005B1}" type="datetime1">
              <a:rPr lang="tr-TR" smtClean="0"/>
              <a:pPr/>
              <a:t>10.12.2018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0964" y="6391839"/>
            <a:ext cx="3858790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pPr rtl="0"/>
            <a:r>
              <a:rPr lang="tr-TR" smtClean="0"/>
              <a:t>ÇANAKKALE REHBERLİK VE ARAŞTIRMA MERKEZİ</a:t>
            </a:r>
            <a:endParaRPr lang="tr-TR" dirty="0"/>
          </a:p>
        </p:txBody>
      </p:sp>
      <p:sp>
        <p:nvSpPr>
          <p:cNvPr id="21" name="Rectangle 20"/>
          <p:cNvSpPr/>
          <p:nvPr/>
        </p:nvSpPr>
        <p:spPr>
          <a:xfrm>
            <a:off x="10435094" y="0"/>
            <a:ext cx="68562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49844" y="295730"/>
            <a:ext cx="837981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799" b="0" i="0">
                <a:solidFill>
                  <a:schemeClr val="bg1"/>
                </a:solidFill>
              </a:defRPr>
            </a:lvl1pPr>
          </a:lstStyle>
          <a:p>
            <a:pPr rtl="0"/>
            <a:fld id="{F25A965E-3C11-4F28-82DC-E30D63FAC43C}" type="slidenum">
              <a:rPr lang="tr-TR" smtClean="0"/>
              <a:pPr rtl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5030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  <p:sldLayoutId id="2147483796" r:id="rId18"/>
    <p:sldLayoutId id="2147483798" r:id="rId19"/>
    <p:sldLayoutId id="2147483799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457063" rtl="0" eaLnBrk="1" latinLnBrk="0" hangingPunct="1">
        <a:spcBef>
          <a:spcPct val="0"/>
        </a:spcBef>
        <a:buNone/>
        <a:defRPr sz="3599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99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5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tr-TR" sz="5600" dirty="0" smtClean="0"/>
              <a:t>İHMAL VE İSTİSMAR</a:t>
            </a:r>
            <a:endParaRPr lang="tr-TR" sz="5600" dirty="0"/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ÇANAKKALE REHBERLİK VE ARAŞTIRMA MERKEZİ</a:t>
            </a:r>
            <a:endParaRPr lang="tr-TR" dirty="0"/>
          </a:p>
        </p:txBody>
      </p:sp>
      <p:pic>
        <p:nvPicPr>
          <p:cNvPr id="16" name="Resim Yer Tutucusu 15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5" r="8285"/>
          <a:stretch>
            <a:fillRect/>
          </a:stretch>
        </p:blipFill>
        <p:spPr/>
      </p:pic>
      <p:pic>
        <p:nvPicPr>
          <p:cNvPr id="12" name="Resim Yer Tutucusu 11"/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0" r="30200"/>
          <a:stretch>
            <a:fillRect/>
          </a:stretch>
        </p:blipFill>
        <p:spPr/>
      </p:pic>
      <p:pic>
        <p:nvPicPr>
          <p:cNvPr id="13" name="Resim Yer Tutucusu 12"/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7" r="9657"/>
          <a:stretch>
            <a:fillRect/>
          </a:stretch>
        </p:blipFill>
        <p:spPr/>
      </p:pic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smtClean="0"/>
              <a:t>ÇANAKKALE REHBERLİK VE ARAŞTIRMA MERKEZİ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712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DUYGUSAL İHMAL</a:t>
            </a: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Yer Tutucusu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4" r="29304"/>
          <a:stretch>
            <a:fillRect/>
          </a:stretch>
        </p:blipFill>
        <p:spPr/>
      </p:pic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1989956" y="1196751"/>
            <a:ext cx="8676458" cy="497544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tr-TR" sz="2800" dirty="0" smtClean="0"/>
              <a:t>Çocuğun duygusal olarak örselenmesine</a:t>
            </a:r>
          </a:p>
          <a:p>
            <a:pPr marL="45720" indent="0">
              <a:buNone/>
            </a:pPr>
            <a:r>
              <a:rPr lang="tr-TR" sz="2800" dirty="0" smtClean="0"/>
              <a:t>Neden olabilecek her türlü davranış </a:t>
            </a:r>
          </a:p>
          <a:p>
            <a:pPr marL="45720" indent="0">
              <a:buNone/>
            </a:pPr>
            <a:r>
              <a:rPr lang="tr-TR" sz="2800" dirty="0" smtClean="0"/>
              <a:t>Ve tutum;</a:t>
            </a:r>
          </a:p>
          <a:p>
            <a:r>
              <a:rPr lang="tr-TR" sz="2800" dirty="0" smtClean="0"/>
              <a:t>Aşağılama</a:t>
            </a:r>
          </a:p>
          <a:p>
            <a:r>
              <a:rPr lang="tr-TR" sz="2800" dirty="0" smtClean="0"/>
              <a:t>Sevgiden yoksun bırakma</a:t>
            </a:r>
          </a:p>
          <a:p>
            <a:r>
              <a:rPr lang="tr-TR" sz="2800" dirty="0" smtClean="0"/>
              <a:t>Duygularını görmezden gelme </a:t>
            </a:r>
          </a:p>
          <a:p>
            <a:r>
              <a:rPr lang="tr-TR" sz="2800" dirty="0" smtClean="0"/>
              <a:t>İletişim kurmama</a:t>
            </a:r>
          </a:p>
          <a:p>
            <a:r>
              <a:rPr lang="tr-TR" sz="2800" dirty="0" smtClean="0"/>
              <a:t>İlgi göstermeme</a:t>
            </a:r>
          </a:p>
        </p:txBody>
      </p:sp>
      <p:sp>
        <p:nvSpPr>
          <p:cNvPr id="6" name="object 27"/>
          <p:cNvSpPr/>
          <p:nvPr/>
        </p:nvSpPr>
        <p:spPr>
          <a:xfrm>
            <a:off x="8614692" y="1649769"/>
            <a:ext cx="3118418" cy="4529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smtClean="0"/>
              <a:t>ÇANAKKALE REHBERLİK VE ARAŞTIRMA MERKEZİ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7329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EĞİTİMSEL İHMAL</a:t>
            </a:r>
            <a:endParaRPr lang="tr-TR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Resim Yer Tutucusu 10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2" r="23042"/>
          <a:stretch>
            <a:fillRect/>
          </a:stretch>
        </p:blipFill>
        <p:spPr>
          <a:xfrm rot="180000">
            <a:off x="285619" y="294049"/>
            <a:ext cx="2017475" cy="4694546"/>
          </a:xfrm>
        </p:spPr>
      </p:pic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tr-TR" sz="3200" dirty="0" smtClean="0"/>
              <a:t>Çocuğun eğitim hayatını engelleyici her türlü davranış;</a:t>
            </a:r>
          </a:p>
          <a:p>
            <a:r>
              <a:rPr lang="tr-TR" sz="3200" dirty="0" smtClean="0"/>
              <a:t>Okula göndermeme</a:t>
            </a:r>
          </a:p>
          <a:p>
            <a:r>
              <a:rPr lang="tr-TR" sz="3200" dirty="0" smtClean="0"/>
              <a:t>Okul devamsızlığını önemsememe</a:t>
            </a:r>
          </a:p>
          <a:p>
            <a:r>
              <a:rPr lang="tr-TR" sz="3200" dirty="0" smtClean="0"/>
              <a:t>Okuldan alma</a:t>
            </a:r>
          </a:p>
          <a:p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smtClean="0"/>
              <a:t>ÇANAKKALE REHBERLİK VE ARAŞTIRMA MERKEZİ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8537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tr-TR" sz="4000" b="1" dirty="0" smtClean="0">
                <a:solidFill>
                  <a:schemeClr val="bg1"/>
                </a:solidFill>
              </a:rPr>
              <a:t>İSTİSMAR NEDİR?</a:t>
            </a:r>
            <a:endParaRPr lang="tr-TR" sz="4000" b="1" dirty="0">
              <a:solidFill>
                <a:schemeClr val="bg1"/>
              </a:solidFill>
            </a:endParaRPr>
          </a:p>
        </p:txBody>
      </p:sp>
      <p:pic>
        <p:nvPicPr>
          <p:cNvPr id="9" name="Resim Yer Tutucusu 8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8" r="32138"/>
          <a:stretch>
            <a:fillRect/>
          </a:stretch>
        </p:blipFill>
        <p:spPr>
          <a:xfrm>
            <a:off x="6546165" y="1143000"/>
            <a:ext cx="4012743" cy="5382344"/>
          </a:xfrm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smtClean="0"/>
              <a:t>ÇANAKKALE REHBERLİK VE ARAŞTIRMA MERKEZİ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0304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Yuvarlatılmış Dikdörtgen 6"/>
          <p:cNvSpPr/>
          <p:nvPr/>
        </p:nvSpPr>
        <p:spPr>
          <a:xfrm>
            <a:off x="2079713" y="1700808"/>
            <a:ext cx="8856984" cy="3600400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701924" y="1268761"/>
            <a:ext cx="9073008" cy="4903440"/>
          </a:xfrm>
        </p:spPr>
        <p:txBody>
          <a:bodyPr>
            <a:normAutofit/>
          </a:bodyPr>
          <a:lstStyle/>
          <a:p>
            <a:pPr marL="800100" lvl="1" indent="0" algn="r">
              <a:lnSpc>
                <a:spcPct val="100000"/>
              </a:lnSpc>
              <a:spcBef>
                <a:spcPts val="800"/>
              </a:spcBef>
              <a:buClrTx/>
              <a:buNone/>
              <a:tabLst>
                <a:tab pos="1461135" algn="l"/>
              </a:tabLst>
            </a:pPr>
            <a:endParaRPr lang="tr-TR" sz="3200" spc="-8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800100" lvl="1" indent="0" algn="r">
              <a:lnSpc>
                <a:spcPct val="100000"/>
              </a:lnSpc>
              <a:spcBef>
                <a:spcPts val="800"/>
              </a:spcBef>
              <a:buClrTx/>
              <a:buNone/>
              <a:tabLst>
                <a:tab pos="1461135" algn="l"/>
              </a:tabLst>
            </a:pPr>
            <a:endParaRPr lang="tr-TR" sz="3200" spc="-8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800100" lvl="1" indent="0">
              <a:lnSpc>
                <a:spcPct val="100000"/>
              </a:lnSpc>
              <a:spcBef>
                <a:spcPts val="800"/>
              </a:spcBef>
              <a:buClrTx/>
              <a:buNone/>
              <a:tabLst>
                <a:tab pos="1461135" algn="l"/>
              </a:tabLst>
            </a:pPr>
            <a:r>
              <a:rPr lang="tr-TR" sz="3200" spc="-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yaş</a:t>
            </a:r>
            <a:r>
              <a:rPr lang="tr-TR" sz="3200" spc="-36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grubundaki</a:t>
            </a:r>
            <a:r>
              <a:rPr lang="tr-TR" sz="3200" spc="-4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spc="-3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çocuğun </a:t>
            </a:r>
            <a:r>
              <a:rPr lang="tr-T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gelişimini </a:t>
            </a:r>
            <a:r>
              <a:rPr lang="tr-TR" sz="3200" spc="-2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olumsuz</a:t>
            </a:r>
            <a:r>
              <a:rPr lang="tr-TR" sz="3200" spc="-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spc="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etkileyen,</a:t>
            </a:r>
            <a:r>
              <a:rPr lang="tr-TR" sz="3200" spc="-39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spc="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tr-TR" sz="3200" spc="-2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spc="2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yetişkin</a:t>
            </a:r>
            <a:r>
              <a:rPr lang="tr-TR" sz="3200" spc="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tr-TR" sz="3200" spc="-39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spc="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toplum</a:t>
            </a:r>
            <a:r>
              <a:rPr lang="tr-TR" sz="3200" spc="-4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</a:t>
            </a:r>
            <a:r>
              <a:rPr lang="tr-TR" sz="3200" spc="-19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spc="-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lang="tr-TR" sz="3200" spc="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devlet</a:t>
            </a:r>
            <a:r>
              <a:rPr lang="tr-TR" sz="3200" spc="-35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tarafından</a:t>
            </a:r>
            <a:r>
              <a:rPr lang="tr-TR" sz="3200" spc="-3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bilerek</a:t>
            </a:r>
            <a:r>
              <a:rPr lang="tr-TR" sz="3200" spc="-39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spc="-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veya</a:t>
            </a:r>
            <a:r>
              <a:rPr lang="tr-TR" sz="3200" spc="-2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spc="-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bilmeyerek</a:t>
            </a:r>
          </a:p>
          <a:p>
            <a:pPr marL="152400" marR="138430" lvl="0" indent="76200">
              <a:lnSpc>
                <a:spcPts val="2900"/>
              </a:lnSpc>
              <a:spcBef>
                <a:spcPts val="180"/>
              </a:spcBef>
              <a:buClrTx/>
              <a:buNone/>
            </a:pPr>
            <a:r>
              <a:rPr lang="tr-T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gerçekleştirilen her</a:t>
            </a:r>
            <a:r>
              <a:rPr lang="tr-TR" sz="3200" spc="-3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spc="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türlü</a:t>
            </a:r>
            <a:r>
              <a:rPr lang="tr-TR" sz="3200" spc="-2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u="sng" spc="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kötü</a:t>
            </a:r>
            <a:r>
              <a:rPr lang="tr-TR" sz="3200" b="1" u="sng" spc="-3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u="sng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muameledir.</a:t>
            </a:r>
            <a:endParaRPr lang="tr-TR" sz="32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smtClean="0"/>
              <a:t>ÇANAKKALE REHBERLİK VE ARAŞTIRMA MERKEZİ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3732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54654" y="1412776"/>
            <a:ext cx="4147670" cy="2016225"/>
          </a:xfrm>
        </p:spPr>
        <p:txBody>
          <a:bodyPr>
            <a:no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İSTİSMAR TÜRLERİ NELERDİR?</a:t>
            </a:r>
            <a:endParaRPr lang="tr-TR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val="3931910787"/>
              </p:ext>
            </p:extLst>
          </p:nvPr>
        </p:nvGraphicFramePr>
        <p:xfrm>
          <a:off x="5878387" y="1196752"/>
          <a:ext cx="5616625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smtClean="0"/>
              <a:t>ÇANAKKALE REHBERLİK VE ARAŞTIRMA MERKEZİ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5856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z="4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FİZİKSEL İSTİSMAR</a:t>
            </a:r>
            <a:endParaRPr lang="tr-TR" sz="4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Yer Tutucusu 5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6" r="14336"/>
          <a:stretch>
            <a:fillRect/>
          </a:stretch>
        </p:blipFill>
        <p:spPr>
          <a:xfrm rot="1047288">
            <a:off x="906097" y="1688495"/>
            <a:ext cx="1995022" cy="3162089"/>
          </a:xfr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30116" y="1988840"/>
            <a:ext cx="7164290" cy="3175248"/>
          </a:xfrm>
        </p:spPr>
        <p:txBody>
          <a:bodyPr rtlCol="0"/>
          <a:lstStyle/>
          <a:p>
            <a:pPr rtl="0"/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ÇOCUĞUN KAZA OLMAKSIZIN BİLİNÇLİ OLARAK BEDENİNE ZARAR VERİLMESİDİR</a:t>
            </a:r>
          </a:p>
          <a:p>
            <a:pPr rtl="0"/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GENELLİKLE DİSİPLİN VE CEZALANDIRMA AMACIYLA UYGULANAN FİZİKSEL ZARAR VEREN HER TÜRLÜ EYLEMDİR</a:t>
            </a:r>
          </a:p>
          <a:p>
            <a:pPr rtl="0"/>
            <a:r>
              <a:rPr lang="tr-TR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TESPİT EDİLMESİ EN KOLAY İSTİSMAR TÜRÜDÜR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smtClean="0"/>
              <a:t>ÇANAKKALE REHBERLİK VE ARAŞTIRMA MERKEZİ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2134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DUYGUSAL İSTİSMAR</a:t>
            </a:r>
            <a:endParaRPr lang="tr-TR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Yer Tutucusu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7" r="13207"/>
          <a:stretch>
            <a:fillRect/>
          </a:stretch>
        </p:blipFill>
        <p:spPr/>
      </p:pic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2995612" y="1643063"/>
            <a:ext cx="9075464" cy="45291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spc="-75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Çocuğun </a:t>
            </a:r>
            <a:r>
              <a:rPr lang="tr-TR" sz="2400" spc="-3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duygusal </a:t>
            </a:r>
            <a:r>
              <a:rPr lang="tr-TR" sz="2400" spc="5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ihtiyaçlarını </a:t>
            </a:r>
            <a:r>
              <a:rPr lang="tr-TR" sz="2400" spc="-45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karşılayan  </a:t>
            </a:r>
            <a:r>
              <a:rPr lang="tr-TR" sz="2400" spc="-5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ebeveyn ve/veya </a:t>
            </a:r>
            <a:r>
              <a:rPr lang="tr-TR" sz="2400" spc="-15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bakım </a:t>
            </a:r>
            <a:r>
              <a:rPr lang="tr-TR" sz="2400" spc="-3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verenler </a:t>
            </a:r>
            <a:r>
              <a:rPr lang="tr-TR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tarafından  </a:t>
            </a:r>
            <a:r>
              <a:rPr lang="tr-TR" sz="2400" spc="-75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çocuğa </a:t>
            </a:r>
            <a:r>
              <a:rPr lang="tr-TR" sz="2400" spc="-25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sürekli </a:t>
            </a:r>
            <a:r>
              <a:rPr lang="tr-TR" sz="2400" spc="5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olarak, </a:t>
            </a:r>
            <a:r>
              <a:rPr lang="tr-TR" sz="2400" spc="-15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tekrarlayıcı </a:t>
            </a:r>
            <a:r>
              <a:rPr lang="tr-TR" sz="2400" spc="-9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 </a:t>
            </a:r>
            <a:r>
              <a:rPr lang="tr-TR" sz="2400" spc="-4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uygunsuz</a:t>
            </a:r>
            <a:r>
              <a:rPr lang="tr-TR" sz="2400" spc="-22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45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tr-TR" sz="2400" spc="-2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-5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biçimde</a:t>
            </a:r>
            <a:r>
              <a:rPr lang="tr-TR" sz="2400" spc="-235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-35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karşılık</a:t>
            </a:r>
            <a:r>
              <a:rPr lang="tr-TR" sz="2400" spc="-15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-5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verme</a:t>
            </a:r>
            <a:r>
              <a:rPr lang="tr-TR" sz="2400" spc="-135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-9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tr-TR" sz="2400" spc="-14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5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tepki  </a:t>
            </a:r>
            <a:r>
              <a:rPr lang="tr-TR" sz="2400" spc="-15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göstermedir.</a:t>
            </a:r>
          </a:p>
          <a:p>
            <a:pPr marL="0" indent="0">
              <a:buNone/>
            </a:pPr>
            <a:r>
              <a:rPr lang="tr-TR" sz="2400" b="1" u="sng" spc="-7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ÇOCUĞUN</a:t>
            </a:r>
            <a:r>
              <a:rPr lang="tr-TR" sz="2400" b="1" u="sng" spc="-26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u="sng" spc="3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KİŞİLİĞİNİ</a:t>
            </a:r>
            <a:r>
              <a:rPr lang="tr-TR" sz="2400" b="1" u="sng" spc="-33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u="sng" spc="-1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ZEDELEYİCİ,</a:t>
            </a:r>
            <a:r>
              <a:rPr lang="tr-TR" sz="2400" b="1" u="sng" spc="-32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u="sng" spc="-3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DUYGUSAL  </a:t>
            </a:r>
            <a:r>
              <a:rPr lang="tr-TR" sz="2400" b="1" u="sng" spc="1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GELİŞİMİNİ </a:t>
            </a:r>
            <a:r>
              <a:rPr lang="tr-TR" sz="2400" b="1" u="sng" spc="-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ENGELLEYİCİ </a:t>
            </a:r>
            <a:r>
              <a:rPr lang="tr-TR" sz="2400" b="1" u="sng" spc="-58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EYLEMLERDİR.</a:t>
            </a:r>
          </a:p>
          <a:p>
            <a:r>
              <a:rPr lang="tr-TR" spc="-15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ALAY ETME</a:t>
            </a:r>
          </a:p>
          <a:p>
            <a:r>
              <a:rPr lang="tr-TR" spc="-15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ÇOCUĞUN DUYGULARINI GÖRMEZDEN GELME</a:t>
            </a:r>
          </a:p>
          <a:p>
            <a:r>
              <a:rPr lang="tr-TR" spc="-15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DEĞERSİZ HİSSETTİRME</a:t>
            </a:r>
          </a:p>
          <a:p>
            <a:r>
              <a:rPr lang="tr-TR" spc="-15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AŞAĞILAMA</a:t>
            </a:r>
          </a:p>
          <a:p>
            <a:r>
              <a:rPr lang="tr-TR" spc="-15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ELEŞTİRME</a:t>
            </a:r>
          </a:p>
          <a:p>
            <a:r>
              <a:rPr lang="tr-TR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TEHDİT ETME VB…..</a:t>
            </a:r>
            <a:endParaRPr lang="tr-TR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smtClean="0"/>
              <a:t>ÇANAKKALE REHBERLİK VE ARAŞTIRMA MERKEZİ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5891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61764" y="2204864"/>
            <a:ext cx="11233248" cy="1080120"/>
          </a:xfrm>
        </p:spPr>
        <p:txBody>
          <a:bodyPr/>
          <a:lstStyle/>
          <a:p>
            <a:r>
              <a:rPr lang="tr-TR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ÖRSELEYİCİ VE ORTAYA ÇIKMASI EN ZOR İSTİSMAR</a:t>
            </a:r>
            <a:endParaRPr lang="tr-TR" sz="2400" b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124" y="3645024"/>
            <a:ext cx="3816424" cy="1495425"/>
          </a:xfrm>
        </p:spPr>
      </p:pic>
      <p:sp>
        <p:nvSpPr>
          <p:cNvPr id="4" name="Dikdörtgen 3"/>
          <p:cNvSpPr/>
          <p:nvPr/>
        </p:nvSpPr>
        <p:spPr>
          <a:xfrm>
            <a:off x="1557908" y="2924944"/>
            <a:ext cx="7697113" cy="34587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tr-TR" sz="5400" b="1" cap="none" spc="0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r-TR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pPr algn="ctr"/>
            <a:endParaRPr lang="tr-TR" sz="540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r-TR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CİNSEL İSTİSMAR</a:t>
            </a:r>
            <a:endParaRPr lang="tr-TR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3856">
            <a:off x="8597421" y="3078140"/>
            <a:ext cx="3500699" cy="2949411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2721">
            <a:off x="199376" y="3647340"/>
            <a:ext cx="3111401" cy="1951043"/>
          </a:xfrm>
          <a:prstGeom prst="rect">
            <a:avLst/>
          </a:prstGeom>
        </p:spPr>
      </p:pic>
      <p:sp>
        <p:nvSpPr>
          <p:cNvPr id="10" name="Altbilgi Yer Tutucusu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smtClean="0"/>
              <a:t>ÇANAKKALE REHBERLİK VE ARAŞTIRMA MERKEZİ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4143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 rot="19772029">
            <a:off x="3169400" y="278311"/>
            <a:ext cx="7646754" cy="1733657"/>
          </a:xfrm>
        </p:spPr>
        <p:txBody>
          <a:bodyPr/>
          <a:lstStyle/>
          <a:p>
            <a:r>
              <a:rPr lang="tr-TR" sz="4400" b="1" u="sng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CİNSEL İSTİSMAR</a:t>
            </a:r>
            <a:endParaRPr lang="tr-TR" sz="4400" b="1" u="sng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Resim Yer Tutucusu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1" r="22441"/>
          <a:stretch>
            <a:fillRect/>
          </a:stretch>
        </p:blipFill>
        <p:spPr>
          <a:xfrm rot="180000">
            <a:off x="324535" y="299228"/>
            <a:ext cx="2176368" cy="3203293"/>
          </a:xfrm>
        </p:spPr>
      </p:pic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2926061" y="3429000"/>
            <a:ext cx="7830616" cy="2851532"/>
          </a:xfrm>
        </p:spPr>
        <p:txBody>
          <a:bodyPr>
            <a:normAutofit/>
          </a:bodyPr>
          <a:lstStyle/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tr-TR" sz="32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Çocuğun bir erişkinin cinsel gereksinim ya da isteklerinin doyumu için cinsel nesne olarak </a:t>
            </a:r>
            <a:r>
              <a:rPr lang="tr-T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kullanılması ya da kullanılmasına </a:t>
            </a:r>
            <a:r>
              <a:rPr lang="tr-TR" sz="32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göz yumulması  şeklinde tanımlanmaktadır.</a:t>
            </a:r>
          </a:p>
          <a:p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smtClean="0"/>
              <a:t>ÇANAKKALE REHBERLİK VE ARAŞTIRMA MERKEZİ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0191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/>
          </p:cNvSpPr>
          <p:nvPr>
            <p:ph type="body" idx="1"/>
          </p:nvPr>
        </p:nvSpPr>
        <p:spPr>
          <a:xfrm>
            <a:off x="1165190" y="2357430"/>
            <a:ext cx="8823361" cy="3844928"/>
          </a:xfrm>
        </p:spPr>
        <p:txBody>
          <a:bodyPr>
            <a:noAutofit/>
          </a:bodyPr>
          <a:lstStyle/>
          <a:p>
            <a:r>
              <a:rPr lang="tr-TR" altLang="tr-TR" sz="4000" dirty="0" smtClean="0">
                <a:latin typeface="Times New Roman" pitchFamily="18" charset="0"/>
                <a:cs typeface="Times New Roman" pitchFamily="18" charset="0"/>
              </a:rPr>
              <a:t>Yetişkin bir erkek, </a:t>
            </a:r>
          </a:p>
          <a:p>
            <a:r>
              <a:rPr lang="tr-TR" altLang="tr-TR" sz="4000" dirty="0" smtClean="0">
                <a:latin typeface="Times New Roman" pitchFamily="18" charset="0"/>
                <a:cs typeface="Times New Roman" pitchFamily="18" charset="0"/>
              </a:rPr>
              <a:t>Yetişkin bir kadın, </a:t>
            </a:r>
          </a:p>
          <a:p>
            <a:r>
              <a:rPr lang="tr-TR" altLang="tr-TR" sz="4000" dirty="0" smtClean="0">
                <a:latin typeface="Times New Roman" pitchFamily="18" charset="0"/>
                <a:cs typeface="Times New Roman" pitchFamily="18" charset="0"/>
              </a:rPr>
              <a:t>Yaşıtı,</a:t>
            </a:r>
          </a:p>
          <a:p>
            <a:r>
              <a:rPr lang="tr-TR" altLang="tr-TR" sz="4000" dirty="0" smtClean="0">
                <a:latin typeface="Times New Roman" pitchFamily="18" charset="0"/>
                <a:cs typeface="Times New Roman" pitchFamily="18" charset="0"/>
              </a:rPr>
              <a:t>Yaş olarak kendinden büyük çocuk,</a:t>
            </a:r>
          </a:p>
          <a:p>
            <a:r>
              <a:rPr lang="tr-TR" altLang="tr-TR" sz="4000" dirty="0" smtClean="0">
                <a:latin typeface="Times New Roman" pitchFamily="18" charset="0"/>
                <a:cs typeface="Times New Roman" pitchFamily="18" charset="0"/>
              </a:rPr>
              <a:t>Aileden biri de olabilir.</a:t>
            </a:r>
          </a:p>
          <a:p>
            <a:endParaRPr lang="tr-TR" altLang="tr-TR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5" name="Başlık 1"/>
          <p:cNvSpPr>
            <a:spLocks/>
          </p:cNvSpPr>
          <p:nvPr/>
        </p:nvSpPr>
        <p:spPr bwMode="auto">
          <a:xfrm>
            <a:off x="897233" y="490538"/>
            <a:ext cx="1096994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tr-TR" altLang="tr-TR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CİNSEL İSTİSMARCI KİM OLABİLİR?</a:t>
            </a:r>
            <a:endParaRPr lang="tr-TR" altLang="tr-TR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ÇANKAYA REHBERLİK VE ARAŞTIRMA MERKEZİ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İÇERİK</a:t>
            </a:r>
            <a:endParaRPr lang="en-US" altLang="tr-TR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alt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Çocuk Tanımı</a:t>
            </a:r>
          </a:p>
          <a:p>
            <a:pPr eaLnBrk="1" hangingPunct="1"/>
            <a:r>
              <a:rPr lang="tr-TR" alt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Çocuk ihmali</a:t>
            </a:r>
          </a:p>
          <a:p>
            <a:pPr eaLnBrk="1" hangingPunct="1"/>
            <a:r>
              <a:rPr lang="tr-TR" alt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Çocuk İstismarı </a:t>
            </a:r>
          </a:p>
          <a:p>
            <a:pPr eaLnBrk="1" hangingPunct="1"/>
            <a:r>
              <a:rPr lang="tr-TR" alt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Çocuk İstismar ve ihmal Çeşitleri</a:t>
            </a:r>
          </a:p>
          <a:p>
            <a:pPr eaLnBrk="1" hangingPunct="1"/>
            <a:r>
              <a:rPr lang="tr-TR" alt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Çocuk İstismar ve ihmali Önlenmesi</a:t>
            </a:r>
          </a:p>
          <a:p>
            <a:pPr eaLnBrk="1" hangingPunct="1"/>
            <a:r>
              <a:rPr lang="tr-TR" alt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Bildirim Zorunluluğu</a:t>
            </a:r>
            <a:endParaRPr lang="en-US" alt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smtClean="0"/>
              <a:t>ÇANAKKALE REHBERLİK VE ARAŞTIRMA MERKEZİ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710048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157236"/>
              </p:ext>
            </p:extLst>
          </p:nvPr>
        </p:nvGraphicFramePr>
        <p:xfrm>
          <a:off x="1832012" y="1694566"/>
          <a:ext cx="8280919" cy="4765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0382"/>
                <a:gridCol w="1672913"/>
                <a:gridCol w="1445875"/>
                <a:gridCol w="1374176"/>
                <a:gridCol w="1517573"/>
              </a:tblGrid>
              <a:tr h="551499">
                <a:tc>
                  <a:txBody>
                    <a:bodyPr/>
                    <a:lstStyle/>
                    <a:p>
                      <a:r>
                        <a:rPr kumimoji="0" lang="tr-TR" sz="2100" b="0" i="0" u="none" strike="noStrike" kern="1200" cap="none" spc="-32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C</a:t>
                      </a:r>
                      <a:r>
                        <a:rPr kumimoji="0" lang="tr-TR" sz="2100" b="0" i="0" u="none" strike="noStrike" kern="1200" cap="none" spc="15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İ</a:t>
                      </a:r>
                      <a:r>
                        <a:rPr kumimoji="0" lang="tr-TR" sz="2100" b="0" i="0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N</a:t>
                      </a:r>
                      <a:r>
                        <a:rPr kumimoji="0" lang="tr-TR" sz="2100" b="0" i="0" u="none" strike="noStrike" kern="1200" cap="none" spc="-204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S</a:t>
                      </a:r>
                      <a:r>
                        <a:rPr kumimoji="0" lang="tr-TR" sz="2100" b="0" i="0" u="none" strike="noStrike" kern="1200" cap="none" spc="15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İ</a:t>
                      </a:r>
                      <a:r>
                        <a:rPr kumimoji="0" lang="tr-TR" sz="2100" b="0" i="0" u="none" strike="noStrike" kern="1200" cap="none" spc="-105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Y</a:t>
                      </a:r>
                      <a:r>
                        <a:rPr kumimoji="0" lang="tr-TR" sz="2100" b="0" i="0" u="none" strike="noStrike" kern="1200" cap="none" spc="-204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E</a:t>
                      </a:r>
                      <a:r>
                        <a:rPr kumimoji="0" lang="tr-TR" sz="2100" b="0" i="0" u="none" strike="noStrike" kern="1200" cap="none" spc="-9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T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r-TR" sz="2100" b="1" i="0" u="none" strike="noStrike" kern="1200" cap="none" spc="-305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Y</a:t>
                      </a:r>
                      <a:r>
                        <a:rPr kumimoji="0" lang="tr-TR" sz="2100" b="1" i="0" u="none" strike="noStrike" kern="1200" cap="none" spc="-25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A</a:t>
                      </a:r>
                      <a:r>
                        <a:rPr kumimoji="0" lang="tr-TR" sz="2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Ş</a:t>
                      </a:r>
                      <a:endParaRPr lang="tr-T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YIL</a:t>
                      </a:r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551499">
                <a:tc rowSpan="4">
                  <a:txBody>
                    <a:bodyPr/>
                    <a:lstStyle/>
                    <a:p>
                      <a:r>
                        <a:rPr lang="tr-TR" b="1" dirty="0" smtClean="0"/>
                        <a:t>ERKEK</a:t>
                      </a:r>
                      <a:endParaRPr lang="tr-TR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2014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2015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2016</a:t>
                      </a:r>
                      <a:endParaRPr lang="tr-TR" b="1" dirty="0"/>
                    </a:p>
                  </a:txBody>
                  <a:tcPr/>
                </a:tc>
              </a:tr>
              <a:tr h="551499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11 YAŞ ALTI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748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760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1124</a:t>
                      </a:r>
                      <a:endParaRPr lang="tr-TR" dirty="0"/>
                    </a:p>
                  </a:txBody>
                  <a:tcPr/>
                </a:tc>
              </a:tr>
              <a:tr h="601508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12-14 YAŞ ARASI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332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371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563</a:t>
                      </a:r>
                      <a:endParaRPr lang="tr-TR" dirty="0"/>
                    </a:p>
                  </a:txBody>
                  <a:tcPr/>
                </a:tc>
              </a:tr>
              <a:tr h="601508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15-17 YAŞ</a:t>
                      </a:r>
                      <a:r>
                        <a:rPr lang="tr-TR" b="1" baseline="0" dirty="0" smtClean="0"/>
                        <a:t> ARASI</a:t>
                      </a:r>
                      <a:endParaRPr lang="tr-TR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296</a:t>
                      </a:r>
                      <a:endParaRPr lang="tr-TR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346</a:t>
                      </a:r>
                      <a:endParaRPr lang="tr-TR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518</a:t>
                      </a:r>
                      <a:endParaRPr lang="tr-TR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499">
                <a:tc rowSpan="3">
                  <a:txBody>
                    <a:bodyPr/>
                    <a:lstStyle/>
                    <a:p>
                      <a:r>
                        <a:rPr lang="tr-TR" b="1" dirty="0" smtClean="0"/>
                        <a:t>KADIN</a:t>
                      </a:r>
                      <a:endParaRPr lang="tr-TR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11 YAŞ ALTI</a:t>
                      </a:r>
                      <a:endParaRPr lang="tr-TR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1304</a:t>
                      </a:r>
                      <a:endParaRPr lang="tr-TR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1470</a:t>
                      </a:r>
                      <a:endParaRPr lang="tr-TR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2478</a:t>
                      </a:r>
                      <a:endParaRPr lang="tr-TR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01508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12-14 YAŞ ARASI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2319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2533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3688</a:t>
                      </a:r>
                    </a:p>
                  </a:txBody>
                  <a:tcPr/>
                </a:tc>
              </a:tr>
              <a:tr h="601508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15-17 YAŞ ARASI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/>
                        <a:t>6091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7198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8460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Dikdörtgen 2"/>
          <p:cNvSpPr/>
          <p:nvPr/>
        </p:nvSpPr>
        <p:spPr>
          <a:xfrm>
            <a:off x="1917948" y="332656"/>
            <a:ext cx="8928992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" algn="ctr">
              <a:lnSpc>
                <a:spcPts val="3290"/>
              </a:lnSpc>
              <a:spcBef>
                <a:spcPts val="100"/>
              </a:spcBef>
            </a:pPr>
            <a:r>
              <a:rPr lang="tr-TR" sz="2800" b="1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TÜİK </a:t>
            </a:r>
            <a:r>
              <a:rPr lang="tr-TR" sz="2800" b="1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Verilerine </a:t>
            </a:r>
            <a:r>
              <a:rPr lang="tr-TR" sz="2800" b="1" spc="-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Göre</a:t>
            </a:r>
            <a:r>
              <a:rPr lang="tr-TR" sz="2800" b="1" spc="-5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Türkiye’de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290"/>
              </a:lnSpc>
            </a:pPr>
            <a:r>
              <a:rPr lang="tr-TR" sz="2800" b="1" spc="-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Cinsel </a:t>
            </a:r>
            <a:r>
              <a:rPr lang="tr-TR" sz="2800" b="1" spc="-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Suç </a:t>
            </a:r>
            <a:r>
              <a:rPr lang="tr-TR" sz="2800" b="1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Mağdurlarının </a:t>
            </a:r>
            <a:r>
              <a:rPr lang="tr-TR" sz="2800" b="1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Cinsiyete, </a:t>
            </a:r>
            <a:r>
              <a:rPr lang="tr-TR" sz="2800" b="1" spc="-2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Yaşa </a:t>
            </a:r>
            <a:r>
              <a:rPr lang="tr-TR" sz="2800" b="1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lang="tr-TR" sz="2800" b="1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 </a:t>
            </a:r>
            <a:r>
              <a:rPr lang="tr-TR" sz="2800" b="1" spc="-1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Üç Yıla </a:t>
            </a:r>
            <a:r>
              <a:rPr lang="tr-TR" sz="2800" b="1" spc="-17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Göre </a:t>
            </a:r>
            <a:r>
              <a:rPr lang="tr-TR" sz="2800" b="1" spc="-5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-114" dirty="0"/>
              <a:t>Değişimi</a:t>
            </a:r>
            <a:endParaRPr lang="tr-TR" sz="2400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smtClean="0"/>
              <a:t>ÇANAKKALE REHBERLİK VE ARAŞTIRMA MERKEZİ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92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Yer Tutucusu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6829" r="26829"/>
          <a:stretch>
            <a:fillRect/>
          </a:stretch>
        </p:blipFill>
        <p:spPr>
          <a:xfrm>
            <a:off x="7462564" y="1371600"/>
            <a:ext cx="3226353" cy="4572000"/>
          </a:xfrm>
          <a:prstGeom prst="rect">
            <a:avLst/>
          </a:prstGeom>
        </p:spPr>
      </p:pic>
      <p:sp>
        <p:nvSpPr>
          <p:cNvPr id="2" name="Metin Yer Tutucusu 1"/>
          <p:cNvSpPr>
            <a:spLocks noGrp="1"/>
          </p:cNvSpPr>
          <p:nvPr>
            <p:ph type="body" sz="half" idx="2"/>
          </p:nvPr>
        </p:nvSpPr>
        <p:spPr>
          <a:xfrm>
            <a:off x="765821" y="1124744"/>
            <a:ext cx="6120680" cy="4680520"/>
          </a:xfrm>
        </p:spPr>
        <p:txBody>
          <a:bodyPr>
            <a:normAutofit/>
          </a:bodyPr>
          <a:lstStyle/>
          <a:p>
            <a:pPr marL="12700" marR="1533525">
              <a:lnSpc>
                <a:spcPct val="131000"/>
              </a:lnSpc>
              <a:spcBef>
                <a:spcPts val="95"/>
              </a:spcBef>
            </a:pPr>
            <a:r>
              <a:rPr lang="tr-TR" sz="2800" b="1" spc="-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Görüldüğü</a:t>
            </a:r>
            <a:r>
              <a:rPr lang="tr-TR" sz="2800" b="1" spc="-19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spc="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gibi;  </a:t>
            </a:r>
            <a:r>
              <a:rPr lang="tr-TR" sz="2800" b="1" spc="-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kızların</a:t>
            </a:r>
            <a:r>
              <a:rPr lang="tr-TR" sz="2800" b="1" spc="-6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spc="-1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oranı DAHA YÜKSEK</a:t>
            </a:r>
            <a:endParaRPr lang="tr-TR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lang="tr-TR" sz="2800" b="1" spc="-2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ANCAK,</a:t>
            </a:r>
            <a:endParaRPr lang="tr-TR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lang="tr-TR" sz="2800" b="1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lang="tr-TR" sz="2800" b="1" spc="-2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spc="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iki</a:t>
            </a:r>
            <a:r>
              <a:rPr lang="tr-TR" sz="2800" b="1" spc="-1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spc="-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cinsiyete</a:t>
            </a:r>
            <a:r>
              <a:rPr lang="tr-TR" sz="2800" b="1" spc="-16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spc="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yönelik</a:t>
            </a:r>
            <a:r>
              <a:rPr lang="tr-TR" sz="2800" b="1" spc="-27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spc="-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endParaRPr lang="tr-TR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ts val="2300"/>
              </a:lnSpc>
              <a:spcBef>
                <a:spcPts val="1040"/>
              </a:spcBef>
            </a:pPr>
            <a:r>
              <a:rPr lang="tr-TR" sz="2800" b="1" spc="-4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cinsel </a:t>
            </a:r>
            <a:r>
              <a:rPr lang="tr-TR" sz="2800" b="1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istismar </a:t>
            </a:r>
            <a:r>
              <a:rPr lang="tr-TR" sz="2800" b="1" spc="-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vakaları</a:t>
            </a:r>
            <a:r>
              <a:rPr lang="tr-TR" sz="2800" b="1" spc="-40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2700" marR="5080">
              <a:lnSpc>
                <a:spcPts val="2300"/>
              </a:lnSpc>
              <a:spcBef>
                <a:spcPts val="1040"/>
              </a:spcBef>
            </a:pPr>
            <a:r>
              <a:rPr lang="tr-TR" sz="2800" b="1" spc="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tespit  </a:t>
            </a:r>
          </a:p>
          <a:p>
            <a:pPr marL="12700" marR="5080">
              <a:lnSpc>
                <a:spcPts val="2300"/>
              </a:lnSpc>
              <a:spcBef>
                <a:spcPts val="1040"/>
              </a:spcBef>
            </a:pPr>
            <a:r>
              <a:rPr lang="tr-TR" sz="2800" b="1" spc="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Edilmektedir  </a:t>
            </a:r>
          </a:p>
          <a:p>
            <a:endParaRPr lang="tr-TR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smtClean="0"/>
              <a:t>ÇANAKKALE REHBERLİK VE ARAŞTIRMA MERKEZİ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5892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Yer Tutucusu 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2" r="26512"/>
          <a:stretch>
            <a:fillRect/>
          </a:stretch>
        </p:blipFill>
        <p:spPr>
          <a:xfrm rot="21391932">
            <a:off x="462336" y="564521"/>
            <a:ext cx="3055516" cy="4981126"/>
          </a:xfrm>
        </p:spPr>
      </p:pic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5158308" y="1844824"/>
            <a:ext cx="5508106" cy="2506017"/>
          </a:xfrm>
        </p:spPr>
        <p:txBody>
          <a:bodyPr>
            <a:normAutofit fontScale="70000" lnSpcReduction="20000"/>
          </a:bodyPr>
          <a:lstStyle/>
          <a:p>
            <a:pPr marL="165100" lvl="0" indent="-38100" algn="ctr">
              <a:lnSpc>
                <a:spcPct val="100000"/>
              </a:lnSpc>
              <a:spcBef>
                <a:spcPts val="800"/>
              </a:spcBef>
              <a:buClrTx/>
              <a:buNone/>
            </a:pPr>
            <a:r>
              <a:rPr lang="tr-TR" sz="5100" spc="-11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OLGULARIN</a:t>
            </a:r>
            <a:r>
              <a:rPr lang="tr-TR" sz="5100" spc="-425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5100" b="1" spc="-6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%70'İNİ</a:t>
            </a:r>
            <a:endParaRPr lang="tr-TR" sz="5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lvl="0" indent="152400" algn="ctr">
              <a:lnSpc>
                <a:spcPts val="2600"/>
              </a:lnSpc>
              <a:spcBef>
                <a:spcPts val="1120"/>
              </a:spcBef>
              <a:buClrTx/>
              <a:buNone/>
            </a:pPr>
            <a:r>
              <a:rPr lang="tr-TR" sz="5100" spc="-105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KÜÇÜK YAŞ </a:t>
            </a:r>
            <a:r>
              <a:rPr lang="tr-TR" sz="5100" spc="-14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GRUBU  </a:t>
            </a:r>
            <a:endParaRPr lang="tr-TR" sz="5100" spc="-140" dirty="0" smtClean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lvl="0" indent="152400" algn="ctr">
              <a:lnSpc>
                <a:spcPts val="2600"/>
              </a:lnSpc>
              <a:spcBef>
                <a:spcPts val="1120"/>
              </a:spcBef>
              <a:buClrTx/>
              <a:buNone/>
            </a:pPr>
            <a:endParaRPr lang="tr-TR" sz="5100" spc="-14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lvl="0" indent="152400" algn="ctr">
              <a:lnSpc>
                <a:spcPts val="2600"/>
              </a:lnSpc>
              <a:spcBef>
                <a:spcPts val="1120"/>
              </a:spcBef>
              <a:buClrTx/>
              <a:buNone/>
            </a:pPr>
            <a:r>
              <a:rPr lang="tr-TR" sz="5100" spc="-15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tr-TR" sz="5100" spc="-95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tr-TR" sz="5100" spc="-1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tr-TR" sz="5100" spc="-27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</a:t>
            </a:r>
            <a:r>
              <a:rPr lang="tr-TR" sz="5100" spc="-135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tr-TR" sz="5100" spc="-1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tr-TR" sz="5100" spc="-21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tr-TR" sz="5100" spc="1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tr-TR" sz="5100" spc="-7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</a:t>
            </a:r>
            <a:r>
              <a:rPr lang="tr-TR" sz="5100" spc="-235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tr-TR" sz="5100" spc="-7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tr-TR" sz="5100" spc="-21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5100" spc="5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tr-TR" sz="5100" spc="-21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tr-TR" sz="5100" spc="35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51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" lvl="0" indent="0" algn="ctr">
              <a:lnSpc>
                <a:spcPct val="100000"/>
              </a:lnSpc>
              <a:spcBef>
                <a:spcPts val="680"/>
              </a:spcBef>
              <a:buClrTx/>
              <a:buNone/>
            </a:pPr>
            <a:r>
              <a:rPr lang="tr-TR" sz="5100" spc="-18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(Can </a:t>
            </a:r>
            <a:r>
              <a:rPr lang="tr-TR" sz="5100" spc="-1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tr-TR" sz="5100" spc="-49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5100" spc="-95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ark.,2010)</a:t>
            </a:r>
            <a:endParaRPr lang="tr-TR" sz="51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smtClean="0"/>
              <a:t>ÇANAKKALE REHBERLİK VE ARAŞTIRMA MERKEZİ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4248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845940" y="1124744"/>
            <a:ext cx="9001000" cy="4335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55"/>
              </a:spcBef>
            </a:pPr>
            <a:endParaRPr lang="tr-TR" sz="23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69850" marR="257175" lvl="0" algn="ctr">
              <a:lnSpc>
                <a:spcPct val="90300"/>
              </a:lnSpc>
            </a:pPr>
            <a:r>
              <a:rPr lang="tr-TR" sz="3200" b="1" spc="-2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CİNSEL  </a:t>
            </a:r>
            <a:r>
              <a:rPr lang="tr-TR" sz="3200" b="1" spc="-19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İSTİSMARCILARIN  </a:t>
            </a:r>
            <a:r>
              <a:rPr lang="tr-TR" sz="3200" b="1" spc="-16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YAKINLIK  </a:t>
            </a:r>
            <a:r>
              <a:rPr lang="tr-TR" sz="3200" b="1" spc="-2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DERECELERİ </a:t>
            </a:r>
            <a:endParaRPr lang="tr-TR" sz="3200" b="1" spc="-15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850" marR="257175" lvl="0" algn="ctr">
              <a:lnSpc>
                <a:spcPct val="90300"/>
              </a:lnSpc>
            </a:pPr>
            <a:endParaRPr lang="tr-TR" sz="2700" spc="-150" dirty="0">
              <a:solidFill>
                <a:schemeClr val="tx1">
                  <a:lumMod val="90000"/>
                  <a:lumOff val="10000"/>
                </a:schemeClr>
              </a:solidFill>
              <a:latin typeface="Arial"/>
              <a:cs typeface="Arial"/>
            </a:endParaRPr>
          </a:p>
          <a:p>
            <a:pPr marL="69850" marR="257175" lvl="0" algn="ctr">
              <a:lnSpc>
                <a:spcPct val="90300"/>
              </a:lnSpc>
            </a:pPr>
            <a:endParaRPr lang="tr-TR" sz="2000" kern="0" spc="-45" dirty="0" smtClean="0">
              <a:solidFill>
                <a:prstClr val="black"/>
              </a:solidFill>
              <a:latin typeface="Arial"/>
              <a:ea typeface="+mj-ea"/>
              <a:cs typeface="Arial"/>
            </a:endParaRPr>
          </a:p>
          <a:p>
            <a:pPr marL="69850" marR="257175" lvl="0" algn="ctr">
              <a:lnSpc>
                <a:spcPct val="90300"/>
              </a:lnSpc>
            </a:pPr>
            <a:endParaRPr lang="tr-TR" sz="2000" kern="0" spc="-45" dirty="0">
              <a:solidFill>
                <a:prstClr val="black"/>
              </a:solidFill>
              <a:latin typeface="Arial"/>
              <a:ea typeface="+mj-ea"/>
              <a:cs typeface="Arial"/>
            </a:endParaRPr>
          </a:p>
          <a:p>
            <a:pPr marL="69850" marR="257175" lvl="0" algn="ctr">
              <a:lnSpc>
                <a:spcPct val="90300"/>
              </a:lnSpc>
            </a:pPr>
            <a:r>
              <a:rPr lang="tr-TR" sz="2000" b="1" kern="0" spc="-45" dirty="0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Türkiye’de </a:t>
            </a:r>
            <a:r>
              <a:rPr lang="tr-TR" sz="2000" b="1" kern="0" spc="-55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cinsel </a:t>
            </a:r>
            <a:r>
              <a:rPr lang="tr-TR" sz="2000" b="1" kern="0" spc="-15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istismar </a:t>
            </a:r>
            <a:r>
              <a:rPr lang="tr-TR" sz="2000" b="1" kern="0" spc="-40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vakaları </a:t>
            </a:r>
            <a:r>
              <a:rPr lang="tr-TR" sz="2000" b="1" kern="0" spc="-25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incelendiğinde  </a:t>
            </a:r>
            <a:r>
              <a:rPr lang="tr-TR" sz="2000" b="1" kern="0" spc="-25" dirty="0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istismarcıların</a:t>
            </a:r>
          </a:p>
          <a:p>
            <a:pPr marL="12700" lvl="0">
              <a:spcBef>
                <a:spcPts val="100"/>
              </a:spcBef>
            </a:pPr>
            <a:r>
              <a:rPr lang="tr-TR" sz="2000" b="1" spc="-5" dirty="0" smtClean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% </a:t>
            </a:r>
            <a:r>
              <a:rPr lang="tr-TR" sz="2000" b="1" spc="-3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12’</a:t>
            </a:r>
            <a:r>
              <a:rPr lang="tr-TR" sz="2000" spc="-3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si </a:t>
            </a:r>
            <a:r>
              <a:rPr lang="tr-TR" sz="2000" spc="-8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YABANCI</a:t>
            </a:r>
            <a:r>
              <a:rPr lang="tr-TR" sz="2000" spc="-8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2000" spc="75" dirty="0">
                <a:solidFill>
                  <a:prstClr val="black"/>
                </a:solidFill>
                <a:latin typeface="Arial"/>
                <a:cs typeface="Arial"/>
              </a:rPr>
              <a:t>; </a:t>
            </a:r>
            <a:r>
              <a:rPr lang="tr-TR" sz="3200" b="1" u="sng" spc="-125" dirty="0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% </a:t>
            </a:r>
            <a:r>
              <a:rPr lang="tr-TR" sz="3200" b="1" u="sng" spc="15" dirty="0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88’i </a:t>
            </a:r>
            <a:r>
              <a:rPr lang="tr-TR" sz="3200" b="1" u="sng" spc="-130" dirty="0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ÇOCUĞUN </a:t>
            </a:r>
            <a:r>
              <a:rPr lang="tr-TR" sz="3200" b="1" u="sng" spc="-55" dirty="0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TANIDIĞI</a:t>
            </a:r>
            <a:r>
              <a:rPr lang="tr-TR" sz="3200" b="1" spc="-28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tr-TR" sz="2000" spc="-15" dirty="0">
                <a:solidFill>
                  <a:prstClr val="black"/>
                </a:solidFill>
                <a:latin typeface="Arial"/>
                <a:cs typeface="Arial"/>
              </a:rPr>
              <a:t>kişilerdir</a:t>
            </a:r>
            <a:r>
              <a:rPr lang="tr-TR" sz="2000" spc="-15" dirty="0" smtClean="0">
                <a:solidFill>
                  <a:prstClr val="black"/>
                </a:solidFill>
                <a:latin typeface="Arial"/>
                <a:cs typeface="Arial"/>
              </a:rPr>
              <a:t>.</a:t>
            </a:r>
          </a:p>
          <a:p>
            <a:pPr marL="12700" lvl="0">
              <a:spcBef>
                <a:spcPts val="100"/>
              </a:spcBef>
            </a:pPr>
            <a:endParaRPr lang="tr-TR" sz="2000" spc="-15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lvl="0" algn="ctr">
              <a:lnSpc>
                <a:spcPts val="2300"/>
              </a:lnSpc>
            </a:pPr>
            <a:endParaRPr lang="tr-TR" sz="2000" spc="-1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lvl="0" algn="ctr">
              <a:lnSpc>
                <a:spcPts val="2300"/>
              </a:lnSpc>
            </a:pPr>
            <a:endParaRPr lang="tr-TR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850" marR="257175" lvl="0" algn="ctr">
              <a:lnSpc>
                <a:spcPct val="90300"/>
              </a:lnSpc>
            </a:pPr>
            <a:endParaRPr lang="tr-TR" sz="27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152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61764" y="319088"/>
            <a:ext cx="11521280" cy="1143000"/>
          </a:xfrm>
        </p:spPr>
        <p:txBody>
          <a:bodyPr>
            <a:noAutofit/>
          </a:bodyPr>
          <a:lstStyle/>
          <a:p>
            <a:r>
              <a:rPr lang="tr-TR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CİNSEL İSTİSMAR HER ZAMAN TEMAS İLE GERÇEKLEŞMEZ</a:t>
            </a:r>
            <a:endParaRPr lang="tr-TR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Yer Tutucusu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1" r="12041"/>
          <a:stretch>
            <a:fillRect/>
          </a:stretch>
        </p:blipFill>
        <p:spPr>
          <a:xfrm rot="180000">
            <a:off x="672256" y="2025336"/>
            <a:ext cx="1446157" cy="1965874"/>
          </a:xfrm>
        </p:spPr>
      </p:pic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3142084" y="1462088"/>
            <a:ext cx="7524330" cy="4710112"/>
          </a:xfrm>
        </p:spPr>
        <p:txBody>
          <a:bodyPr>
            <a:normAutofit/>
          </a:bodyPr>
          <a:lstStyle/>
          <a:p>
            <a:pPr marL="177800" lvl="0" indent="-165100">
              <a:lnSpc>
                <a:spcPct val="100000"/>
              </a:lnSpc>
              <a:spcBef>
                <a:spcPts val="940"/>
              </a:spcBef>
              <a:buClr>
                <a:srgbClr val="3FBAD2"/>
              </a:buClr>
              <a:buFontTx/>
              <a:buChar char="•"/>
              <a:tabLst>
                <a:tab pos="177800" algn="l"/>
              </a:tabLst>
            </a:pPr>
            <a:r>
              <a:rPr lang="tr-TR" sz="2800" spc="-4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Teşhircilik</a:t>
            </a:r>
          </a:p>
          <a:p>
            <a:pPr marL="177800" lvl="0" indent="-165100">
              <a:lnSpc>
                <a:spcPct val="100000"/>
              </a:lnSpc>
              <a:spcBef>
                <a:spcPts val="940"/>
              </a:spcBef>
              <a:buClr>
                <a:srgbClr val="3FBAD2"/>
              </a:buClr>
              <a:buFontTx/>
              <a:buChar char="•"/>
              <a:tabLst>
                <a:tab pos="177800" algn="l"/>
              </a:tabLst>
            </a:pPr>
            <a:r>
              <a:rPr lang="tr-TR" sz="2800" spc="-4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Açık seçik konuşmalar</a:t>
            </a:r>
            <a:endParaRPr lang="tr-TR" sz="28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lvl="0" indent="-165100">
              <a:lnSpc>
                <a:spcPct val="100000"/>
              </a:lnSpc>
              <a:spcBef>
                <a:spcPts val="840"/>
              </a:spcBef>
              <a:buClr>
                <a:srgbClr val="3FBAD2"/>
              </a:buClr>
              <a:buFontTx/>
              <a:buChar char="•"/>
              <a:tabLst>
                <a:tab pos="177800" algn="l"/>
              </a:tabLst>
            </a:pPr>
            <a:r>
              <a:rPr lang="tr-TR" sz="2800" spc="-35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Çocuğun İzlenmesi</a:t>
            </a:r>
            <a:endParaRPr lang="tr-TR" sz="28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lvl="0" indent="-165100">
              <a:lnSpc>
                <a:spcPct val="100000"/>
              </a:lnSpc>
              <a:spcBef>
                <a:spcPts val="740"/>
              </a:spcBef>
              <a:buClr>
                <a:srgbClr val="3FBAD2"/>
              </a:buClr>
              <a:buFontTx/>
              <a:buChar char="•"/>
              <a:tabLst>
                <a:tab pos="177800" algn="l"/>
              </a:tabLst>
            </a:pPr>
            <a:r>
              <a:rPr lang="tr-TR" sz="2800" spc="-35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Çocuğu vücudunu</a:t>
            </a:r>
            <a:r>
              <a:rPr lang="tr-TR" sz="2800" spc="-19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spc="-3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göstermesi</a:t>
            </a:r>
            <a:r>
              <a:rPr lang="tr-TR" sz="2800" spc="-25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spc="-3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lang="tr-TR" sz="2800" spc="-2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spc="-3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zorlama</a:t>
            </a:r>
            <a:endParaRPr lang="tr-TR" sz="28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marR="5080" lvl="0" indent="-165100">
              <a:lnSpc>
                <a:spcPts val="1900"/>
              </a:lnSpc>
              <a:spcBef>
                <a:spcPts val="1020"/>
              </a:spcBef>
              <a:buClr>
                <a:srgbClr val="3FBAD2"/>
              </a:buClr>
              <a:buFontTx/>
              <a:buChar char="•"/>
              <a:tabLst>
                <a:tab pos="177800" algn="l"/>
              </a:tabLst>
            </a:pPr>
            <a:r>
              <a:rPr lang="tr-TR" sz="2800" spc="-35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İstismarcının kendisine</a:t>
            </a:r>
            <a:r>
              <a:rPr lang="tr-TR" sz="2800" spc="-405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spc="-3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dokunulması  için</a:t>
            </a:r>
            <a:r>
              <a:rPr lang="tr-TR" sz="2800" spc="-105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spc="-45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zorlaması</a:t>
            </a:r>
            <a:endParaRPr lang="tr-TR" sz="28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lvl="0" indent="-165100">
              <a:lnSpc>
                <a:spcPct val="100000"/>
              </a:lnSpc>
              <a:spcBef>
                <a:spcPts val="820"/>
              </a:spcBef>
              <a:buClr>
                <a:srgbClr val="3FBAD2"/>
              </a:buClr>
              <a:buFontTx/>
              <a:buChar char="•"/>
              <a:tabLst>
                <a:tab pos="177800" algn="l"/>
              </a:tabLst>
            </a:pPr>
            <a:r>
              <a:rPr lang="tr-TR" sz="2800" spc="-45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Porno</a:t>
            </a:r>
            <a:r>
              <a:rPr lang="tr-TR" sz="2800" spc="-204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izletme</a:t>
            </a:r>
          </a:p>
          <a:p>
            <a:pPr marL="177800" lvl="0" indent="-165100">
              <a:lnSpc>
                <a:spcPct val="100000"/>
              </a:lnSpc>
              <a:spcBef>
                <a:spcPts val="740"/>
              </a:spcBef>
              <a:buClr>
                <a:srgbClr val="3FBAD2"/>
              </a:buClr>
              <a:buFontTx/>
              <a:buChar char="•"/>
              <a:tabLst>
                <a:tab pos="177800" algn="l"/>
              </a:tabLst>
            </a:pPr>
            <a:r>
              <a:rPr lang="tr-TR" sz="2800" spc="-6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Cinsel </a:t>
            </a:r>
            <a:r>
              <a:rPr lang="tr-TR" sz="2800" spc="-1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içerikli</a:t>
            </a:r>
            <a:r>
              <a:rPr lang="tr-TR" sz="2800" spc="-355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spc="-25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konuşmalar</a:t>
            </a:r>
            <a:endParaRPr lang="tr-TR" sz="28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marR="297180" lvl="0" indent="-165100">
              <a:lnSpc>
                <a:spcPts val="1800"/>
              </a:lnSpc>
              <a:spcBef>
                <a:spcPts val="1200"/>
              </a:spcBef>
              <a:buClr>
                <a:srgbClr val="3FBAD2"/>
              </a:buClr>
              <a:buFontTx/>
              <a:buChar char="•"/>
              <a:tabLst>
                <a:tab pos="177800" algn="l"/>
              </a:tabLst>
            </a:pPr>
            <a:r>
              <a:rPr lang="tr-TR" sz="2800" spc="-5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Çıplak</a:t>
            </a:r>
            <a:r>
              <a:rPr lang="tr-TR" sz="2800" spc="-235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spc="-45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kadın</a:t>
            </a:r>
            <a:r>
              <a:rPr lang="tr-TR" sz="2800" spc="-2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spc="-4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</a:t>
            </a:r>
            <a:r>
              <a:rPr lang="tr-TR" sz="2800" spc="-229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spc="-4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lang="tr-TR" sz="2800" spc="-13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spc="-4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erkek</a:t>
            </a:r>
            <a:r>
              <a:rPr lang="tr-TR" sz="2800" spc="-235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spc="2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fotoğrafı  </a:t>
            </a:r>
            <a:r>
              <a:rPr lang="tr-TR" sz="2800" spc="-15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gösterme vb.</a:t>
            </a:r>
            <a:endParaRPr lang="tr-TR" sz="28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smtClean="0"/>
              <a:t>ÇANAKKALE REHBERLİK VE ARAŞTIRMA MERKEZİ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3445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47202" y="1313970"/>
            <a:ext cx="299677" cy="161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/>
          <p:nvPr/>
        </p:nvSpPr>
        <p:spPr>
          <a:xfrm>
            <a:off x="10647202" y="1475334"/>
            <a:ext cx="299677" cy="1844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object 4"/>
          <p:cNvSpPr/>
          <p:nvPr/>
        </p:nvSpPr>
        <p:spPr>
          <a:xfrm>
            <a:off x="10647202" y="1659751"/>
            <a:ext cx="299677" cy="1844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/>
          <p:nvPr/>
        </p:nvSpPr>
        <p:spPr>
          <a:xfrm>
            <a:off x="10647202" y="1844168"/>
            <a:ext cx="299677" cy="1844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object 6"/>
          <p:cNvSpPr/>
          <p:nvPr/>
        </p:nvSpPr>
        <p:spPr>
          <a:xfrm>
            <a:off x="10647202" y="2028585"/>
            <a:ext cx="299677" cy="1844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" name="object 7"/>
          <p:cNvSpPr/>
          <p:nvPr/>
        </p:nvSpPr>
        <p:spPr>
          <a:xfrm>
            <a:off x="10647202" y="2213002"/>
            <a:ext cx="299677" cy="1844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" name="object 8"/>
          <p:cNvSpPr/>
          <p:nvPr/>
        </p:nvSpPr>
        <p:spPr>
          <a:xfrm>
            <a:off x="10647202" y="2397418"/>
            <a:ext cx="299677" cy="1844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9" name="object 9"/>
          <p:cNvSpPr/>
          <p:nvPr/>
        </p:nvSpPr>
        <p:spPr>
          <a:xfrm>
            <a:off x="10647202" y="2581835"/>
            <a:ext cx="299677" cy="1844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0" name="object 10"/>
          <p:cNvSpPr/>
          <p:nvPr/>
        </p:nvSpPr>
        <p:spPr>
          <a:xfrm>
            <a:off x="10647202" y="2766252"/>
            <a:ext cx="299677" cy="1844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1" name="object 11"/>
          <p:cNvSpPr/>
          <p:nvPr/>
        </p:nvSpPr>
        <p:spPr>
          <a:xfrm>
            <a:off x="10647202" y="2950669"/>
            <a:ext cx="299677" cy="1844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2" name="object 12"/>
          <p:cNvSpPr/>
          <p:nvPr/>
        </p:nvSpPr>
        <p:spPr>
          <a:xfrm>
            <a:off x="10647202" y="3135086"/>
            <a:ext cx="299677" cy="1844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3" name="object 13"/>
          <p:cNvSpPr/>
          <p:nvPr/>
        </p:nvSpPr>
        <p:spPr>
          <a:xfrm>
            <a:off x="10647202" y="3319502"/>
            <a:ext cx="299677" cy="1844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4" name="object 14"/>
          <p:cNvSpPr/>
          <p:nvPr/>
        </p:nvSpPr>
        <p:spPr>
          <a:xfrm>
            <a:off x="10647202" y="3503919"/>
            <a:ext cx="299677" cy="1844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5" name="object 15"/>
          <p:cNvSpPr/>
          <p:nvPr/>
        </p:nvSpPr>
        <p:spPr>
          <a:xfrm>
            <a:off x="10647202" y="3688336"/>
            <a:ext cx="299677" cy="1844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6" name="object 16"/>
          <p:cNvSpPr/>
          <p:nvPr/>
        </p:nvSpPr>
        <p:spPr>
          <a:xfrm>
            <a:off x="10647202" y="3872753"/>
            <a:ext cx="299677" cy="1844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7" name="object 17"/>
          <p:cNvSpPr/>
          <p:nvPr/>
        </p:nvSpPr>
        <p:spPr>
          <a:xfrm>
            <a:off x="10647202" y="4057170"/>
            <a:ext cx="299677" cy="1844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8" name="object 18"/>
          <p:cNvSpPr/>
          <p:nvPr/>
        </p:nvSpPr>
        <p:spPr>
          <a:xfrm>
            <a:off x="10647202" y="4241586"/>
            <a:ext cx="299677" cy="1844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9" name="object 19"/>
          <p:cNvSpPr/>
          <p:nvPr/>
        </p:nvSpPr>
        <p:spPr>
          <a:xfrm>
            <a:off x="10647202" y="4426003"/>
            <a:ext cx="299677" cy="1844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0" name="object 20"/>
          <p:cNvSpPr/>
          <p:nvPr/>
        </p:nvSpPr>
        <p:spPr>
          <a:xfrm>
            <a:off x="10647202" y="4610420"/>
            <a:ext cx="299677" cy="1844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1" name="object 21"/>
          <p:cNvSpPr/>
          <p:nvPr/>
        </p:nvSpPr>
        <p:spPr>
          <a:xfrm>
            <a:off x="10647202" y="4794837"/>
            <a:ext cx="299677" cy="1844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2" name="object 22"/>
          <p:cNvSpPr/>
          <p:nvPr/>
        </p:nvSpPr>
        <p:spPr>
          <a:xfrm>
            <a:off x="10647202" y="4979254"/>
            <a:ext cx="299677" cy="1844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3" name="object 23"/>
          <p:cNvSpPr/>
          <p:nvPr/>
        </p:nvSpPr>
        <p:spPr>
          <a:xfrm>
            <a:off x="10647202" y="5163670"/>
            <a:ext cx="299677" cy="1844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4" name="object 24"/>
          <p:cNvSpPr/>
          <p:nvPr/>
        </p:nvSpPr>
        <p:spPr>
          <a:xfrm>
            <a:off x="10647202" y="5348087"/>
            <a:ext cx="299677" cy="2074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6" name="object 26"/>
          <p:cNvSpPr txBox="1"/>
          <p:nvPr/>
        </p:nvSpPr>
        <p:spPr>
          <a:xfrm>
            <a:off x="1117473" y="2327991"/>
            <a:ext cx="5625011" cy="391575"/>
          </a:xfrm>
          <a:prstGeom prst="rect">
            <a:avLst/>
          </a:prstGeom>
        </p:spPr>
        <p:txBody>
          <a:bodyPr vert="horz" wrap="square" lIns="0" tIns="82988" rIns="0" bIns="0" rtlCol="0">
            <a:spAutoFit/>
          </a:bodyPr>
          <a:lstStyle/>
          <a:p>
            <a:pPr marL="161371" marR="4611" indent="-149845">
              <a:lnSpc>
                <a:spcPts val="2360"/>
              </a:lnSpc>
              <a:spcBef>
                <a:spcPts val="653"/>
              </a:spcBef>
              <a:buClr>
                <a:srgbClr val="3FBAD2"/>
              </a:buClr>
              <a:buChar char="•"/>
              <a:tabLst>
                <a:tab pos="161371" algn="l"/>
              </a:tabLst>
            </a:pPr>
            <a:r>
              <a:rPr sz="4000" spc="14" dirty="0">
                <a:latin typeface="Arial"/>
                <a:cs typeface="Arial"/>
              </a:rPr>
              <a:t>Aile </a:t>
            </a:r>
            <a:r>
              <a:rPr sz="4000" spc="-68" dirty="0">
                <a:latin typeface="Arial"/>
                <a:cs typeface="Arial"/>
              </a:rPr>
              <a:t>yapısı</a:t>
            </a:r>
            <a:r>
              <a:rPr sz="4000" spc="-490" dirty="0">
                <a:latin typeface="Arial"/>
                <a:cs typeface="Arial"/>
              </a:rPr>
              <a:t> </a:t>
            </a:r>
            <a:r>
              <a:rPr sz="4000" spc="-82" dirty="0">
                <a:latin typeface="Arial"/>
                <a:cs typeface="Arial"/>
              </a:rPr>
              <a:t>ve  </a:t>
            </a:r>
            <a:r>
              <a:rPr sz="4000" spc="18" dirty="0">
                <a:latin typeface="Arial"/>
                <a:cs typeface="Arial"/>
              </a:rPr>
              <a:t>özellikleri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17473" y="2743511"/>
            <a:ext cx="4736435" cy="391575"/>
          </a:xfrm>
          <a:prstGeom prst="rect">
            <a:avLst/>
          </a:prstGeom>
        </p:spPr>
        <p:txBody>
          <a:bodyPr vert="horz" wrap="square" lIns="0" tIns="82988" rIns="0" bIns="0" rtlCol="0">
            <a:spAutoFit/>
          </a:bodyPr>
          <a:lstStyle/>
          <a:p>
            <a:pPr marL="161371" marR="4611" indent="-149845">
              <a:lnSpc>
                <a:spcPts val="2360"/>
              </a:lnSpc>
              <a:spcBef>
                <a:spcPts val="653"/>
              </a:spcBef>
              <a:buClr>
                <a:srgbClr val="3FBAD2"/>
              </a:buClr>
              <a:buChar char="•"/>
              <a:tabLst>
                <a:tab pos="219004" algn="l"/>
              </a:tabLst>
            </a:pPr>
            <a:r>
              <a:rPr sz="3200" spc="-322" dirty="0">
                <a:latin typeface="Arial"/>
                <a:cs typeface="Arial"/>
              </a:rPr>
              <a:t>Ç</a:t>
            </a:r>
            <a:r>
              <a:rPr sz="3200" b="1" spc="-5" dirty="0">
                <a:latin typeface="Arial"/>
                <a:cs typeface="Arial"/>
              </a:rPr>
              <a:t>o</a:t>
            </a:r>
            <a:r>
              <a:rPr sz="3200" b="1" spc="-141" dirty="0">
                <a:latin typeface="Arial"/>
                <a:cs typeface="Arial"/>
              </a:rPr>
              <a:t>c</a:t>
            </a:r>
            <a:r>
              <a:rPr sz="3200" b="1" spc="-9" dirty="0">
                <a:latin typeface="Arial"/>
                <a:cs typeface="Arial"/>
              </a:rPr>
              <a:t>u</a:t>
            </a:r>
            <a:r>
              <a:rPr sz="3200" b="1" spc="41" dirty="0">
                <a:latin typeface="Arial"/>
                <a:cs typeface="Arial"/>
              </a:rPr>
              <a:t>k</a:t>
            </a:r>
            <a:r>
              <a:rPr sz="3200" b="1" spc="86" dirty="0">
                <a:latin typeface="Arial"/>
                <a:cs typeface="Arial"/>
              </a:rPr>
              <a:t>l</a:t>
            </a:r>
            <a:r>
              <a:rPr sz="3200" b="1" spc="-95" dirty="0">
                <a:latin typeface="Arial"/>
                <a:cs typeface="Arial"/>
              </a:rPr>
              <a:t>a</a:t>
            </a:r>
            <a:r>
              <a:rPr sz="3200" b="1" spc="-5" dirty="0">
                <a:latin typeface="Arial"/>
                <a:cs typeface="Arial"/>
              </a:rPr>
              <a:t>r</a:t>
            </a:r>
            <a:r>
              <a:rPr sz="3200" b="1" spc="-45" dirty="0">
                <a:latin typeface="Arial"/>
                <a:cs typeface="Arial"/>
              </a:rPr>
              <a:t>ı</a:t>
            </a:r>
            <a:r>
              <a:rPr sz="3200" b="1" spc="-5" dirty="0">
                <a:latin typeface="Arial"/>
                <a:cs typeface="Arial"/>
              </a:rPr>
              <a:t>n  </a:t>
            </a:r>
            <a:r>
              <a:rPr sz="3200" spc="18" dirty="0">
                <a:latin typeface="Arial"/>
                <a:cs typeface="Arial"/>
              </a:rPr>
              <a:t>özellikleri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17472" y="3135086"/>
            <a:ext cx="5192963" cy="391575"/>
          </a:xfrm>
          <a:prstGeom prst="rect">
            <a:avLst/>
          </a:prstGeom>
        </p:spPr>
        <p:txBody>
          <a:bodyPr vert="horz" wrap="square" lIns="0" tIns="82988" rIns="0" bIns="0" rtlCol="0">
            <a:spAutoFit/>
          </a:bodyPr>
          <a:lstStyle/>
          <a:p>
            <a:pPr marL="161371" marR="4611" indent="-149845">
              <a:lnSpc>
                <a:spcPts val="2360"/>
              </a:lnSpc>
              <a:spcBef>
                <a:spcPts val="653"/>
              </a:spcBef>
              <a:buClr>
                <a:srgbClr val="3FBAD2"/>
              </a:buClr>
              <a:buChar char="•"/>
              <a:tabLst>
                <a:tab pos="195951" algn="l"/>
              </a:tabLst>
            </a:pPr>
            <a:r>
              <a:rPr sz="2800" spc="-277" dirty="0" err="1" smtClean="0">
                <a:latin typeface="Arial"/>
                <a:cs typeface="Arial"/>
              </a:rPr>
              <a:t>Y</a:t>
            </a:r>
            <a:r>
              <a:rPr sz="2800" spc="-95" dirty="0" err="1" smtClean="0">
                <a:latin typeface="Arial"/>
                <a:cs typeface="Arial"/>
              </a:rPr>
              <a:t>a</a:t>
            </a:r>
            <a:r>
              <a:rPr sz="2800" spc="-231" dirty="0" err="1" smtClean="0">
                <a:latin typeface="Arial"/>
                <a:cs typeface="Arial"/>
              </a:rPr>
              <a:t>ş</a:t>
            </a:r>
            <a:r>
              <a:rPr sz="2800" spc="-95" dirty="0" err="1" smtClean="0">
                <a:latin typeface="Arial"/>
                <a:cs typeface="Arial"/>
              </a:rPr>
              <a:t>a</a:t>
            </a:r>
            <a:r>
              <a:rPr sz="2800" spc="-5" dirty="0" err="1" smtClean="0">
                <a:latin typeface="Arial"/>
                <a:cs typeface="Arial"/>
              </a:rPr>
              <a:t>n</a:t>
            </a:r>
            <a:r>
              <a:rPr sz="2800" spc="-45" dirty="0" err="1" smtClean="0">
                <a:latin typeface="Arial"/>
                <a:cs typeface="Arial"/>
              </a:rPr>
              <a:t>ı</a:t>
            </a:r>
            <a:r>
              <a:rPr sz="2800" spc="86" dirty="0" err="1" smtClean="0">
                <a:latin typeface="Arial"/>
                <a:cs typeface="Arial"/>
              </a:rPr>
              <a:t>l</a:t>
            </a:r>
            <a:r>
              <a:rPr sz="2800" spc="-95" dirty="0" err="1" smtClean="0">
                <a:latin typeface="Arial"/>
                <a:cs typeface="Arial"/>
              </a:rPr>
              <a:t>a</a:t>
            </a:r>
            <a:r>
              <a:rPr sz="2800" spc="-5" dirty="0" err="1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 </a:t>
            </a:r>
            <a:r>
              <a:rPr sz="2800" spc="-36" dirty="0">
                <a:latin typeface="Arial"/>
                <a:cs typeface="Arial"/>
              </a:rPr>
              <a:t>çevrenin  </a:t>
            </a:r>
            <a:r>
              <a:rPr sz="2800" spc="18" dirty="0">
                <a:latin typeface="Arial"/>
                <a:cs typeface="Arial"/>
              </a:rPr>
              <a:t>özellikleri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200318" y="2674043"/>
            <a:ext cx="3434763" cy="41263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1" name="Dikdörtgen 30"/>
          <p:cNvSpPr/>
          <p:nvPr/>
        </p:nvSpPr>
        <p:spPr>
          <a:xfrm>
            <a:off x="837828" y="872148"/>
            <a:ext cx="907300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90300"/>
              </a:lnSpc>
              <a:spcBef>
                <a:spcPts val="414"/>
              </a:spcBef>
            </a:pPr>
            <a:r>
              <a:rPr lang="tr-TR" sz="3200" b="1" spc="-275" dirty="0" smtClean="0">
                <a:solidFill>
                  <a:srgbClr val="FFFFFF"/>
                </a:solidFill>
                <a:latin typeface="Arial"/>
                <a:cs typeface="Arial"/>
              </a:rPr>
              <a:t>ETMENLER </a:t>
            </a:r>
            <a:endParaRPr lang="tr-TR" sz="40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5" name="Altbilgi Yer Tutucusu 2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tr-TR" smtClean="0"/>
              <a:t>ÇANAKKALE REHBERLİK VE ARAŞTIRMA MERKEZİ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360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47202" y="1313970"/>
            <a:ext cx="299677" cy="161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/>
          <p:nvPr/>
        </p:nvSpPr>
        <p:spPr>
          <a:xfrm>
            <a:off x="10647202" y="1475334"/>
            <a:ext cx="299677" cy="1844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object 4"/>
          <p:cNvSpPr/>
          <p:nvPr/>
        </p:nvSpPr>
        <p:spPr>
          <a:xfrm>
            <a:off x="10647202" y="1659751"/>
            <a:ext cx="299677" cy="1844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/>
          <p:nvPr/>
        </p:nvSpPr>
        <p:spPr>
          <a:xfrm>
            <a:off x="10647202" y="1844168"/>
            <a:ext cx="299677" cy="1844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object 6"/>
          <p:cNvSpPr/>
          <p:nvPr/>
        </p:nvSpPr>
        <p:spPr>
          <a:xfrm>
            <a:off x="10647202" y="2028585"/>
            <a:ext cx="299677" cy="1844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" name="object 7"/>
          <p:cNvSpPr/>
          <p:nvPr/>
        </p:nvSpPr>
        <p:spPr>
          <a:xfrm>
            <a:off x="10647202" y="2213002"/>
            <a:ext cx="299677" cy="1844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" name="object 8"/>
          <p:cNvSpPr/>
          <p:nvPr/>
        </p:nvSpPr>
        <p:spPr>
          <a:xfrm>
            <a:off x="10647202" y="2397418"/>
            <a:ext cx="299677" cy="1844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9" name="object 9"/>
          <p:cNvSpPr/>
          <p:nvPr/>
        </p:nvSpPr>
        <p:spPr>
          <a:xfrm>
            <a:off x="10647202" y="2581835"/>
            <a:ext cx="299677" cy="1844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0" name="object 10"/>
          <p:cNvSpPr/>
          <p:nvPr/>
        </p:nvSpPr>
        <p:spPr>
          <a:xfrm>
            <a:off x="10647202" y="2766252"/>
            <a:ext cx="299677" cy="1844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1" name="object 11"/>
          <p:cNvSpPr/>
          <p:nvPr/>
        </p:nvSpPr>
        <p:spPr>
          <a:xfrm>
            <a:off x="10647202" y="2950669"/>
            <a:ext cx="299677" cy="1844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2" name="object 12"/>
          <p:cNvSpPr/>
          <p:nvPr/>
        </p:nvSpPr>
        <p:spPr>
          <a:xfrm>
            <a:off x="10647202" y="3135086"/>
            <a:ext cx="299677" cy="1844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3" name="object 13"/>
          <p:cNvSpPr/>
          <p:nvPr/>
        </p:nvSpPr>
        <p:spPr>
          <a:xfrm>
            <a:off x="10647202" y="3319502"/>
            <a:ext cx="299677" cy="1844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4" name="object 14"/>
          <p:cNvSpPr/>
          <p:nvPr/>
        </p:nvSpPr>
        <p:spPr>
          <a:xfrm>
            <a:off x="10647202" y="3503919"/>
            <a:ext cx="299677" cy="1844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5" name="object 15"/>
          <p:cNvSpPr/>
          <p:nvPr/>
        </p:nvSpPr>
        <p:spPr>
          <a:xfrm>
            <a:off x="10647202" y="3688336"/>
            <a:ext cx="299677" cy="1844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6" name="object 16"/>
          <p:cNvSpPr/>
          <p:nvPr/>
        </p:nvSpPr>
        <p:spPr>
          <a:xfrm>
            <a:off x="10647202" y="3872753"/>
            <a:ext cx="299677" cy="1844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7" name="object 17"/>
          <p:cNvSpPr/>
          <p:nvPr/>
        </p:nvSpPr>
        <p:spPr>
          <a:xfrm>
            <a:off x="10647202" y="4057170"/>
            <a:ext cx="299677" cy="1844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8" name="object 18"/>
          <p:cNvSpPr/>
          <p:nvPr/>
        </p:nvSpPr>
        <p:spPr>
          <a:xfrm>
            <a:off x="10647202" y="4241586"/>
            <a:ext cx="299677" cy="1844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9" name="object 19"/>
          <p:cNvSpPr/>
          <p:nvPr/>
        </p:nvSpPr>
        <p:spPr>
          <a:xfrm>
            <a:off x="10647202" y="4426003"/>
            <a:ext cx="299677" cy="1844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0" name="object 20"/>
          <p:cNvSpPr/>
          <p:nvPr/>
        </p:nvSpPr>
        <p:spPr>
          <a:xfrm>
            <a:off x="10647202" y="4610420"/>
            <a:ext cx="299677" cy="1844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1" name="object 21"/>
          <p:cNvSpPr/>
          <p:nvPr/>
        </p:nvSpPr>
        <p:spPr>
          <a:xfrm>
            <a:off x="10647202" y="4794837"/>
            <a:ext cx="299677" cy="1844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2" name="object 22"/>
          <p:cNvSpPr/>
          <p:nvPr/>
        </p:nvSpPr>
        <p:spPr>
          <a:xfrm>
            <a:off x="10647202" y="4979254"/>
            <a:ext cx="299677" cy="1844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3" name="object 23"/>
          <p:cNvSpPr/>
          <p:nvPr/>
        </p:nvSpPr>
        <p:spPr>
          <a:xfrm>
            <a:off x="10647202" y="5163670"/>
            <a:ext cx="299677" cy="1844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4" name="object 24"/>
          <p:cNvSpPr/>
          <p:nvPr/>
        </p:nvSpPr>
        <p:spPr>
          <a:xfrm>
            <a:off x="10647202" y="5348087"/>
            <a:ext cx="299677" cy="2074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6" name="object 26"/>
          <p:cNvSpPr txBox="1"/>
          <p:nvPr/>
        </p:nvSpPr>
        <p:spPr>
          <a:xfrm>
            <a:off x="477788" y="2263857"/>
            <a:ext cx="7310953" cy="4345081"/>
          </a:xfrm>
          <a:prstGeom prst="rect">
            <a:avLst/>
          </a:prstGeom>
        </p:spPr>
        <p:txBody>
          <a:bodyPr vert="horz" wrap="square" lIns="0" tIns="96819" rIns="0" bIns="0" rtlCol="0">
            <a:spAutoFit/>
          </a:bodyPr>
          <a:lstStyle/>
          <a:p>
            <a:pPr marL="161371" indent="-149845">
              <a:spcBef>
                <a:spcPts val="762"/>
              </a:spcBef>
              <a:buClr>
                <a:srgbClr val="3FBAD2"/>
              </a:buClr>
              <a:buChar char="•"/>
              <a:tabLst>
                <a:tab pos="161371" algn="l"/>
              </a:tabLst>
            </a:pPr>
            <a:r>
              <a:rPr sz="28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Kişilik</a:t>
            </a:r>
            <a:r>
              <a:rPr sz="2800" spc="-1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9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yapısı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1371" indent="-149845">
              <a:spcBef>
                <a:spcPts val="672"/>
              </a:spcBef>
              <a:buClr>
                <a:srgbClr val="3FBAD2"/>
              </a:buClr>
              <a:buChar char="•"/>
              <a:tabLst>
                <a:tab pos="161371" algn="l"/>
              </a:tabLst>
            </a:pPr>
            <a:r>
              <a:rPr sz="2800" spc="-36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Madde</a:t>
            </a:r>
            <a:r>
              <a:rPr sz="2800" spc="-20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bağımlılığı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1371" marR="104315" indent="-149845">
              <a:lnSpc>
                <a:spcPts val="1724"/>
              </a:lnSpc>
              <a:spcBef>
                <a:spcPts val="926"/>
              </a:spcBef>
              <a:buClr>
                <a:srgbClr val="3FBAD2"/>
              </a:buClr>
              <a:buChar char="•"/>
              <a:tabLst>
                <a:tab pos="161371" algn="l"/>
              </a:tabLst>
            </a:pPr>
            <a:r>
              <a:rPr sz="2800" spc="-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Çocukluklarında</a:t>
            </a:r>
            <a:r>
              <a:rPr sz="2800" spc="-22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kendilerine</a:t>
            </a:r>
            <a:r>
              <a:rPr sz="2800" spc="-2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36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kötü  </a:t>
            </a:r>
            <a:r>
              <a:rPr sz="2800" spc="-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davranış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1371" indent="-149845">
              <a:spcBef>
                <a:spcPts val="744"/>
              </a:spcBef>
              <a:buClr>
                <a:srgbClr val="3FBAD2"/>
              </a:buClr>
              <a:buChar char="•"/>
              <a:tabLst>
                <a:tab pos="161371" algn="l"/>
              </a:tabLst>
            </a:pPr>
            <a:r>
              <a:rPr sz="28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Genç</a:t>
            </a:r>
            <a:r>
              <a:rPr sz="2800" spc="-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36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deneyimsiz</a:t>
            </a:r>
            <a:r>
              <a:rPr sz="2800" spc="-22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anne</a:t>
            </a:r>
            <a:r>
              <a:rPr sz="2800" spc="-20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baba</a:t>
            </a:r>
            <a:r>
              <a:rPr sz="2800" spc="-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olma</a:t>
            </a:r>
          </a:p>
          <a:p>
            <a:pPr marL="161371" marR="505438" indent="-149845">
              <a:lnSpc>
                <a:spcPts val="1724"/>
              </a:lnSpc>
              <a:spcBef>
                <a:spcPts val="926"/>
              </a:spcBef>
              <a:buClr>
                <a:srgbClr val="3FBAD2"/>
              </a:buClr>
              <a:buChar char="•"/>
              <a:tabLst>
                <a:tab pos="161371" algn="l"/>
              </a:tabLst>
            </a:pPr>
            <a:r>
              <a:rPr sz="2800" spc="-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Çocuktan, </a:t>
            </a:r>
            <a:r>
              <a:rPr sz="2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gerçekçi</a:t>
            </a:r>
            <a:r>
              <a:rPr sz="2800" spc="-3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olmayan  </a:t>
            </a:r>
            <a:r>
              <a:rPr sz="28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beklenti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1371" indent="-149845">
              <a:spcBef>
                <a:spcPts val="653"/>
              </a:spcBef>
              <a:buClr>
                <a:srgbClr val="3FBAD2"/>
              </a:buClr>
              <a:buChar char="•"/>
              <a:tabLst>
                <a:tab pos="161371" algn="l"/>
              </a:tabLst>
            </a:pPr>
            <a:r>
              <a:rPr sz="2800" spc="-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Tek</a:t>
            </a:r>
            <a:r>
              <a:rPr sz="2800" spc="-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ebeveyn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1371" indent="-149845">
              <a:spcBef>
                <a:spcPts val="762"/>
              </a:spcBef>
              <a:buClr>
                <a:srgbClr val="3FBAD2"/>
              </a:buClr>
              <a:buChar char="•"/>
              <a:tabLst>
                <a:tab pos="161371" algn="l"/>
              </a:tabLst>
            </a:pPr>
            <a:r>
              <a:rPr sz="2800" spc="-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Boşanma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1371" indent="-149845">
              <a:spcBef>
                <a:spcPts val="672"/>
              </a:spcBef>
              <a:buClr>
                <a:srgbClr val="3FBAD2"/>
              </a:buClr>
              <a:buChar char="•"/>
              <a:tabLst>
                <a:tab pos="161371" algn="l"/>
              </a:tabLst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Evlilik</a:t>
            </a:r>
            <a:r>
              <a:rPr sz="2800" spc="-38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9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dışı </a:t>
            </a:r>
            <a:r>
              <a:rPr sz="2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ilişki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1371" indent="-149845">
              <a:spcBef>
                <a:spcPts val="762"/>
              </a:spcBef>
              <a:buClr>
                <a:srgbClr val="3FBAD2"/>
              </a:buClr>
              <a:buChar char="•"/>
              <a:tabLst>
                <a:tab pos="161371" algn="l"/>
              </a:tabLst>
            </a:pPr>
            <a:r>
              <a:rPr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Dürtü</a:t>
            </a:r>
            <a:r>
              <a:rPr sz="2800" spc="-17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36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800" spc="-2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öfke</a:t>
            </a:r>
            <a:r>
              <a:rPr sz="2800" spc="-20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kontrolü</a:t>
            </a:r>
            <a:r>
              <a:rPr sz="2800" spc="-16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yetersizliği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966620" y="2489626"/>
            <a:ext cx="3312368" cy="41263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9" name="Dikdörtgen 28"/>
          <p:cNvSpPr/>
          <p:nvPr/>
        </p:nvSpPr>
        <p:spPr>
          <a:xfrm>
            <a:off x="1701924" y="980632"/>
            <a:ext cx="7992888" cy="539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-13335">
              <a:lnSpc>
                <a:spcPts val="3400"/>
              </a:lnSpc>
              <a:spcBef>
                <a:spcPts val="580"/>
              </a:spcBef>
            </a:pPr>
            <a:r>
              <a:rPr lang="tr-TR" sz="4000" b="1" spc="-27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AİLE  YAPISI   </a:t>
            </a:r>
            <a:r>
              <a:rPr lang="tr-TR" sz="4000" b="1" spc="-35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    </a:t>
            </a:r>
            <a:r>
              <a:rPr lang="tr-TR" sz="4000" b="1" spc="-29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tr-TR" sz="4000" b="1" spc="-16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tr-TR" sz="4000" b="1" spc="-44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r-TR" sz="4000" b="1" spc="-18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LL</a:t>
            </a:r>
            <a:r>
              <a:rPr lang="tr-TR" sz="4000" b="1" spc="-19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tr-TR" sz="4000" b="1" spc="-34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tr-TR" sz="4000" b="1" spc="-18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tr-TR" sz="4000" b="1" spc="-44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r-TR" sz="4000" b="1" spc="-51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tr-TR" sz="4000" b="1" spc="-10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endParaRPr lang="tr-T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Altbilgi Yer Tutucusu 2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tr-TR" smtClean="0"/>
              <a:t>ÇANAKKALE REHBERLİK VE ARAŞTIRMA MERKEZİ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609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3200" b="1" dirty="0" smtClean="0">
                <a:solidFill>
                  <a:schemeClr val="bg1"/>
                </a:solidFill>
              </a:rPr>
              <a:t>RİSK ETMENLERİ(ÇOCUKLA İLGİLİ)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6126" y="1785938"/>
            <a:ext cx="10969943" cy="3268662"/>
          </a:xfrm>
        </p:spPr>
        <p:txBody>
          <a:bodyPr/>
          <a:lstStyle/>
          <a:p>
            <a:pPr eaLnBrk="1" hangingPunct="1"/>
            <a:endParaRPr lang="tr-TR" altLang="tr-TR" b="1" dirty="0" smtClean="0"/>
          </a:p>
          <a:p>
            <a:pPr eaLnBrk="1" hangingPunct="1"/>
            <a:endParaRPr lang="tr-TR" altLang="tr-TR" b="1" dirty="0" smtClean="0"/>
          </a:p>
          <a:p>
            <a:pPr eaLnBrk="1" hangingPunct="1"/>
            <a:r>
              <a:rPr lang="tr-TR" altLang="tr-TR" sz="3200" dirty="0" smtClean="0">
                <a:latin typeface="Times New Roman" pitchFamily="18" charset="0"/>
                <a:cs typeface="Times New Roman" pitchFamily="18" charset="0"/>
              </a:rPr>
              <a:t>Yaşının küçük olması</a:t>
            </a:r>
          </a:p>
          <a:p>
            <a:pPr eaLnBrk="1" hangingPunct="1"/>
            <a:r>
              <a:rPr lang="tr-TR" altLang="tr-TR" sz="3200" dirty="0" smtClean="0">
                <a:latin typeface="Times New Roman" pitchFamily="18" charset="0"/>
                <a:cs typeface="Times New Roman" pitchFamily="18" charset="0"/>
              </a:rPr>
              <a:t>Bazı ruhsal(zihinsel) ,fiziksel ve gelişimsel bozukluklarının olması,</a:t>
            </a:r>
          </a:p>
          <a:p>
            <a:pPr eaLnBrk="1" hangingPunct="1"/>
            <a:r>
              <a:rPr lang="tr-TR" altLang="tr-TR" sz="3200" dirty="0" smtClean="0">
                <a:latin typeface="Times New Roman" pitchFamily="18" charset="0"/>
                <a:cs typeface="Times New Roman" pitchFamily="18" charset="0"/>
              </a:rPr>
              <a:t>Süreğen tıbbi hastalığının olması,</a:t>
            </a:r>
          </a:p>
        </p:txBody>
      </p:sp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65098" y="206895"/>
            <a:ext cx="5313289" cy="1872209"/>
          </a:xfrm>
        </p:spPr>
        <p:txBody>
          <a:bodyPr>
            <a:normAutofit/>
          </a:bodyPr>
          <a:lstStyle/>
          <a:p>
            <a:r>
              <a:rPr lang="tr-TR" sz="3600" b="1" spc="-2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YAŞANILAN  </a:t>
            </a:r>
            <a:r>
              <a:rPr lang="tr-TR" sz="3600" b="1" spc="-3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ÇEVRENİN  </a:t>
            </a:r>
            <a:r>
              <a:rPr lang="tr-TR" sz="3600" b="1" spc="-2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tr-TR" sz="3600" b="1" spc="-1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tr-TR" sz="3600" b="1" spc="-4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r-TR" sz="3600" b="1" spc="-1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LL</a:t>
            </a:r>
            <a:r>
              <a:rPr lang="tr-TR" sz="3600" b="1" spc="-1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tr-TR" sz="3600" b="1" spc="-3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tr-TR" sz="3600" b="1" spc="-1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tr-TR" sz="3600" b="1" spc="-4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r-TR" sz="3600" b="1" spc="-5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tr-TR" sz="3600" b="1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Yer Tutucus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7" r="25787"/>
          <a:stretch>
            <a:fillRect/>
          </a:stretch>
        </p:blipFill>
        <p:spPr>
          <a:xfrm>
            <a:off x="7534572" y="1412776"/>
            <a:ext cx="4156759" cy="5094312"/>
          </a:xfrm>
        </p:spPr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565099" y="1700808"/>
            <a:ext cx="6177385" cy="4248472"/>
          </a:xfrm>
        </p:spPr>
        <p:txBody>
          <a:bodyPr>
            <a:normAutofit/>
          </a:bodyPr>
          <a:lstStyle/>
          <a:p>
            <a:pPr marL="177800" indent="-165100">
              <a:lnSpc>
                <a:spcPct val="100000"/>
              </a:lnSpc>
              <a:spcBef>
                <a:spcPts val="940"/>
              </a:spcBef>
              <a:buClr>
                <a:srgbClr val="3FBAD2"/>
              </a:buClr>
              <a:buChar char="•"/>
              <a:tabLst>
                <a:tab pos="177800" algn="l"/>
              </a:tabLst>
            </a:pPr>
            <a:r>
              <a:rPr lang="tr-TR" sz="2400" spc="5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Oturulan</a:t>
            </a:r>
            <a:r>
              <a:rPr lang="tr-TR" sz="2400" spc="-204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-4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çevrenin</a:t>
            </a:r>
            <a:r>
              <a:rPr lang="tr-TR" sz="2400" spc="-204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-5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uygun</a:t>
            </a:r>
            <a:r>
              <a:rPr lang="tr-TR" sz="2400" spc="-204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-5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olmayışı</a:t>
            </a:r>
            <a:endParaRPr lang="tr-TR" sz="240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indent="-254000">
              <a:lnSpc>
                <a:spcPct val="100000"/>
              </a:lnSpc>
              <a:spcBef>
                <a:spcPts val="840"/>
              </a:spcBef>
              <a:buClr>
                <a:srgbClr val="3FBAD2"/>
              </a:buClr>
              <a:buChar char="•"/>
              <a:tabLst>
                <a:tab pos="266065" algn="l"/>
                <a:tab pos="266700" algn="l"/>
              </a:tabLst>
            </a:pPr>
            <a:r>
              <a:rPr lang="tr-TR" sz="2400" spc="15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Kötü </a:t>
            </a:r>
            <a:r>
              <a:rPr lang="tr-TR" sz="2400" spc="3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konut </a:t>
            </a:r>
            <a:r>
              <a:rPr lang="tr-TR" sz="2400" spc="-39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tr-TR" sz="2400" spc="-25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koşulları</a:t>
            </a:r>
            <a:endParaRPr lang="tr-TR" sz="240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4000" indent="-241300">
              <a:lnSpc>
                <a:spcPct val="100000"/>
              </a:lnSpc>
              <a:spcBef>
                <a:spcPts val="740"/>
              </a:spcBef>
              <a:buClr>
                <a:srgbClr val="3FBAD2"/>
              </a:buClr>
              <a:buChar char="•"/>
              <a:tabLst>
                <a:tab pos="253365" algn="l"/>
                <a:tab pos="254000" algn="l"/>
              </a:tabLst>
            </a:pPr>
            <a:r>
              <a:rPr lang="tr-TR" sz="2400" spc="-5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Ailenin </a:t>
            </a:r>
            <a:r>
              <a:rPr lang="tr-TR" sz="2400" spc="-45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sosyal</a:t>
            </a:r>
            <a:r>
              <a:rPr lang="tr-TR" sz="2400" spc="-38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-3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yalnızlığı/izolasyonu</a:t>
            </a:r>
            <a:endParaRPr lang="tr-TR" sz="240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marR="630555" indent="-165100">
              <a:lnSpc>
                <a:spcPts val="1900"/>
              </a:lnSpc>
              <a:spcBef>
                <a:spcPts val="380"/>
              </a:spcBef>
              <a:buClr>
                <a:srgbClr val="3FBAD2"/>
              </a:buClr>
              <a:buChar char="•"/>
              <a:tabLst>
                <a:tab pos="177800" algn="l"/>
              </a:tabLst>
            </a:pPr>
            <a:r>
              <a:rPr lang="tr-TR" sz="2400" spc="-6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Çocuk</a:t>
            </a:r>
            <a:r>
              <a:rPr lang="tr-TR" sz="2400" spc="-229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-229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-1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işçiliği</a:t>
            </a:r>
            <a:r>
              <a:rPr lang="tr-TR" sz="2400" spc="-245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-35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konusunda</a:t>
            </a:r>
            <a:r>
              <a:rPr lang="tr-TR" sz="2400" spc="-225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-25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denetleme</a:t>
            </a:r>
            <a:r>
              <a:rPr lang="tr-TR" sz="2400" spc="-22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-4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tr-TR" sz="2400" spc="-22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-2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rehabilitasyonun  </a:t>
            </a:r>
            <a:r>
              <a:rPr lang="tr-TR" sz="2400" spc="-1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yetersizliği</a:t>
            </a:r>
            <a:endParaRPr lang="tr-TR" sz="240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indent="-165100">
              <a:lnSpc>
                <a:spcPct val="100000"/>
              </a:lnSpc>
              <a:spcBef>
                <a:spcPts val="820"/>
              </a:spcBef>
              <a:buClr>
                <a:srgbClr val="3FBAD2"/>
              </a:buClr>
              <a:buChar char="•"/>
              <a:tabLst>
                <a:tab pos="177800" algn="l"/>
              </a:tabLst>
            </a:pPr>
            <a:r>
              <a:rPr lang="tr-TR" sz="2400" spc="-5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Uygun</a:t>
            </a:r>
            <a:r>
              <a:rPr lang="tr-TR" sz="2400" spc="-195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-3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beslenme,</a:t>
            </a:r>
            <a:r>
              <a:rPr lang="tr-TR" sz="2400" spc="-275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-45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barınma</a:t>
            </a:r>
            <a:r>
              <a:rPr lang="tr-TR" sz="2400" spc="-225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-4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tr-TR" sz="2400" spc="-22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-4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bakım</a:t>
            </a:r>
            <a:r>
              <a:rPr lang="tr-TR" sz="2400" spc="-229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-3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olanaklarının</a:t>
            </a:r>
            <a:r>
              <a:rPr lang="tr-TR" sz="2400" spc="-195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-1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yetersizliği</a:t>
            </a:r>
            <a:endParaRPr lang="tr-TR" sz="240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marR="870585" indent="-165100">
              <a:lnSpc>
                <a:spcPts val="1800"/>
              </a:lnSpc>
              <a:spcBef>
                <a:spcPts val="1200"/>
              </a:spcBef>
              <a:buClr>
                <a:srgbClr val="3FBAD2"/>
              </a:buClr>
              <a:buChar char="•"/>
              <a:tabLst>
                <a:tab pos="177800" algn="l"/>
              </a:tabLst>
            </a:pPr>
            <a:r>
              <a:rPr lang="tr-TR" sz="2400" spc="-5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Çocuğun</a:t>
            </a:r>
            <a:r>
              <a:rPr lang="tr-TR" sz="2400" spc="-19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-5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savunuculuğunu</a:t>
            </a:r>
            <a:r>
              <a:rPr lang="tr-TR" sz="2400" spc="-28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-6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yapacak</a:t>
            </a:r>
            <a:r>
              <a:rPr lang="tr-TR" sz="2400" spc="-22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kurum</a:t>
            </a:r>
            <a:r>
              <a:rPr lang="tr-TR" sz="2400" spc="-225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-4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tr-TR" sz="2400" spc="-215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-4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yapıların  </a:t>
            </a:r>
            <a:r>
              <a:rPr lang="tr-TR" sz="2400" spc="-1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yetersizliği</a:t>
            </a:r>
            <a:endParaRPr lang="tr-TR" sz="240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marR="5080" indent="-165100">
              <a:lnSpc>
                <a:spcPts val="1900"/>
              </a:lnSpc>
              <a:spcBef>
                <a:spcPts val="1120"/>
              </a:spcBef>
              <a:buClr>
                <a:srgbClr val="3FBAD2"/>
              </a:buClr>
              <a:buChar char="•"/>
              <a:tabLst>
                <a:tab pos="177800" algn="l"/>
              </a:tabLst>
            </a:pPr>
            <a:r>
              <a:rPr lang="tr-TR" sz="2400" spc="-15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Şiddetin</a:t>
            </a:r>
            <a:r>
              <a:rPr lang="tr-TR" sz="2400" spc="-195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-15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kabul</a:t>
            </a:r>
            <a:r>
              <a:rPr lang="tr-TR" sz="2400" spc="-145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edilir</a:t>
            </a:r>
            <a:r>
              <a:rPr lang="tr-TR" sz="2400" spc="-225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-25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olması,</a:t>
            </a:r>
            <a:r>
              <a:rPr lang="tr-TR" sz="2400" spc="-165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-25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hoşgörüyle</a:t>
            </a:r>
            <a:r>
              <a:rPr lang="tr-TR" sz="2400" spc="-215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-55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karşılanması,</a:t>
            </a:r>
            <a:r>
              <a:rPr lang="tr-TR" sz="2400" spc="-165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-4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organize  </a:t>
            </a:r>
            <a:r>
              <a:rPr lang="tr-TR" sz="2400" spc="-5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şiddetin</a:t>
            </a:r>
            <a:r>
              <a:rPr lang="tr-TR" sz="2400" spc="-204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-25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varlığı</a:t>
            </a:r>
            <a:endParaRPr lang="tr-TR" sz="240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smtClean="0"/>
              <a:t>ÇANAKKALE REHBERLİK VE ARAŞTIRMA MERKEZİ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6684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49796" y="548680"/>
            <a:ext cx="5976664" cy="5544616"/>
          </a:xfrm>
        </p:spPr>
        <p:txBody>
          <a:bodyPr rtlCol="0"/>
          <a:lstStyle/>
          <a:p>
            <a:pPr marL="12700">
              <a:lnSpc>
                <a:spcPct val="100000"/>
              </a:lnSpc>
              <a:spcBef>
                <a:spcPts val="500"/>
              </a:spcBef>
              <a:buClr>
                <a:srgbClr val="3FBAD2"/>
              </a:buClr>
              <a:tabLst>
                <a:tab pos="177800" algn="l"/>
              </a:tabLst>
            </a:pPr>
            <a:r>
              <a:rPr lang="tr-TR" sz="4000" b="1" spc="-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İnternet  </a:t>
            </a:r>
            <a:r>
              <a:rPr lang="tr-TR" sz="4000" b="1" spc="-229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tr-TR" sz="4000" b="1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tr-TR" sz="4000" b="1" spc="2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tr-TR" sz="4000" b="1" spc="-2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tr-TR" sz="4000" b="1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tr-TR" sz="4000" b="1" spc="-1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ı</a:t>
            </a:r>
            <a:r>
              <a:rPr lang="tr-TR" sz="4000" b="1" spc="-1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tr-TR" sz="4000" b="1" spc="-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4000" b="1" spc="-2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tr-TR" sz="4000" b="1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tr-TR" sz="4000" b="1" spc="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 </a:t>
            </a:r>
            <a:r>
              <a:rPr lang="tr-TR" sz="4000" b="1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Riskler</a:t>
            </a:r>
            <a:r>
              <a:rPr lang="tr-T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4000" dirty="0" smtClean="0">
                <a:latin typeface="Arial"/>
                <a:cs typeface="Arial"/>
              </a:rPr>
              <a:t>1-</a:t>
            </a:r>
            <a:r>
              <a:rPr lang="tr-TR" sz="2400" dirty="0" smtClean="0">
                <a:solidFill>
                  <a:srgbClr val="FFC000"/>
                </a:solidFill>
                <a:latin typeface="Arial"/>
                <a:cs typeface="Arial"/>
              </a:rPr>
              <a:t>Kontrolsüz</a:t>
            </a:r>
            <a:r>
              <a:rPr lang="tr-TR" sz="2400" spc="-470" dirty="0" smtClean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lang="tr-TR" sz="2400" spc="30" dirty="0" smtClean="0">
                <a:solidFill>
                  <a:srgbClr val="FFC000"/>
                </a:solidFill>
                <a:latin typeface="Arial"/>
                <a:cs typeface="Arial"/>
              </a:rPr>
              <a:t>internet kullanımı,</a:t>
            </a:r>
            <a:r>
              <a:rPr lang="tr-TR" sz="2400" dirty="0">
                <a:solidFill>
                  <a:srgbClr val="FFC000"/>
                </a:solidFill>
                <a:latin typeface="Arial"/>
                <a:cs typeface="Arial"/>
              </a:rPr>
              <a:t/>
            </a:r>
            <a:br>
              <a:rPr lang="tr-TR" sz="2400" dirty="0">
                <a:solidFill>
                  <a:srgbClr val="FFC000"/>
                </a:solidFill>
                <a:latin typeface="Arial"/>
                <a:cs typeface="Arial"/>
              </a:rPr>
            </a:br>
            <a:r>
              <a:rPr lang="tr-TR" sz="4000" dirty="0" smtClean="0">
                <a:solidFill>
                  <a:schemeClr val="bg1"/>
                </a:solidFill>
                <a:latin typeface="Arial"/>
                <a:cs typeface="Arial"/>
              </a:rPr>
              <a:t>2-</a:t>
            </a:r>
            <a:r>
              <a:rPr lang="tr-TR" sz="2400" spc="-10" dirty="0" smtClean="0">
                <a:solidFill>
                  <a:srgbClr val="FFC000"/>
                </a:solidFill>
                <a:latin typeface="Arial"/>
                <a:cs typeface="Arial"/>
              </a:rPr>
              <a:t>Ailenin</a:t>
            </a:r>
            <a:r>
              <a:rPr lang="tr-TR" sz="2400" spc="-285" dirty="0" smtClean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lang="tr-TR" sz="2400" spc="15" dirty="0">
                <a:solidFill>
                  <a:srgbClr val="FFC000"/>
                </a:solidFill>
                <a:latin typeface="Arial"/>
                <a:cs typeface="Arial"/>
              </a:rPr>
              <a:t>riskli</a:t>
            </a:r>
            <a:r>
              <a:rPr lang="tr-TR" sz="2400" spc="-31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lang="tr-TR" sz="2400" spc="10" dirty="0">
                <a:solidFill>
                  <a:srgbClr val="FFC000"/>
                </a:solidFill>
                <a:latin typeface="Arial"/>
                <a:cs typeface="Arial"/>
              </a:rPr>
              <a:t>ortamın</a:t>
            </a:r>
            <a:r>
              <a:rPr lang="tr-TR" sz="2400" spc="-28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lang="tr-TR" sz="2400" spc="-10" dirty="0">
                <a:solidFill>
                  <a:srgbClr val="FFC000"/>
                </a:solidFill>
                <a:latin typeface="Arial"/>
                <a:cs typeface="Arial"/>
              </a:rPr>
              <a:t>farkında</a:t>
            </a:r>
            <a:r>
              <a:rPr lang="tr-TR" sz="2400" spc="-38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lang="tr-TR" sz="2400" spc="-30" dirty="0">
                <a:solidFill>
                  <a:srgbClr val="FFC000"/>
                </a:solidFill>
                <a:latin typeface="Arial"/>
                <a:cs typeface="Arial"/>
              </a:rPr>
              <a:t>olmaması,</a:t>
            </a:r>
            <a:r>
              <a:rPr lang="tr-TR" sz="2400" spc="-39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lang="tr-TR" sz="2400" dirty="0">
                <a:solidFill>
                  <a:srgbClr val="FFC000"/>
                </a:solidFill>
                <a:latin typeface="Arial"/>
                <a:cs typeface="Arial"/>
              </a:rPr>
              <a:t/>
            </a:r>
            <a:br>
              <a:rPr lang="tr-TR" sz="2400" dirty="0">
                <a:solidFill>
                  <a:srgbClr val="FFC000"/>
                </a:solidFill>
                <a:latin typeface="Arial"/>
                <a:cs typeface="Arial"/>
              </a:rPr>
            </a:br>
            <a:r>
              <a:rPr lang="tr-TR" sz="4000" dirty="0" smtClean="0">
                <a:solidFill>
                  <a:schemeClr val="bg1"/>
                </a:solidFill>
                <a:latin typeface="Arial"/>
                <a:cs typeface="Arial"/>
              </a:rPr>
              <a:t>3-</a:t>
            </a:r>
            <a:r>
              <a:rPr lang="tr-TR" sz="2400" spc="35" dirty="0" smtClean="0">
                <a:solidFill>
                  <a:srgbClr val="FFC000"/>
                </a:solidFill>
                <a:latin typeface="Arial"/>
                <a:cs typeface="Arial"/>
              </a:rPr>
              <a:t>İnternet kullanım</a:t>
            </a:r>
            <a:r>
              <a:rPr lang="tr-TR" sz="2400" spc="-330" dirty="0" smtClean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lang="tr-TR" sz="2400" spc="-45" dirty="0">
                <a:solidFill>
                  <a:srgbClr val="FFC000"/>
                </a:solidFill>
                <a:latin typeface="Arial"/>
                <a:cs typeface="Arial"/>
              </a:rPr>
              <a:t>süresi</a:t>
            </a:r>
            <a:r>
              <a:rPr lang="tr-TR" sz="2400" spc="-41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lang="tr-TR" sz="2400" spc="-85" dirty="0">
                <a:solidFill>
                  <a:srgbClr val="FFC000"/>
                </a:solidFill>
                <a:latin typeface="Arial"/>
                <a:cs typeface="Arial"/>
              </a:rPr>
              <a:t>ve</a:t>
            </a:r>
            <a:r>
              <a:rPr lang="tr-TR" sz="2400" spc="-28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lang="tr-TR" sz="2400" spc="-10" dirty="0" smtClean="0">
                <a:solidFill>
                  <a:srgbClr val="FFC000"/>
                </a:solidFill>
                <a:latin typeface="Arial"/>
                <a:cs typeface="Arial"/>
              </a:rPr>
              <a:t>saatleri,</a:t>
            </a:r>
            <a:r>
              <a:rPr lang="tr-TR" sz="2400" dirty="0">
                <a:solidFill>
                  <a:srgbClr val="FFC000"/>
                </a:solidFill>
                <a:latin typeface="Arial"/>
                <a:cs typeface="Arial"/>
              </a:rPr>
              <a:t/>
            </a:r>
            <a:br>
              <a:rPr lang="tr-TR" sz="2400" dirty="0">
                <a:solidFill>
                  <a:srgbClr val="FFC000"/>
                </a:solidFill>
                <a:latin typeface="Arial"/>
                <a:cs typeface="Arial"/>
              </a:rPr>
            </a:br>
            <a:r>
              <a:rPr lang="tr-TR" sz="4000" dirty="0" smtClean="0">
                <a:solidFill>
                  <a:schemeClr val="bg1"/>
                </a:solidFill>
                <a:latin typeface="Arial"/>
                <a:cs typeface="Arial"/>
              </a:rPr>
              <a:t>4-</a:t>
            </a:r>
            <a:r>
              <a:rPr lang="tr-TR" sz="2400" spc="-40" dirty="0" smtClean="0">
                <a:solidFill>
                  <a:srgbClr val="FFC000"/>
                </a:solidFill>
                <a:latin typeface="Arial"/>
                <a:cs typeface="Arial"/>
              </a:rPr>
              <a:t>Güvenli</a:t>
            </a:r>
            <a:r>
              <a:rPr lang="tr-TR" sz="2400" spc="-415" dirty="0" smtClean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lang="tr-TR" sz="2400" spc="45" dirty="0">
                <a:solidFill>
                  <a:srgbClr val="FFC000"/>
                </a:solidFill>
                <a:latin typeface="Arial"/>
                <a:cs typeface="Arial"/>
              </a:rPr>
              <a:t>internet</a:t>
            </a:r>
            <a:r>
              <a:rPr lang="tr-TR" sz="2400" spc="-34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lang="tr-TR" sz="2400" spc="-15" dirty="0">
                <a:solidFill>
                  <a:srgbClr val="FFC000"/>
                </a:solidFill>
                <a:latin typeface="Arial"/>
                <a:cs typeface="Arial"/>
              </a:rPr>
              <a:t>kullanımı</a:t>
            </a:r>
            <a:r>
              <a:rPr lang="tr-TR" sz="2400" spc="-31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lang="tr-TR" sz="2400" dirty="0" smtClean="0">
                <a:solidFill>
                  <a:srgbClr val="FFC000"/>
                </a:solidFill>
                <a:latin typeface="Arial"/>
                <a:cs typeface="Arial"/>
              </a:rPr>
              <a:t>eksikliği,</a:t>
            </a:r>
            <a:br>
              <a:rPr lang="tr-TR" sz="2400" dirty="0" smtClean="0">
                <a:solidFill>
                  <a:srgbClr val="FFC000"/>
                </a:solidFill>
                <a:latin typeface="Arial"/>
                <a:cs typeface="Arial"/>
              </a:rPr>
            </a:br>
            <a:r>
              <a:rPr lang="tr-TR" sz="4000" dirty="0" smtClean="0">
                <a:solidFill>
                  <a:schemeClr val="bg1"/>
                </a:solidFill>
                <a:latin typeface="Arial"/>
                <a:cs typeface="Arial"/>
              </a:rPr>
              <a:t>5-</a:t>
            </a:r>
            <a:r>
              <a:rPr lang="tr-TR" sz="2400" spc="-25" dirty="0" smtClean="0">
                <a:solidFill>
                  <a:srgbClr val="FFC000"/>
                </a:solidFill>
                <a:latin typeface="Arial"/>
                <a:cs typeface="Arial"/>
              </a:rPr>
              <a:t>Aile</a:t>
            </a:r>
            <a:r>
              <a:rPr lang="tr-TR" sz="2400" spc="-204" dirty="0" smtClean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lang="tr-TR" sz="2400" spc="5" dirty="0">
                <a:solidFill>
                  <a:srgbClr val="FFC000"/>
                </a:solidFill>
                <a:latin typeface="Arial"/>
                <a:cs typeface="Arial"/>
              </a:rPr>
              <a:t>koruma</a:t>
            </a:r>
            <a:r>
              <a:rPr lang="tr-TR" sz="2400" spc="-40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lang="tr-TR" sz="2400" spc="20" dirty="0">
                <a:solidFill>
                  <a:srgbClr val="FFC000"/>
                </a:solidFill>
                <a:latin typeface="Arial"/>
                <a:cs typeface="Arial"/>
              </a:rPr>
              <a:t>paketi</a:t>
            </a:r>
            <a:r>
              <a:rPr lang="tr-TR" sz="2400" spc="-43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lang="tr-TR" sz="2400" spc="-30" dirty="0" smtClean="0">
                <a:solidFill>
                  <a:srgbClr val="FFC000"/>
                </a:solidFill>
                <a:latin typeface="Arial"/>
                <a:cs typeface="Arial"/>
              </a:rPr>
              <a:t>kullanılmama</a:t>
            </a:r>
            <a:r>
              <a:rPr lang="tr-TR" sz="4000" spc="-30" dirty="0" smtClean="0">
                <a:solidFill>
                  <a:srgbClr val="FFC000"/>
                </a:solidFill>
                <a:latin typeface="Arial"/>
                <a:cs typeface="Arial"/>
              </a:rPr>
              <a:t>sı. </a:t>
            </a:r>
            <a:r>
              <a:rPr lang="tr-TR" sz="4000" spc="-30" dirty="0" smtClean="0">
                <a:solidFill>
                  <a:srgbClr val="FF0000"/>
                </a:solidFill>
                <a:latin typeface="Arial"/>
                <a:cs typeface="Arial"/>
              </a:rPr>
              <a:t>RİSKTİR…</a:t>
            </a:r>
            <a:r>
              <a:rPr lang="tr-TR" sz="4000" dirty="0">
                <a:latin typeface="Arial"/>
                <a:cs typeface="Arial"/>
              </a:rPr>
              <a:t/>
            </a:r>
            <a:br>
              <a:rPr lang="tr-TR" sz="4000" dirty="0">
                <a:latin typeface="Arial"/>
                <a:cs typeface="Arial"/>
              </a:rPr>
            </a:b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893764" y="188640"/>
            <a:ext cx="3756566" cy="4772828"/>
          </a:xfrm>
        </p:spPr>
        <p:txBody>
          <a:bodyPr rtlCol="0"/>
          <a:lstStyle/>
          <a:p>
            <a:pPr rtl="0"/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HEDİYELERE HAYIR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38299">
            <a:off x="7047672" y="84684"/>
            <a:ext cx="2600325" cy="176212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554" y="2708920"/>
            <a:ext cx="4168738" cy="3642134"/>
          </a:xfrm>
          <a:prstGeom prst="rect">
            <a:avLst/>
          </a:prstGeom>
        </p:spPr>
      </p:pic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smtClean="0"/>
              <a:t>ÇANAKKALE REHBERLİK VE ARAŞTIRMA MERKEZİ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2676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ÇALIŞMANIN AMACI</a:t>
            </a:r>
            <a:endParaRPr lang="tr-TR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2018-2019 EĞİTİM- ÖĞRETİM Yılı İçin; Özel Eğitim ve Rehberlik Hizmetleri Genel Müdürlüğü tarafından rehberlik hizmetlerinde kapsamında </a:t>
            </a:r>
            <a:r>
              <a:rPr lang="tr-TR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İhmal Ve İstismar »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ile baş etme becerileri kazandırmak ve önleyici rehberlik hizmeti kapsamında okullarda işlenmesine karar vermiştir. 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smtClean="0"/>
              <a:t>ÇANAKKALE REHBERLİK VE ARAŞTIRMA MERKEZİ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676" y="4311650"/>
            <a:ext cx="2524125" cy="238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5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1804" y="1295400"/>
            <a:ext cx="3960440" cy="1600200"/>
          </a:xfrm>
        </p:spPr>
        <p:txBody>
          <a:bodyPr rtlCol="0"/>
          <a:lstStyle/>
          <a:p>
            <a:pPr rtl="0"/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ÇOCUK </a:t>
            </a:r>
            <a:r>
              <a:rPr lang="tr-TR" sz="32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İSTİSMARI</a:t>
            </a:r>
            <a:r>
              <a:rPr lang="tr-TR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NEDEN SÖYLEMEK İSTEMEZ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779640" y="188640"/>
            <a:ext cx="5859387" cy="5831160"/>
          </a:xfrm>
        </p:spPr>
        <p:txBody>
          <a:bodyPr rtlCol="0">
            <a:normAutofit/>
          </a:bodyPr>
          <a:lstStyle/>
          <a:p>
            <a:r>
              <a:rPr lang="tr-TR" sz="20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Suçluluk </a:t>
            </a:r>
            <a:r>
              <a:rPr lang="tr-TR"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hissedip </a:t>
            </a:r>
            <a:r>
              <a:rPr lang="tr-TR"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cezalandırılacaklarını  </a:t>
            </a:r>
            <a:r>
              <a:rPr lang="tr-TR"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düşünebilirler</a:t>
            </a:r>
            <a:r>
              <a:rPr lang="tr-TR" sz="20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r-TR" sz="20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spc="-9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000" spc="-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Bazı</a:t>
            </a:r>
            <a:r>
              <a:rPr lang="tr-TR" sz="2000" spc="-15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çocuklar</a:t>
            </a:r>
            <a:r>
              <a:rPr lang="tr-TR" sz="2000" spc="-2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bunun</a:t>
            </a:r>
            <a:r>
              <a:rPr lang="tr-TR" sz="2000" spc="-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yanlış</a:t>
            </a:r>
            <a:r>
              <a:rPr lang="tr-TR" sz="2000" spc="-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olduğunu</a:t>
            </a:r>
            <a:r>
              <a:rPr lang="tr-TR" sz="2000" spc="-2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bilmeyebilirler</a:t>
            </a:r>
            <a:r>
              <a:rPr lang="tr-TR" sz="2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0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Çocuğun</a:t>
            </a:r>
            <a:r>
              <a:rPr lang="tr-TR" sz="2000" spc="-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bilişsel</a:t>
            </a:r>
            <a:r>
              <a:rPr lang="tr-TR" sz="2000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olgunluğu</a:t>
            </a:r>
            <a:r>
              <a:rPr lang="tr-TR" sz="2000" spc="-2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böyle</a:t>
            </a:r>
            <a:r>
              <a:rPr lang="tr-TR" sz="2000" spc="-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tr-TR" sz="2000" spc="-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şeyi</a:t>
            </a:r>
            <a:r>
              <a:rPr lang="tr-TR" sz="2000" spc="-2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</a:t>
            </a:r>
            <a:r>
              <a:rPr lang="tr-TR" sz="2000" spc="-2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anlayabilecek  </a:t>
            </a:r>
            <a:r>
              <a:rPr lang="tr-TR"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kadar</a:t>
            </a:r>
            <a:r>
              <a:rPr lang="tr-TR" sz="20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gelişmediği</a:t>
            </a:r>
            <a:r>
              <a:rPr lang="tr-TR" sz="2000" spc="-2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lang="tr-TR" sz="2000" spc="-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nasıl</a:t>
            </a:r>
            <a:r>
              <a:rPr lang="tr-TR" sz="20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anlatacağını</a:t>
            </a:r>
            <a:r>
              <a:rPr lang="tr-TR" sz="2000" spc="-2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bilmeyebilirler.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Maruz</a:t>
            </a:r>
            <a:r>
              <a:rPr lang="tr-TR" sz="2000" spc="-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kaldığı</a:t>
            </a:r>
            <a:r>
              <a:rPr lang="tr-TR" sz="2000" spc="-2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davranışlardan</a:t>
            </a:r>
            <a:r>
              <a:rPr lang="tr-TR" sz="2000" spc="-2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rahatsızlık</a:t>
            </a:r>
            <a:r>
              <a:rPr lang="tr-TR" sz="2000" spc="-2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duysa</a:t>
            </a:r>
            <a:r>
              <a:rPr lang="tr-TR" sz="2000" spc="-2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lang="tr-TR" sz="2000" spc="-2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tr-TR"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istismarcı</a:t>
            </a:r>
            <a:r>
              <a:rPr lang="tr-TR" sz="2000" spc="-2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tr-TR" sz="20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yakını</a:t>
            </a:r>
            <a:r>
              <a:rPr lang="tr-TR" sz="2000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olabilir</a:t>
            </a:r>
            <a:r>
              <a:rPr lang="tr-TR" sz="2000" spc="-2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tr-TR" sz="2000" spc="-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çocuklar</a:t>
            </a:r>
            <a:r>
              <a:rPr lang="tr-TR" sz="2000" spc="-2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onun</a:t>
            </a:r>
            <a:r>
              <a:rPr lang="tr-TR"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zarar  </a:t>
            </a:r>
            <a:r>
              <a:rPr lang="tr-TR"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göreceğinden</a:t>
            </a:r>
            <a:r>
              <a:rPr lang="tr-TR" sz="2000" spc="-2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korkabilirler.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Kimsenin</a:t>
            </a:r>
            <a:r>
              <a:rPr lang="tr-TR" sz="20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ona</a:t>
            </a:r>
            <a:r>
              <a:rPr lang="tr-TR" sz="2000" spc="-17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inanmayacağını</a:t>
            </a:r>
            <a:r>
              <a:rPr lang="tr-TR" sz="2000" spc="-3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düşünebilir.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502" y="3129281"/>
            <a:ext cx="2857500" cy="2890519"/>
          </a:xfrm>
          <a:prstGeom prst="rect">
            <a:avLst/>
          </a:prstGeom>
        </p:spPr>
      </p:pic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smtClean="0"/>
              <a:t>ÇANAKKALE REHBERLİK VE ARAŞTIRMA MERKEZİ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8453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25860" y="2492896"/>
            <a:ext cx="4680520" cy="3024335"/>
          </a:xfrm>
        </p:spPr>
        <p:txBody>
          <a:bodyPr/>
          <a:lstStyle/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ÇOCUK </a:t>
            </a:r>
            <a:r>
              <a:rPr lang="tr-TR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İSTİSMARI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NEDEN SÖYLEMEK 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İSTEMEZ.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893764" y="404664"/>
            <a:ext cx="5177312" cy="4556804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endParaRPr lang="tr-TR" sz="2000" spc="-2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tr-TR" sz="2000" spc="-20" dirty="0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tr-TR" sz="2000" spc="-2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sz="2000" spc="-2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İstismarcı </a:t>
            </a:r>
            <a:r>
              <a:rPr lang="tr-TR" sz="2000" spc="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tarafından</a:t>
            </a:r>
            <a:r>
              <a:rPr lang="tr-TR" sz="2000" spc="-1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spc="6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tehdit edilmiş</a:t>
            </a:r>
            <a:r>
              <a:rPr lang="tr-TR" sz="2000" spc="6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tr-TR" sz="2000" spc="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korkutulmuş</a:t>
            </a:r>
            <a:r>
              <a:rPr lang="tr-TR" sz="2000" spc="-4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spc="-42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2000" spc="1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olabilir.</a:t>
            </a:r>
          </a:p>
          <a:p>
            <a:endParaRPr lang="tr-TR" sz="2000" spc="-85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sz="2000" spc="-8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tr-TR" sz="2000" spc="-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konuda</a:t>
            </a:r>
            <a:r>
              <a:rPr lang="tr-TR" sz="2000" spc="-3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spc="-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konuşmaktan</a:t>
            </a:r>
            <a:r>
              <a:rPr lang="tr-TR" sz="2000" spc="-3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spc="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utanç</a:t>
            </a:r>
            <a:r>
              <a:rPr lang="tr-TR" sz="2000" spc="-35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spc="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duyabilir.</a:t>
            </a:r>
            <a:endParaRPr lang="tr-TR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tr-TR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sz="2000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Arkadaşları</a:t>
            </a:r>
            <a:r>
              <a:rPr lang="tr-TR" sz="2000" spc="-3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spc="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tarafından</a:t>
            </a:r>
            <a:r>
              <a:rPr lang="tr-TR" sz="2000" spc="-3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dışlanmaktan  </a:t>
            </a:r>
            <a:r>
              <a:rPr lang="tr-TR" sz="2000" spc="1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korkabilir.</a:t>
            </a:r>
            <a:endParaRPr lang="tr-TR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tr-T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30842">
            <a:off x="3225872" y="738014"/>
            <a:ext cx="3124200" cy="1754882"/>
          </a:xfrm>
          <a:prstGeom prst="rect">
            <a:avLst/>
          </a:prstGeom>
        </p:spPr>
      </p:pic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smtClean="0"/>
              <a:t>ÇANAKKALE REHBERLİK VE ARAŞTIRMA MERKEZİ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7000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61764" y="244472"/>
            <a:ext cx="11927061" cy="2248424"/>
          </a:xfrm>
        </p:spPr>
        <p:txBody>
          <a:bodyPr>
            <a:noAutofit/>
          </a:bodyPr>
          <a:lstStyle/>
          <a:p>
            <a:r>
              <a:rPr lang="tr-TR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ÇOCUKLAR CİNSEL İSTİSMAR KONUSUNA YALAN SÖYLEMEZLER!</a:t>
            </a:r>
            <a:endParaRPr lang="tr-TR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Yer Tutucusu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1" r="12041"/>
          <a:stretch>
            <a:fillRect/>
          </a:stretch>
        </p:blipFill>
        <p:spPr>
          <a:xfrm rot="180000">
            <a:off x="600249" y="3105456"/>
            <a:ext cx="1446157" cy="1965874"/>
          </a:xfrm>
        </p:spPr>
      </p:pic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2995612" y="2924944"/>
            <a:ext cx="7056784" cy="3672408"/>
          </a:xfrm>
        </p:spPr>
        <p:txBody>
          <a:bodyPr>
            <a:normAutofit/>
          </a:bodyPr>
          <a:lstStyle/>
          <a:p>
            <a:r>
              <a:rPr lang="tr-TR" sz="2800" spc="-8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Eğer</a:t>
            </a:r>
            <a:r>
              <a:rPr lang="tr-TR" sz="2800" spc="-37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spc="3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tr-TR" sz="2800" spc="-16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spc="-5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çocuk</a:t>
            </a:r>
            <a:r>
              <a:rPr lang="tr-TR" sz="2800" spc="-385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spc="-5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cinsel</a:t>
            </a:r>
            <a:r>
              <a:rPr lang="tr-TR" sz="2800" spc="-325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spc="-1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lang="tr-TR" sz="2800" spc="-385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spc="-1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istismar</a:t>
            </a:r>
            <a:r>
              <a:rPr lang="tr-TR" sz="2800" spc="-365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spc="-5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edildiğine  </a:t>
            </a:r>
            <a:r>
              <a:rPr lang="tr-TR" sz="2800" spc="5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ilişkin </a:t>
            </a:r>
            <a:r>
              <a:rPr lang="tr-TR" sz="2800" spc="3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bilgi </a:t>
            </a:r>
            <a:r>
              <a:rPr lang="tr-TR" sz="2800" spc="-2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veriyorsa </a:t>
            </a:r>
            <a:r>
              <a:rPr lang="tr-TR" sz="2800" spc="2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temel </a:t>
            </a:r>
            <a:r>
              <a:rPr lang="tr-TR" sz="2800" spc="-35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yaklaşım </a:t>
            </a:r>
            <a:r>
              <a:rPr lang="tr-TR" sz="2800" spc="-65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çocuğa  </a:t>
            </a:r>
            <a:r>
              <a:rPr lang="tr-TR" sz="2800" spc="-15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inanmak</a:t>
            </a:r>
            <a:r>
              <a:rPr lang="tr-TR" sz="2800" spc="-395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spc="-2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olmalıdır.</a:t>
            </a:r>
          </a:p>
          <a:p>
            <a:pPr marL="0" indent="0">
              <a:buNone/>
            </a:pPr>
            <a:r>
              <a:rPr lang="tr-TR" sz="3600" b="1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600" b="1" spc="-2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ÇOCUĞA İNAN!!!</a:t>
            </a:r>
          </a:p>
          <a:p>
            <a:pPr marL="0" indent="0">
              <a:buNone/>
            </a:pPr>
            <a:endParaRPr lang="tr-TR" sz="28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smtClean="0"/>
              <a:t>ÇANAKKALE REHBERLİK VE ARAŞTIRMA MERKEZİ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1994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1804" y="537946"/>
            <a:ext cx="10297144" cy="2304256"/>
          </a:xfrm>
        </p:spPr>
        <p:txBody>
          <a:bodyPr rtlCol="0"/>
          <a:lstStyle/>
          <a:p>
            <a:r>
              <a:rPr lang="tr-TR" sz="3200" b="1" spc="-2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ÇOCUKLAR  </a:t>
            </a:r>
            <a:r>
              <a:rPr lang="tr-TR" sz="3200" b="1" spc="-20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İSTİSMAR  </a:t>
            </a:r>
            <a:r>
              <a:rPr lang="tr-TR" sz="3200" b="1" spc="-3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r-TR" sz="3200" b="1" spc="-2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3200" b="1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tr-TR" sz="3200" b="1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tr-TR" sz="3200" b="1" spc="-2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3200" b="1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tr-TR" sz="3200" b="1" spc="-2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tr-TR" sz="3200" b="1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tr-TR" sz="3200" b="1" spc="-3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r-TR" sz="3200" b="1" spc="-4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tr-TR" sz="3200" b="1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tr-TR" sz="3200" b="1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tr-TR" sz="3200" b="1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  </a:t>
            </a:r>
            <a:r>
              <a:rPr lang="tr-TR" sz="3200" b="1" spc="-2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 </a:t>
            </a:r>
            <a:r>
              <a:rPr lang="tr-TR" sz="3200" b="1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ZAMAN  </a:t>
            </a:r>
            <a:r>
              <a:rPr lang="tr-TR" sz="3200" b="1" spc="-30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SÖYLER.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27"/>
          <p:cNvSpPr txBox="1">
            <a:spLocks/>
          </p:cNvSpPr>
          <p:nvPr/>
        </p:nvSpPr>
        <p:spPr bwMode="gray">
          <a:xfrm rot="19409730">
            <a:off x="-361127" y="3717013"/>
            <a:ext cx="5864400" cy="664284"/>
          </a:xfrm>
          <a:prstGeom prst="rect">
            <a:avLst/>
          </a:prstGeom>
        </p:spPr>
        <p:txBody>
          <a:bodyPr vert="horz" wrap="square" lIns="0" tIns="48260" rIns="0" bIns="0" rtlCol="0" anchor="ctr">
            <a:spAutoFit/>
          </a:bodyPr>
          <a:lstStyle>
            <a:lvl1pPr algn="l" defTabSz="457063" rtl="0" eaLnBrk="1" latinLnBrk="0" hangingPunct="1">
              <a:spcBef>
                <a:spcPct val="0"/>
              </a:spcBef>
              <a:buNone/>
              <a:defRPr sz="3599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698500" marR="5080" indent="-685800">
              <a:lnSpc>
                <a:spcPts val="2400"/>
              </a:lnSpc>
              <a:spcBef>
                <a:spcPts val="380"/>
              </a:spcBef>
              <a:buFont typeface="Wingdings" panose="05000000000000000000" pitchFamily="2" charset="2"/>
              <a:buChar char="v"/>
            </a:pPr>
            <a:r>
              <a:rPr lang="tr-TR" sz="2200" b="1" spc="-80" dirty="0" smtClean="0">
                <a:solidFill>
                  <a:schemeClr val="accent5">
                    <a:lumMod val="50000"/>
                  </a:schemeClr>
                </a:solidFill>
              </a:rPr>
              <a:t>Güvenebileceği</a:t>
            </a:r>
            <a:r>
              <a:rPr lang="tr-TR" sz="2200" b="1" spc="-33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tr-TR" sz="2200" b="1" spc="-120" dirty="0" smtClean="0">
                <a:solidFill>
                  <a:schemeClr val="accent5">
                    <a:lumMod val="50000"/>
                  </a:schemeClr>
                </a:solidFill>
              </a:rPr>
              <a:t>ve</a:t>
            </a:r>
            <a:r>
              <a:rPr lang="tr-TR" sz="2200" b="1" spc="-21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tr-TR" sz="2200" b="1" spc="-55" dirty="0" smtClean="0">
                <a:solidFill>
                  <a:schemeClr val="accent5">
                    <a:lumMod val="50000"/>
                  </a:schemeClr>
                </a:solidFill>
              </a:rPr>
              <a:t>kendisi</a:t>
            </a:r>
            <a:r>
              <a:rPr lang="tr-TR" sz="2200" b="1" spc="-33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tr-TR" sz="2200" b="1" spc="-40" dirty="0" smtClean="0">
                <a:solidFill>
                  <a:schemeClr val="accent5">
                    <a:lumMod val="50000"/>
                  </a:schemeClr>
                </a:solidFill>
              </a:rPr>
              <a:t>ile</a:t>
            </a:r>
            <a:r>
              <a:rPr lang="tr-TR" sz="2200" b="1" spc="-21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tr-TR" sz="2200" b="1" spc="-40" dirty="0" smtClean="0">
                <a:solidFill>
                  <a:schemeClr val="accent5">
                    <a:lumMod val="50000"/>
                  </a:schemeClr>
                </a:solidFill>
              </a:rPr>
              <a:t>ilgilenen  </a:t>
            </a:r>
            <a:r>
              <a:rPr lang="tr-TR" sz="2200" b="1" spc="-5" dirty="0" smtClean="0">
                <a:solidFill>
                  <a:schemeClr val="accent5">
                    <a:lumMod val="50000"/>
                  </a:schemeClr>
                </a:solidFill>
              </a:rPr>
              <a:t>bir</a:t>
            </a:r>
            <a:r>
              <a:rPr lang="tr-TR" sz="2200" b="1" spc="-254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tr-TR" sz="2200" b="1" spc="-30" dirty="0" smtClean="0">
                <a:solidFill>
                  <a:schemeClr val="accent5">
                    <a:lumMod val="50000"/>
                  </a:schemeClr>
                </a:solidFill>
              </a:rPr>
              <a:t>yetişkinle</a:t>
            </a:r>
            <a:r>
              <a:rPr lang="tr-TR" sz="2200" b="1" spc="-315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tr-TR" sz="2200" b="1" spc="-85" dirty="0" smtClean="0">
                <a:solidFill>
                  <a:schemeClr val="accent5">
                    <a:lumMod val="50000"/>
                  </a:schemeClr>
                </a:solidFill>
              </a:rPr>
              <a:t>karşılaştıysa</a:t>
            </a:r>
            <a:endParaRPr lang="tr-TR" sz="2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object 32"/>
          <p:cNvSpPr txBox="1"/>
          <p:nvPr/>
        </p:nvSpPr>
        <p:spPr>
          <a:xfrm rot="19494211">
            <a:off x="682166" y="4105214"/>
            <a:ext cx="7363409" cy="536044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90195" marR="5080" indent="-285750" algn="ctr">
              <a:lnSpc>
                <a:spcPts val="1900"/>
              </a:lnSpc>
              <a:spcBef>
                <a:spcPts val="380"/>
              </a:spcBef>
              <a:buFont typeface="Wingdings" panose="05000000000000000000" pitchFamily="2" charset="2"/>
              <a:buChar char="v"/>
            </a:pPr>
            <a:r>
              <a:rPr sz="1800" spc="-35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Konu </a:t>
            </a:r>
            <a:r>
              <a:rPr sz="180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ile </a:t>
            </a:r>
            <a:r>
              <a:rPr sz="1800" spc="35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ilgili </a:t>
            </a:r>
            <a:r>
              <a:rPr sz="180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bilgilendirilmiş </a:t>
            </a:r>
            <a:r>
              <a:rPr sz="1800" spc="-3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,söylenmesi  </a:t>
            </a:r>
            <a:r>
              <a:rPr sz="180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gerektiğini</a:t>
            </a:r>
            <a:r>
              <a:rPr sz="1800" spc="-25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spc="-35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öğrenmiş</a:t>
            </a:r>
            <a:r>
              <a:rPr sz="1800" spc="-165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ve</a:t>
            </a:r>
            <a:r>
              <a:rPr sz="1800" spc="-225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spc="-35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kendisine</a:t>
            </a:r>
            <a:r>
              <a:rPr sz="1800" spc="-22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yapılanın  </a:t>
            </a:r>
            <a:r>
              <a:rPr sz="1800" spc="-1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doğru</a:t>
            </a:r>
            <a:r>
              <a:rPr sz="1800" spc="-19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olmadığını</a:t>
            </a:r>
            <a:r>
              <a:rPr sz="1800" spc="-25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fark</a:t>
            </a:r>
            <a:r>
              <a:rPr sz="1800" spc="-229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etmişse</a:t>
            </a:r>
            <a:endParaRPr sz="1800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object 37"/>
          <p:cNvSpPr txBox="1"/>
          <p:nvPr/>
        </p:nvSpPr>
        <p:spPr>
          <a:xfrm rot="19437789">
            <a:off x="-389819" y="4218505"/>
            <a:ext cx="6956171" cy="536044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520700" marR="5080" indent="-508000">
              <a:lnSpc>
                <a:spcPts val="1900"/>
              </a:lnSpc>
              <a:spcBef>
                <a:spcPts val="380"/>
              </a:spcBef>
              <a:buFont typeface="Wingdings" panose="05000000000000000000" pitchFamily="2" charset="2"/>
              <a:buChar char="v"/>
            </a:pPr>
            <a:r>
              <a:rPr sz="2000" spc="-40" dirty="0">
                <a:latin typeface="Arial"/>
                <a:cs typeface="Arial"/>
              </a:rPr>
              <a:t>Kardeşleri</a:t>
            </a:r>
            <a:r>
              <a:rPr sz="2000" spc="-25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kendisinin</a:t>
            </a:r>
            <a:r>
              <a:rPr sz="2000" spc="-190" dirty="0">
                <a:latin typeface="Arial"/>
                <a:cs typeface="Arial"/>
              </a:rPr>
              <a:t> </a:t>
            </a:r>
            <a:r>
              <a:rPr sz="2000" spc="40" dirty="0">
                <a:latin typeface="Arial"/>
                <a:cs typeface="Arial"/>
              </a:rPr>
              <a:t>ilk</a:t>
            </a:r>
            <a:r>
              <a:rPr sz="2000" spc="-225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istismar</a:t>
            </a:r>
            <a:r>
              <a:rPr sz="2000" spc="-2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edildiği</a:t>
            </a:r>
            <a:r>
              <a:rPr sz="2000" spc="-245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yaşa  </a:t>
            </a:r>
            <a:r>
              <a:rPr sz="2000" spc="-40" dirty="0">
                <a:latin typeface="Arial"/>
                <a:cs typeface="Arial"/>
              </a:rPr>
              <a:t>gelmişse</a:t>
            </a:r>
            <a:r>
              <a:rPr sz="2000" spc="-229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ve</a:t>
            </a:r>
            <a:r>
              <a:rPr sz="2000" spc="-225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onları</a:t>
            </a:r>
            <a:r>
              <a:rPr sz="2000" spc="-25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korumak</a:t>
            </a:r>
            <a:r>
              <a:rPr sz="2000" spc="-229" dirty="0">
                <a:latin typeface="Arial"/>
                <a:cs typeface="Arial"/>
              </a:rPr>
              <a:t> </a:t>
            </a:r>
            <a:r>
              <a:rPr sz="2000" spc="-30" dirty="0">
                <a:latin typeface="Arial"/>
                <a:cs typeface="Arial"/>
              </a:rPr>
              <a:t>isterse</a:t>
            </a:r>
            <a:endParaRPr sz="2000" b="1" dirty="0">
              <a:latin typeface="Arial"/>
              <a:cs typeface="Arial"/>
            </a:endParaRPr>
          </a:p>
        </p:txBody>
      </p:sp>
      <p:sp>
        <p:nvSpPr>
          <p:cNvPr id="7" name="Dikdörtgen 6"/>
          <p:cNvSpPr/>
          <p:nvPr/>
        </p:nvSpPr>
        <p:spPr>
          <a:xfrm rot="19361752">
            <a:off x="2461973" y="3926060"/>
            <a:ext cx="6821469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5080" indent="-342900">
              <a:lnSpc>
                <a:spcPts val="1900"/>
              </a:lnSpc>
              <a:spcBef>
                <a:spcPts val="380"/>
              </a:spcBef>
              <a:buFont typeface="Wingdings" panose="05000000000000000000" pitchFamily="2" charset="2"/>
              <a:buChar char="v"/>
            </a:pPr>
            <a:r>
              <a:rPr lang="tr-TR" sz="2000" spc="-25" dirty="0">
                <a:solidFill>
                  <a:srgbClr val="FFC000"/>
                </a:solidFill>
                <a:latin typeface="Arial"/>
                <a:cs typeface="Arial"/>
              </a:rPr>
              <a:t>İstismarın </a:t>
            </a:r>
            <a:r>
              <a:rPr lang="tr-TR" sz="2000" spc="-50" dirty="0">
                <a:solidFill>
                  <a:srgbClr val="FFC000"/>
                </a:solidFill>
                <a:latin typeface="Arial"/>
                <a:cs typeface="Arial"/>
              </a:rPr>
              <a:t>derecesi, </a:t>
            </a:r>
            <a:r>
              <a:rPr lang="tr-TR" sz="2000" spc="-40" dirty="0">
                <a:solidFill>
                  <a:srgbClr val="FFC000"/>
                </a:solidFill>
                <a:latin typeface="Arial"/>
                <a:cs typeface="Arial"/>
              </a:rPr>
              <a:t>sıklığı </a:t>
            </a:r>
            <a:r>
              <a:rPr lang="tr-TR" sz="2000" spc="-25" dirty="0">
                <a:solidFill>
                  <a:srgbClr val="FFC000"/>
                </a:solidFill>
                <a:latin typeface="Arial"/>
                <a:cs typeface="Arial"/>
              </a:rPr>
              <a:t>artmış </a:t>
            </a:r>
            <a:r>
              <a:rPr lang="tr-TR" sz="2000" spc="-40" dirty="0">
                <a:solidFill>
                  <a:srgbClr val="FFC000"/>
                </a:solidFill>
                <a:latin typeface="Arial"/>
                <a:cs typeface="Arial"/>
              </a:rPr>
              <a:t>ve  </a:t>
            </a:r>
            <a:r>
              <a:rPr lang="tr-TR" sz="2000" spc="-35" dirty="0">
                <a:solidFill>
                  <a:srgbClr val="FFC000"/>
                </a:solidFill>
                <a:latin typeface="Arial"/>
                <a:cs typeface="Arial"/>
              </a:rPr>
              <a:t>istismarcının </a:t>
            </a:r>
            <a:r>
              <a:rPr lang="tr-TR" sz="2000" spc="-60" dirty="0">
                <a:solidFill>
                  <a:srgbClr val="FFC000"/>
                </a:solidFill>
                <a:latin typeface="Arial"/>
                <a:cs typeface="Arial"/>
              </a:rPr>
              <a:t>baskısından </a:t>
            </a:r>
            <a:r>
              <a:rPr lang="tr-TR" sz="2000" spc="20" dirty="0">
                <a:solidFill>
                  <a:srgbClr val="FFC000"/>
                </a:solidFill>
                <a:latin typeface="Arial"/>
                <a:cs typeface="Arial"/>
              </a:rPr>
              <a:t>kurtulmak</a:t>
            </a:r>
            <a:r>
              <a:rPr lang="tr-TR" sz="2000" spc="-12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lang="tr-TR" sz="2000" spc="-25" dirty="0">
                <a:solidFill>
                  <a:srgbClr val="FFC000"/>
                </a:solidFill>
                <a:latin typeface="Arial"/>
                <a:cs typeface="Arial"/>
              </a:rPr>
              <a:t>istiyorsa</a:t>
            </a:r>
            <a:endParaRPr lang="tr-TR" sz="2000" dirty="0">
              <a:solidFill>
                <a:srgbClr val="FFC000"/>
              </a:solidFill>
              <a:latin typeface="Arial"/>
              <a:cs typeface="Arial"/>
            </a:endParaRPr>
          </a:p>
        </p:txBody>
      </p:sp>
      <p:sp>
        <p:nvSpPr>
          <p:cNvPr id="8" name="Dikdörtgen 7"/>
          <p:cNvSpPr/>
          <p:nvPr/>
        </p:nvSpPr>
        <p:spPr>
          <a:xfrm rot="19284653">
            <a:off x="3686483" y="3784273"/>
            <a:ext cx="6976260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5080" indent="-342900">
              <a:lnSpc>
                <a:spcPts val="1900"/>
              </a:lnSpc>
              <a:spcBef>
                <a:spcPts val="380"/>
              </a:spcBef>
              <a:buFont typeface="Wingdings" panose="05000000000000000000" pitchFamily="2" charset="2"/>
              <a:buChar char="v"/>
            </a:pPr>
            <a:r>
              <a:rPr lang="tr-TR" sz="2000" spc="-50" dirty="0">
                <a:solidFill>
                  <a:srgbClr val="FF0000"/>
                </a:solidFill>
                <a:latin typeface="Arial"/>
                <a:cs typeface="Arial"/>
              </a:rPr>
              <a:t>Ergenliğe </a:t>
            </a:r>
            <a:r>
              <a:rPr lang="tr-TR" sz="2000" spc="-65" dirty="0">
                <a:solidFill>
                  <a:srgbClr val="FF0000"/>
                </a:solidFill>
                <a:latin typeface="Arial"/>
                <a:cs typeface="Arial"/>
              </a:rPr>
              <a:t>gelmiş </a:t>
            </a:r>
            <a:r>
              <a:rPr lang="tr-TR" sz="2000" spc="-45" dirty="0">
                <a:solidFill>
                  <a:srgbClr val="FF0000"/>
                </a:solidFill>
                <a:latin typeface="Arial"/>
                <a:cs typeface="Arial"/>
              </a:rPr>
              <a:t>hamilelikten</a:t>
            </a:r>
            <a:r>
              <a:rPr lang="tr-TR" sz="2000" spc="-3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tr-TR" sz="2000" spc="-80" dirty="0">
                <a:solidFill>
                  <a:srgbClr val="FF0000"/>
                </a:solidFill>
                <a:latin typeface="Arial"/>
                <a:cs typeface="Arial"/>
              </a:rPr>
              <a:t>korkuyorsa </a:t>
            </a:r>
            <a:r>
              <a:rPr lang="tr-TR" sz="2000" spc="-105" dirty="0">
                <a:solidFill>
                  <a:srgbClr val="FF0000"/>
                </a:solidFill>
                <a:latin typeface="Arial"/>
                <a:cs typeface="Arial"/>
              </a:rPr>
              <a:t>ve  </a:t>
            </a:r>
            <a:r>
              <a:rPr lang="tr-TR" sz="2000" spc="-40" dirty="0">
                <a:solidFill>
                  <a:srgbClr val="FF0000"/>
                </a:solidFill>
                <a:latin typeface="Arial"/>
                <a:cs typeface="Arial"/>
              </a:rPr>
              <a:t>fiziksel</a:t>
            </a:r>
            <a:r>
              <a:rPr lang="tr-TR" sz="2000" spc="-2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tr-TR" sz="2000" spc="-5" dirty="0">
                <a:solidFill>
                  <a:srgbClr val="FF0000"/>
                </a:solidFill>
                <a:latin typeface="Arial"/>
                <a:cs typeface="Arial"/>
              </a:rPr>
              <a:t>bir</a:t>
            </a:r>
            <a:r>
              <a:rPr lang="tr-TR" sz="2000" spc="-20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tr-TR" sz="2000" spc="-65" dirty="0">
                <a:solidFill>
                  <a:srgbClr val="FF0000"/>
                </a:solidFill>
                <a:latin typeface="Arial"/>
                <a:cs typeface="Arial"/>
              </a:rPr>
              <a:t>yakınma</a:t>
            </a:r>
            <a:r>
              <a:rPr lang="tr-TR" sz="2000" spc="-1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tr-TR" sz="2000" spc="-105" dirty="0">
                <a:solidFill>
                  <a:srgbClr val="FF0000"/>
                </a:solidFill>
                <a:latin typeface="Arial"/>
                <a:cs typeface="Arial"/>
              </a:rPr>
              <a:t>sonrası</a:t>
            </a:r>
            <a:r>
              <a:rPr lang="tr-TR" sz="2000" spc="-2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tr-TR" sz="2000" spc="-35" dirty="0">
                <a:solidFill>
                  <a:srgbClr val="FF0000"/>
                </a:solidFill>
                <a:latin typeface="Arial"/>
                <a:cs typeface="Arial"/>
              </a:rPr>
              <a:t>doktora</a:t>
            </a:r>
            <a:r>
              <a:rPr lang="tr-TR" sz="2000" spc="-2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tr-TR" sz="2000" spc="-75" dirty="0">
                <a:solidFill>
                  <a:srgbClr val="FF0000"/>
                </a:solidFill>
                <a:latin typeface="Arial"/>
                <a:cs typeface="Arial"/>
              </a:rPr>
              <a:t>giderse</a:t>
            </a:r>
            <a:endParaRPr lang="tr-TR" sz="20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9" name="object 28"/>
          <p:cNvSpPr/>
          <p:nvPr/>
        </p:nvSpPr>
        <p:spPr>
          <a:xfrm>
            <a:off x="1534188" y="2037129"/>
            <a:ext cx="1679904" cy="16101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760" y="3902008"/>
            <a:ext cx="3526300" cy="2807335"/>
          </a:xfrm>
          <a:prstGeom prst="rect">
            <a:avLst/>
          </a:prstGeom>
        </p:spPr>
      </p:pic>
      <p:sp>
        <p:nvSpPr>
          <p:cNvPr id="11" name="Dikdörtgen 10"/>
          <p:cNvSpPr/>
          <p:nvPr/>
        </p:nvSpPr>
        <p:spPr>
          <a:xfrm>
            <a:off x="6281093" y="5458865"/>
            <a:ext cx="60928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altLang="tr-TR" b="1" dirty="0"/>
              <a:t>Çocuk güvenebileceği ve kendisi ile yakından ilgilenen bir yetişkinle karşılaştığı zaman. </a:t>
            </a:r>
            <a:endParaRPr lang="tr-TR" alt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smtClean="0"/>
              <a:t>ÇANAKKALE REHBERLİK VE ARAŞTIRMA MERKEZİ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8242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54654" y="973668"/>
            <a:ext cx="9260238" cy="1231196"/>
          </a:xfrm>
        </p:spPr>
        <p:txBody>
          <a:bodyPr/>
          <a:lstStyle/>
          <a:p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BUNLARDAN KAÇININ!!!</a:t>
            </a:r>
            <a:endParaRPr lang="tr-T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54654" y="2603500"/>
            <a:ext cx="8823361" cy="3777828"/>
          </a:xfrm>
        </p:spPr>
        <p:txBody>
          <a:bodyPr>
            <a:normAutofit/>
          </a:bodyPr>
          <a:lstStyle/>
          <a:p>
            <a:pPr marL="228600" indent="-215900">
              <a:lnSpc>
                <a:spcPct val="100000"/>
              </a:lnSpc>
              <a:spcBef>
                <a:spcPts val="880"/>
              </a:spcBef>
              <a:buClr>
                <a:srgbClr val="001F5F"/>
              </a:buClr>
              <a:buSzPct val="95238"/>
              <a:buFont typeface="DejaVu Sans"/>
              <a:buChar char="➢"/>
              <a:tabLst>
                <a:tab pos="228600" algn="l"/>
              </a:tabLst>
            </a:pPr>
            <a:r>
              <a:rPr lang="tr-TR" sz="3200" b="1" spc="1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Bunun</a:t>
            </a:r>
            <a:r>
              <a:rPr lang="tr-TR" sz="3200" b="1" spc="-155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spc="-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olduğundan</a:t>
            </a:r>
            <a:r>
              <a:rPr lang="tr-TR" sz="3200" b="1" spc="-15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emin</a:t>
            </a:r>
            <a:r>
              <a:rPr lang="tr-TR" sz="3200" b="1" spc="-15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spc="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misin?</a:t>
            </a:r>
            <a:endParaRPr lang="tr-TR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15900">
              <a:lnSpc>
                <a:spcPct val="100000"/>
              </a:lnSpc>
              <a:spcBef>
                <a:spcPts val="780"/>
              </a:spcBef>
              <a:buClr>
                <a:srgbClr val="001F5F"/>
              </a:buClr>
              <a:buSzPct val="95238"/>
              <a:buFont typeface="DejaVu Sans"/>
              <a:buChar char="➢"/>
              <a:tabLst>
                <a:tab pos="228600" algn="l"/>
              </a:tabLst>
            </a:pPr>
            <a:r>
              <a:rPr lang="tr-TR" sz="3200" b="1" spc="35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Doğru </a:t>
            </a:r>
            <a:r>
              <a:rPr lang="tr-TR" sz="3200" b="1" spc="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</a:t>
            </a:r>
            <a:r>
              <a:rPr lang="tr-TR" sz="3200" b="1" spc="-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söylüyorsun?</a:t>
            </a:r>
            <a:endParaRPr lang="tr-TR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15900">
              <a:lnSpc>
                <a:spcPct val="100000"/>
              </a:lnSpc>
              <a:spcBef>
                <a:spcPts val="780"/>
              </a:spcBef>
              <a:buClr>
                <a:srgbClr val="001F5F"/>
              </a:buClr>
              <a:buSzPct val="95238"/>
              <a:buFont typeface="DejaVu Sans"/>
              <a:buChar char="➢"/>
              <a:tabLst>
                <a:tab pos="228600" algn="l"/>
              </a:tabLst>
            </a:pPr>
            <a:r>
              <a:rPr lang="tr-TR" sz="3200" b="1" spc="55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tr-TR" sz="3200" b="1" spc="-2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spc="3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tr-TR" sz="3200" b="1" spc="-13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spc="-2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daha</a:t>
            </a:r>
            <a:r>
              <a:rPr lang="tr-TR" sz="3200" b="1" spc="-17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spc="-4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olursa</a:t>
            </a:r>
            <a:r>
              <a:rPr lang="tr-TR" sz="3200" b="1" spc="-17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spc="-2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bana</a:t>
            </a:r>
            <a:r>
              <a:rPr lang="tr-TR" sz="3200" b="1" spc="-17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haber</a:t>
            </a:r>
            <a:r>
              <a:rPr lang="tr-TR" sz="3200" b="1" spc="-32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spc="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ver.</a:t>
            </a:r>
            <a:endParaRPr lang="tr-TR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15900">
              <a:lnSpc>
                <a:spcPct val="100000"/>
              </a:lnSpc>
              <a:spcBef>
                <a:spcPts val="880"/>
              </a:spcBef>
              <a:buClr>
                <a:srgbClr val="001F5F"/>
              </a:buClr>
              <a:buSzPct val="95238"/>
              <a:buFont typeface="DejaVu Sans"/>
              <a:buChar char="➢"/>
              <a:tabLst>
                <a:tab pos="228600" algn="l"/>
              </a:tabLst>
            </a:pPr>
            <a:r>
              <a:rPr lang="tr-TR" sz="3200" b="1" spc="25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Neden </a:t>
            </a:r>
            <a:r>
              <a:rPr lang="tr-TR" sz="3200" b="1" spc="-5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karşı</a:t>
            </a:r>
            <a:r>
              <a:rPr lang="tr-TR" sz="3200" b="1" spc="-38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spc="3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koymadın.</a:t>
            </a:r>
            <a:endParaRPr lang="tr-TR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15900">
              <a:lnSpc>
                <a:spcPct val="100000"/>
              </a:lnSpc>
              <a:spcBef>
                <a:spcPts val="780"/>
              </a:spcBef>
              <a:buClr>
                <a:srgbClr val="001F5F"/>
              </a:buClr>
              <a:buSzPct val="95238"/>
              <a:buFont typeface="DejaVu Sans"/>
              <a:buChar char="➢"/>
              <a:tabLst>
                <a:tab pos="228600" algn="l"/>
              </a:tabLst>
            </a:pPr>
            <a:r>
              <a:rPr lang="tr-TR" sz="3200" b="1" spc="2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Şimdiye</a:t>
            </a:r>
            <a:r>
              <a:rPr lang="tr-TR" sz="3200" b="1" spc="-17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spc="-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kadar</a:t>
            </a:r>
            <a:r>
              <a:rPr lang="tr-TR" sz="3200" b="1" spc="-22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spc="-2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neden</a:t>
            </a:r>
            <a:r>
              <a:rPr lang="tr-TR" sz="3200" b="1" spc="-254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spc="3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anlatmadın.</a:t>
            </a:r>
            <a:endParaRPr lang="tr-TR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800" dirty="0">
              <a:solidFill>
                <a:srgbClr val="0070C0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smtClean="0"/>
              <a:t>ÇANAKKALE REHBERLİK VE ARAŞTIRMA MERKEZİ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2463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BUNLAR DAHA DOĞRU YAKLAŞIM…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54654" y="2603500"/>
            <a:ext cx="9116222" cy="3777828"/>
          </a:xfrm>
        </p:spPr>
        <p:txBody>
          <a:bodyPr>
            <a:noAutofit/>
          </a:bodyPr>
          <a:lstStyle/>
          <a:p>
            <a:pPr marL="368300" marR="1283335" indent="-355600">
              <a:lnSpc>
                <a:spcPct val="100899"/>
              </a:lnSpc>
              <a:spcBef>
                <a:spcPts val="80"/>
              </a:spcBef>
              <a:buClr>
                <a:srgbClr val="001F5F"/>
              </a:buClr>
              <a:buFont typeface="DejaVu Sans"/>
              <a:buChar char="➢"/>
              <a:tabLst>
                <a:tab pos="367665" algn="l"/>
                <a:tab pos="368300" algn="l"/>
              </a:tabLst>
            </a:pPr>
            <a:r>
              <a:rPr lang="tr-TR"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tr-TR" sz="2400" spc="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</a:t>
            </a:r>
            <a:r>
              <a:rPr lang="tr-TR" sz="2400" spc="-16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dinleyerek</a:t>
            </a:r>
            <a:r>
              <a:rPr lang="tr-TR" sz="2400" spc="-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u="sng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inandığınızı</a:t>
            </a:r>
            <a:r>
              <a:rPr lang="tr-TR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tr-TR" sz="2400" spc="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göstermelisiniz.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8300" marR="107314" indent="-355600">
              <a:lnSpc>
                <a:spcPct val="100899"/>
              </a:lnSpc>
              <a:buClr>
                <a:srgbClr val="001F5F"/>
              </a:buClr>
              <a:buFont typeface="DejaVu Sans"/>
              <a:buChar char="➢"/>
              <a:tabLst>
                <a:tab pos="367665" algn="l"/>
                <a:tab pos="368300" algn="l"/>
              </a:tabLst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Olanlardan </a:t>
            </a:r>
            <a:r>
              <a:rPr lang="tr-TR"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dolayı </a:t>
            </a:r>
            <a:r>
              <a:rPr lang="tr-TR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sizin </a:t>
            </a:r>
            <a:r>
              <a:rPr lang="tr-TR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tr-TR"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çok </a:t>
            </a:r>
            <a:r>
              <a:rPr lang="tr-TR"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üzgün </a:t>
            </a:r>
            <a:r>
              <a:rPr lang="tr-TR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olduğunuzu,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</a:t>
            </a:r>
            <a:r>
              <a:rPr lang="tr-TR"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zaman 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yanında</a:t>
            </a:r>
            <a:r>
              <a:rPr lang="tr-TR" sz="2400" spc="-2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olacağınızı</a:t>
            </a:r>
            <a:r>
              <a:rPr lang="tr-TR" sz="2400" spc="-1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tr-TR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tr-TR" sz="2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olayın</a:t>
            </a:r>
            <a:r>
              <a:rPr lang="tr-TR" sz="2400" spc="-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onun</a:t>
            </a:r>
            <a:r>
              <a:rPr lang="tr-TR" sz="2400" b="1" u="sng" spc="-1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u="sng" spc="-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suçu</a:t>
            </a:r>
            <a:r>
              <a:rPr lang="tr-TR" sz="2400" b="1" u="sng" spc="-5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u="sng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olmadığını</a:t>
            </a:r>
            <a:r>
              <a:rPr lang="tr-TR" sz="2400" b="1" u="sng" spc="-9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belirtin.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8300" indent="-355600">
              <a:lnSpc>
                <a:spcPct val="100000"/>
              </a:lnSpc>
              <a:spcBef>
                <a:spcPts val="15"/>
              </a:spcBef>
              <a:buClr>
                <a:srgbClr val="001F5F"/>
              </a:buClr>
              <a:buFont typeface="DejaVu Sans"/>
              <a:buChar char="➢"/>
              <a:tabLst>
                <a:tab pos="367665" algn="l"/>
                <a:tab pos="368300" algn="l"/>
              </a:tabLst>
            </a:pPr>
            <a:r>
              <a:rPr lang="tr-TR" sz="2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Cinsel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istismar </a:t>
            </a:r>
            <a:r>
              <a:rPr lang="tr-TR" sz="2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oluşmuşsa </a:t>
            </a:r>
            <a:r>
              <a:rPr lang="tr-TR"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mutlaka </a:t>
            </a:r>
            <a:r>
              <a:rPr lang="tr-TR"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önce </a:t>
            </a:r>
            <a:r>
              <a:rPr lang="tr-TR" sz="24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ilgili</a:t>
            </a:r>
            <a:r>
              <a:rPr lang="tr-TR" sz="2400" spc="-3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kurumlara</a:t>
            </a:r>
            <a:r>
              <a:rPr lang="tr-TR" sz="24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başvurulmalı </a:t>
            </a:r>
            <a:r>
              <a:rPr lang="tr-TR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vücutta </a:t>
            </a:r>
            <a:r>
              <a:rPr lang="tr-TR" sz="2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giysilerde </a:t>
            </a:r>
            <a:r>
              <a:rPr lang="tr-TR"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hiçbir </a:t>
            </a:r>
            <a:r>
              <a:rPr lang="tr-TR" sz="2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temizlik </a:t>
            </a:r>
            <a:r>
              <a:rPr lang="tr-TR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yapılmadan  </a:t>
            </a:r>
            <a:r>
              <a:rPr lang="tr-TR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muayeneye </a:t>
            </a:r>
            <a:r>
              <a:rPr lang="tr-TR" sz="24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tr-TR" sz="2400" spc="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gidilmelidir</a:t>
            </a:r>
            <a:r>
              <a:rPr lang="tr-TR" sz="2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Banyo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yapmak, </a:t>
            </a:r>
            <a:r>
              <a:rPr lang="tr-TR"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giysileri değiştirmek  </a:t>
            </a:r>
            <a:r>
              <a:rPr lang="tr-TR"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gibi</a:t>
            </a:r>
            <a:r>
              <a:rPr lang="tr-TR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davranışlar</a:t>
            </a:r>
            <a:r>
              <a:rPr lang="tr-TR" sz="2400" spc="-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saldırganın</a:t>
            </a:r>
            <a:r>
              <a:rPr lang="tr-TR" sz="2400" spc="-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tr-TR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suçun</a:t>
            </a:r>
            <a:r>
              <a:rPr lang="tr-TR" sz="24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belirlenmesinde</a:t>
            </a:r>
            <a:r>
              <a:rPr lang="tr-TR" sz="2400" spc="-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yardımcı 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olabilecek</a:t>
            </a:r>
            <a:r>
              <a:rPr lang="tr-TR" sz="2400" spc="-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ipucu</a:t>
            </a:r>
            <a:r>
              <a:rPr lang="tr-TR" sz="2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tr-TR" sz="24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kanıtların</a:t>
            </a:r>
            <a:r>
              <a:rPr lang="tr-TR" sz="2400" spc="-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yok</a:t>
            </a:r>
            <a:r>
              <a:rPr lang="tr-TR" sz="2400" spc="-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olmasına</a:t>
            </a:r>
            <a:r>
              <a:rPr lang="tr-TR" sz="2400" spc="-2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yol</a:t>
            </a:r>
            <a:r>
              <a:rPr lang="tr-TR" sz="24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açabilir.</a:t>
            </a:r>
            <a:r>
              <a:rPr lang="tr-TR" sz="2400" spc="-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Deliller  </a:t>
            </a:r>
            <a:r>
              <a:rPr lang="tr-TR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lang="tr-TR" sz="24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ilk</a:t>
            </a:r>
            <a:r>
              <a:rPr lang="tr-TR" sz="2400" spc="-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u="sng" spc="-13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  <a:r>
              <a:rPr lang="tr-TR" sz="2400" b="1" u="sng" spc="-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u="sng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lang="tr-TR" sz="2400" b="1" u="sng" spc="-1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u="sng" spc="-3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çok</a:t>
            </a:r>
            <a:r>
              <a:rPr lang="tr-TR" sz="2400" b="1" u="sng" spc="-1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u="sng" spc="3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önemlidir</a:t>
            </a:r>
            <a:r>
              <a:rPr lang="tr-TR" sz="2400" b="1" u="sng" spc="3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smtClean="0"/>
              <a:t>ÇANAKKALE REHBERLİK VE ARAŞTIRMA MERKEZİ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5108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54654" y="620688"/>
            <a:ext cx="9044214" cy="1059944"/>
          </a:xfrm>
        </p:spPr>
        <p:txBody>
          <a:bodyPr/>
          <a:lstStyle/>
          <a:p>
            <a:r>
              <a:rPr lang="tr-TR" sz="3600" b="1" dirty="0" smtClean="0">
                <a:solidFill>
                  <a:srgbClr val="FFFF00"/>
                </a:solidFill>
                <a:latin typeface="Arial"/>
                <a:cs typeface="Arial"/>
              </a:rPr>
              <a:t>UNUTMAYIN </a:t>
            </a:r>
            <a:r>
              <a:rPr lang="tr-TR" sz="3600" b="1" spc="10" dirty="0" smtClean="0">
                <a:solidFill>
                  <a:srgbClr val="FFFF00"/>
                </a:solidFill>
                <a:latin typeface="Arial"/>
                <a:cs typeface="Arial"/>
              </a:rPr>
              <a:t>BU </a:t>
            </a:r>
            <a:r>
              <a:rPr lang="tr-TR" sz="3600" b="1" dirty="0" smtClean="0">
                <a:solidFill>
                  <a:srgbClr val="FFFF00"/>
                </a:solidFill>
                <a:latin typeface="Arial"/>
                <a:cs typeface="Arial"/>
              </a:rPr>
              <a:t>ONUN </a:t>
            </a:r>
            <a:r>
              <a:rPr lang="tr-TR" sz="3600" b="1" spc="-100" dirty="0" smtClean="0">
                <a:solidFill>
                  <a:srgbClr val="FFFF00"/>
                </a:solidFill>
                <a:latin typeface="Arial"/>
                <a:cs typeface="Arial"/>
              </a:rPr>
              <a:t>SUÇU</a:t>
            </a:r>
            <a:r>
              <a:rPr lang="tr-TR" sz="3600" b="1" spc="-315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tr-TR" sz="3600" b="1" spc="-30" dirty="0" smtClean="0">
                <a:solidFill>
                  <a:srgbClr val="FFFF00"/>
                </a:solidFill>
                <a:latin typeface="Arial"/>
                <a:cs typeface="Arial"/>
              </a:rPr>
              <a:t>DEĞİL…</a:t>
            </a:r>
            <a:r>
              <a:rPr lang="tr-TR" sz="3600" b="1" dirty="0" smtClean="0">
                <a:solidFill>
                  <a:srgbClr val="FFFF00"/>
                </a:solidFill>
                <a:latin typeface="Arial"/>
                <a:cs typeface="Arial"/>
              </a:rPr>
              <a:t/>
            </a:r>
            <a:br>
              <a:rPr lang="tr-TR" sz="3600" b="1" dirty="0" smtClean="0">
                <a:solidFill>
                  <a:srgbClr val="FFFF00"/>
                </a:solidFill>
                <a:latin typeface="Arial"/>
                <a:cs typeface="Arial"/>
              </a:rPr>
            </a:b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33772" y="2603500"/>
            <a:ext cx="9644243" cy="3416300"/>
          </a:xfrm>
        </p:spPr>
        <p:txBody>
          <a:bodyPr>
            <a:normAutofit lnSpcReduction="10000"/>
          </a:bodyPr>
          <a:lstStyle/>
          <a:p>
            <a:r>
              <a:rPr lang="tr-TR" sz="28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Eğer</a:t>
            </a:r>
            <a:r>
              <a:rPr lang="tr-TR" sz="28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çocuğunuz</a:t>
            </a:r>
            <a:r>
              <a:rPr lang="tr-TR" sz="2800" spc="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böyle</a:t>
            </a:r>
            <a:r>
              <a:rPr lang="tr-TR" sz="2800" spc="-2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tr-TR" sz="2800" spc="-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duruma</a:t>
            </a:r>
            <a:r>
              <a:rPr lang="tr-TR" sz="28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maruz</a:t>
            </a:r>
            <a:r>
              <a:rPr lang="tr-TR"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kalmışsa,</a:t>
            </a:r>
            <a:r>
              <a:rPr lang="tr-TR" sz="28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hem</a:t>
            </a:r>
            <a:r>
              <a:rPr lang="tr-TR" sz="28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siz</a:t>
            </a:r>
            <a:r>
              <a:rPr lang="tr-TR" sz="28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hem</a:t>
            </a:r>
            <a:r>
              <a:rPr lang="tr-TR" sz="2800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 </a:t>
            </a:r>
            <a:r>
              <a:rPr lang="tr-TR" sz="2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çocuğunuz </a:t>
            </a:r>
            <a:r>
              <a:rPr lang="tr-TR" sz="2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mutlaka </a:t>
            </a:r>
            <a:r>
              <a:rPr lang="tr-TR" sz="2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uzman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yardımı</a:t>
            </a:r>
            <a:r>
              <a:rPr lang="tr-TR" sz="2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ALMALIDIR.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800" spc="-6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1800" spc="-65" dirty="0">
              <a:latin typeface="Arial"/>
              <a:cs typeface="Arial"/>
            </a:endParaRPr>
          </a:p>
          <a:p>
            <a:pPr marL="0" indent="0">
              <a:buNone/>
            </a:pPr>
            <a:endParaRPr lang="tr-TR" sz="1800" spc="-65" dirty="0" smtClean="0">
              <a:latin typeface="Arial"/>
              <a:cs typeface="Arial"/>
            </a:endParaRPr>
          </a:p>
          <a:p>
            <a:endParaRPr lang="tr-TR" sz="1800" spc="-65" dirty="0">
              <a:latin typeface="Arial"/>
              <a:cs typeface="Arial"/>
            </a:endParaRPr>
          </a:p>
          <a:p>
            <a:r>
              <a:rPr lang="tr-TR" sz="2800" b="1" spc="-65" dirty="0" smtClean="0">
                <a:solidFill>
                  <a:srgbClr val="FF0000"/>
                </a:solidFill>
                <a:latin typeface="Arial"/>
                <a:cs typeface="Arial"/>
              </a:rPr>
              <a:t>Tüm</a:t>
            </a:r>
            <a:r>
              <a:rPr lang="tr-TR" sz="2800" b="1" spc="-5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tr-TR" sz="2800" b="1" spc="25" dirty="0">
                <a:solidFill>
                  <a:srgbClr val="FF0000"/>
                </a:solidFill>
                <a:latin typeface="Arial"/>
                <a:cs typeface="Arial"/>
              </a:rPr>
              <a:t>ihmal</a:t>
            </a:r>
            <a:r>
              <a:rPr lang="tr-TR" sz="2800" b="1" spc="-2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tr-TR" sz="2800" b="1" spc="-70" dirty="0">
                <a:solidFill>
                  <a:srgbClr val="FF0000"/>
                </a:solidFill>
                <a:latin typeface="Arial"/>
                <a:cs typeface="Arial"/>
              </a:rPr>
              <a:t>ve</a:t>
            </a:r>
            <a:r>
              <a:rPr lang="tr-TR" sz="2800" b="1" spc="-1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tr-TR" sz="2800" b="1" dirty="0">
                <a:solidFill>
                  <a:srgbClr val="FF0000"/>
                </a:solidFill>
                <a:latin typeface="Arial"/>
                <a:cs typeface="Arial"/>
              </a:rPr>
              <a:t>istismar</a:t>
            </a:r>
            <a:r>
              <a:rPr lang="tr-TR" sz="28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tr-TR" sz="2800" b="1" spc="40" dirty="0">
                <a:solidFill>
                  <a:srgbClr val="FF0000"/>
                </a:solidFill>
                <a:latin typeface="Arial"/>
                <a:cs typeface="Arial"/>
              </a:rPr>
              <a:t>türleri</a:t>
            </a:r>
            <a:r>
              <a:rPr lang="tr-TR" sz="2800" b="1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tr-TR" sz="2800" b="1" spc="-5" dirty="0">
                <a:solidFill>
                  <a:srgbClr val="FF0000"/>
                </a:solidFill>
                <a:latin typeface="Arial"/>
                <a:cs typeface="Arial"/>
              </a:rPr>
              <a:t>için</a:t>
            </a:r>
            <a:r>
              <a:rPr lang="tr-TR" sz="2800" b="1" spc="-1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tr-TR" sz="2800" b="1" spc="60" dirty="0">
                <a:solidFill>
                  <a:srgbClr val="FF0000"/>
                </a:solidFill>
                <a:latin typeface="Arial"/>
                <a:cs typeface="Arial"/>
              </a:rPr>
              <a:t>bildirim</a:t>
            </a:r>
            <a:r>
              <a:rPr lang="tr-TR" sz="2800" b="1" spc="-2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tr-TR" sz="2800" b="1" spc="-10" dirty="0">
                <a:solidFill>
                  <a:srgbClr val="FF0000"/>
                </a:solidFill>
                <a:latin typeface="Arial"/>
                <a:cs typeface="Arial"/>
              </a:rPr>
              <a:t>yükümlülüğü  </a:t>
            </a:r>
            <a:r>
              <a:rPr lang="tr-TR" sz="2800" b="1" dirty="0">
                <a:solidFill>
                  <a:srgbClr val="FF0000"/>
                </a:solidFill>
                <a:latin typeface="Arial"/>
                <a:cs typeface="Arial"/>
              </a:rPr>
              <a:t>zorunludur.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788" y="1182629"/>
            <a:ext cx="2376264" cy="245973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3790">
            <a:off x="8932058" y="4764944"/>
            <a:ext cx="2914650" cy="1224136"/>
          </a:xfrm>
          <a:prstGeom prst="rect">
            <a:avLst/>
          </a:prstGeom>
        </p:spPr>
      </p:pic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smtClean="0"/>
              <a:t>ÇANAKKALE REHBERLİK VE ARAŞTIRMA MERKEZİ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0670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05780" y="905739"/>
            <a:ext cx="9801845" cy="707886"/>
          </a:xfrm>
        </p:spPr>
        <p:txBody>
          <a:bodyPr wrap="square">
            <a:spAutoFit/>
          </a:bodyPr>
          <a:lstStyle/>
          <a:p>
            <a:pPr algn="ctr">
              <a:buClr>
                <a:srgbClr val="990099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altLang="tr-T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İSTİSMARA </a:t>
            </a:r>
            <a:r>
              <a:rPr lang="tr-TR" altLang="tr-T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DAİR YANLIŞ İNANIŞLAR</a:t>
            </a:r>
            <a:endParaRPr lang="en-GB" altLang="tr-TR" sz="4000" b="1" dirty="0">
              <a:solidFill>
                <a:srgbClr val="99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17748" y="1752601"/>
            <a:ext cx="11737304" cy="4724178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endParaRPr lang="tr-TR" altLang="tr-TR" dirty="0" smtClean="0"/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Çocuklukta cinsel istismar nadirdir .                                    </a:t>
            </a:r>
            <a:r>
              <a:rPr lang="tr-TR" altLang="tr-T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YANLIŞ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Çocukların çoğu yabancılar tarafından istismar edilir.         </a:t>
            </a:r>
            <a:r>
              <a:rPr lang="tr-TR" altLang="tr-T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YANLIŞ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İstismarcılar şüpheli görünür VEYA GÖRÜNÜMLÜDÜR. </a:t>
            </a:r>
            <a:r>
              <a:rPr lang="tr-TR" altLang="tr-T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YANLIŞ</a:t>
            </a:r>
          </a:p>
          <a:p>
            <a:pPr>
              <a:lnSpc>
                <a:spcPct val="150000"/>
              </a:lnSpc>
            </a:pPr>
            <a:r>
              <a:rPr lang="tr-TR" alt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Çocuklar  cinsel istismarı uydururlar.                                    </a:t>
            </a:r>
            <a:r>
              <a:rPr lang="tr-TR" altLang="tr-T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YANLIŞ</a:t>
            </a:r>
            <a:endParaRPr lang="tr-TR" alt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alt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Çocuklar olup biteni çabuk unuturlar.</a:t>
            </a:r>
            <a:r>
              <a:rPr lang="tr-TR" altLang="tr-T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YANLIŞ</a:t>
            </a:r>
            <a:endParaRPr lang="tr-TR" alt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tr-TR" alt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smtClean="0"/>
              <a:t>ÇANAKKALE REHBERLİK VE ARAŞTIRMA MERKEZİ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931510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Başlık 1"/>
          <p:cNvSpPr>
            <a:spLocks noGrp="1"/>
          </p:cNvSpPr>
          <p:nvPr>
            <p:ph type="title"/>
          </p:nvPr>
        </p:nvSpPr>
        <p:spPr>
          <a:xfrm>
            <a:off x="621804" y="692696"/>
            <a:ext cx="10440391" cy="1143000"/>
          </a:xfrm>
        </p:spPr>
        <p:txBody>
          <a:bodyPr/>
          <a:lstStyle/>
          <a:p>
            <a:r>
              <a:rPr lang="tr-TR" altLang="tr-T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İSTİSMARA </a:t>
            </a:r>
            <a:r>
              <a:rPr lang="tr-TR" alt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DAİR YANLIŞ İNANIŞLAR</a:t>
            </a:r>
            <a:endParaRPr lang="tr-TR" altLang="tr-TR" sz="4000" b="1" dirty="0"/>
          </a:p>
        </p:txBody>
      </p:sp>
      <p:sp>
        <p:nvSpPr>
          <p:cNvPr id="28675" name="İçerik Yer Tutucusu 2"/>
          <p:cNvSpPr>
            <a:spLocks noGrp="1"/>
          </p:cNvSpPr>
          <p:nvPr>
            <p:ph idx="1"/>
          </p:nvPr>
        </p:nvSpPr>
        <p:spPr>
          <a:xfrm>
            <a:off x="189756" y="3068960"/>
            <a:ext cx="11449271" cy="3596953"/>
          </a:xfrm>
        </p:spPr>
        <p:txBody>
          <a:bodyPr/>
          <a:lstStyle/>
          <a:p>
            <a:pPr eaLnBrk="1" hangingPunct="1"/>
            <a:r>
              <a:rPr lang="tr-TR" alt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Olayı provoke eden, şirin ve cazip kız çocukları, evden kaçan çocuklar ve ihmal edilmiş çocuklar potansiyel kurbanlardır.                         </a:t>
            </a:r>
            <a:r>
              <a:rPr lang="tr-TR" altLang="tr-T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YANLIŞ</a:t>
            </a:r>
          </a:p>
          <a:p>
            <a:pPr eaLnBrk="1" hangingPunct="1"/>
            <a:r>
              <a:rPr lang="tr-TR" alt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İstismara genellikle yoksul ailelerde rastlanır.                            </a:t>
            </a:r>
            <a:r>
              <a:rPr lang="tr-TR" altLang="tr-T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YANLIŞ</a:t>
            </a:r>
          </a:p>
          <a:p>
            <a:pPr eaLnBrk="1" hangingPunct="1"/>
            <a:r>
              <a:rPr lang="tr-TR" alt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Sadece parklar, genel tuvaletler, karanlık sokaklar, karanlık yerler, boş inşaat sahaları tehlikeli bölgelerdir.                                                       </a:t>
            </a:r>
            <a:r>
              <a:rPr lang="tr-TR" altLang="tr-T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YANLIŞ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tr-TR" altLang="tr-TR" sz="2000" dirty="0"/>
          </a:p>
          <a:p>
            <a:endParaRPr lang="tr-TR" altLang="tr-TR" dirty="0" smtClean="0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smtClean="0"/>
              <a:t>ÇANAKKALE REHBERLİK VE ARAŞTIRMA MERKEZİ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1549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Başlık 1"/>
          <p:cNvSpPr>
            <a:spLocks noGrp="1"/>
          </p:cNvSpPr>
          <p:nvPr>
            <p:ph type="title"/>
          </p:nvPr>
        </p:nvSpPr>
        <p:spPr>
          <a:xfrm>
            <a:off x="1154654" y="548680"/>
            <a:ext cx="8972206" cy="1728192"/>
          </a:xfrm>
        </p:spPr>
        <p:txBody>
          <a:bodyPr/>
          <a:lstStyle/>
          <a:p>
            <a:pPr algn="ctr" eaLnBrk="1" hangingPunct="1"/>
            <a:r>
              <a:rPr lang="tr-TR" altLang="tr-T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ÇOCUKLARINIZA </a:t>
            </a:r>
            <a:r>
              <a:rPr lang="tr-TR" alt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ÖĞRETEBİLECEKLERİNİZ</a:t>
            </a:r>
            <a:br>
              <a:rPr lang="tr-TR" alt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altLang="tr-T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3752" y="2357430"/>
            <a:ext cx="8823361" cy="34163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tr-TR" sz="2000" b="1" u="sng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ÖRNEKLERLE ANLATIN </a:t>
            </a:r>
          </a:p>
          <a:p>
            <a:pPr eaLnBrk="1" hangingPunct="1">
              <a:defRPr/>
            </a:pPr>
            <a:r>
              <a:rPr lang="tr-TR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Okul </a:t>
            </a:r>
            <a:r>
              <a:rPr lang="tr-TR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çıkışında bir kadın gelse,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annen hasta oldu hastanede yatıyor, seni ona götüreceğim dese ne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yaparsın</a:t>
            </a:r>
          </a:p>
          <a:p>
            <a:pPr eaLnBrk="1" hangingPunct="1">
              <a:defRPr/>
            </a:pP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  <a:defRPr/>
            </a:pPr>
            <a:r>
              <a:rPr lang="tr-T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ÇOK KULLANILAN YÖNTEMM..!</a:t>
            </a:r>
          </a:p>
          <a:p>
            <a:pPr eaLnBrk="1" hangingPunct="1">
              <a:defRPr/>
            </a:pP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smtClean="0"/>
              <a:t>ÇANAKKALE REHBERLİK VE ARAŞTIRMA MERKEZİ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0929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46295" y="2950669"/>
            <a:ext cx="1341632" cy="862593"/>
          </a:xfrm>
          <a:prstGeom prst="rect">
            <a:avLst/>
          </a:prstGeom>
        </p:spPr>
        <p:txBody>
          <a:bodyPr vert="horz" wrap="square" lIns="0" tIns="66851" rIns="0" bIns="0" rtlCol="0">
            <a:spAutoFit/>
          </a:bodyPr>
          <a:lstStyle/>
          <a:p>
            <a:pPr marL="11527" marR="4611" indent="80686">
              <a:lnSpc>
                <a:spcPts val="3086"/>
              </a:lnSpc>
              <a:spcBef>
                <a:spcPts val="526"/>
              </a:spcBef>
            </a:pPr>
            <a:r>
              <a:rPr sz="2904" spc="-286" dirty="0">
                <a:solidFill>
                  <a:srgbClr val="FFFFFF"/>
                </a:solidFill>
                <a:latin typeface="Arial"/>
                <a:cs typeface="Arial"/>
              </a:rPr>
              <a:t>ÇOCUK  </a:t>
            </a:r>
            <a:r>
              <a:rPr sz="2904" spc="-218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904" spc="-86" dirty="0">
                <a:solidFill>
                  <a:srgbClr val="FFFFFF"/>
                </a:solidFill>
                <a:latin typeface="Arial"/>
                <a:cs typeface="Arial"/>
              </a:rPr>
              <a:t>İ</a:t>
            </a:r>
            <a:r>
              <a:rPr sz="2904" spc="-154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904" spc="-19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904" spc="-86" dirty="0">
                <a:solidFill>
                  <a:srgbClr val="FFFFFF"/>
                </a:solidFill>
                <a:latin typeface="Arial"/>
                <a:cs typeface="Arial"/>
              </a:rPr>
              <a:t>İ</a:t>
            </a:r>
            <a:r>
              <a:rPr sz="2904" spc="-377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904" spc="-313" dirty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sz="2904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7748" y="2199615"/>
            <a:ext cx="5774550" cy="16136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object 4"/>
          <p:cNvSpPr txBox="1">
            <a:spLocks noGrp="1"/>
          </p:cNvSpPr>
          <p:nvPr>
            <p:ph idx="1"/>
          </p:nvPr>
        </p:nvSpPr>
        <p:spPr>
          <a:xfrm>
            <a:off x="5302324" y="2348881"/>
            <a:ext cx="6408712" cy="3230468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3865418" indent="0">
              <a:lnSpc>
                <a:spcPts val="2541"/>
              </a:lnSpc>
              <a:spcBef>
                <a:spcPts val="91"/>
              </a:spcBef>
              <a:buClr>
                <a:srgbClr val="3FBAD2"/>
              </a:buClr>
              <a:buNone/>
              <a:tabLst>
                <a:tab pos="4015263" algn="l"/>
              </a:tabLst>
            </a:pPr>
            <a:r>
              <a:rPr sz="2800" b="1" spc="-113" dirty="0" smtClean="0">
                <a:solidFill>
                  <a:srgbClr val="FF0000"/>
                </a:solidFill>
              </a:rPr>
              <a:t>YASALARA</a:t>
            </a:r>
            <a:r>
              <a:rPr sz="2800" b="1" spc="-404" dirty="0" smtClean="0">
                <a:solidFill>
                  <a:srgbClr val="FF0000"/>
                </a:solidFill>
              </a:rPr>
              <a:t> </a:t>
            </a:r>
            <a:r>
              <a:rPr sz="2800" b="1" spc="-141" dirty="0" smtClean="0">
                <a:solidFill>
                  <a:srgbClr val="FF0000"/>
                </a:solidFill>
              </a:rPr>
              <a:t>GÖRE;</a:t>
            </a:r>
            <a:r>
              <a:rPr lang="tr-TR" altLang="tr-TR" sz="2800" dirty="0"/>
              <a:t> </a:t>
            </a:r>
            <a:endParaRPr lang="tr-TR" altLang="tr-TR" sz="2800" dirty="0" smtClean="0"/>
          </a:p>
          <a:p>
            <a:pPr marL="3865418" indent="0">
              <a:lnSpc>
                <a:spcPts val="2541"/>
              </a:lnSpc>
              <a:spcBef>
                <a:spcPts val="91"/>
              </a:spcBef>
              <a:buClr>
                <a:srgbClr val="3FBAD2"/>
              </a:buClr>
              <a:buNone/>
              <a:tabLst>
                <a:tab pos="4015263" algn="l"/>
              </a:tabLst>
            </a:pPr>
            <a:r>
              <a:rPr lang="tr-TR" altLang="tr-TR" sz="2400" dirty="0" smtClean="0"/>
              <a:t>“</a:t>
            </a:r>
            <a:r>
              <a:rPr lang="tr-TR" altLang="tr-TR" sz="2400" dirty="0"/>
              <a:t>Ulusal yasalarca daha genç bir yaşta reşit sayılma hariç, </a:t>
            </a:r>
            <a:r>
              <a:rPr lang="tr-TR" altLang="tr-TR" sz="2400" b="1" dirty="0">
                <a:solidFill>
                  <a:srgbClr val="FF0000"/>
                </a:solidFill>
              </a:rPr>
              <a:t>18 yaşın altındaki her insan çocuk sayılır”.</a:t>
            </a:r>
            <a:endParaRPr lang="en-US" altLang="tr-TR" sz="2400" b="1" dirty="0">
              <a:solidFill>
                <a:srgbClr val="FF0000"/>
              </a:solidFill>
            </a:endParaRPr>
          </a:p>
          <a:p>
            <a:pPr marL="3865418" indent="0">
              <a:lnSpc>
                <a:spcPts val="2541"/>
              </a:lnSpc>
              <a:spcBef>
                <a:spcPts val="91"/>
              </a:spcBef>
              <a:buClr>
                <a:srgbClr val="3FBAD2"/>
              </a:buClr>
              <a:buNone/>
              <a:tabLst>
                <a:tab pos="4015263" algn="l"/>
              </a:tabLst>
            </a:pPr>
            <a:endParaRPr b="1" spc="-141" dirty="0">
              <a:solidFill>
                <a:srgbClr val="FF0000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smtClean="0"/>
              <a:t>ÇANAKKALE REHBERLİK VE ARAŞTIRMA MERKEZİ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8935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54654" y="973668"/>
            <a:ext cx="8759131" cy="1303204"/>
          </a:xfrm>
        </p:spPr>
        <p:txBody>
          <a:bodyPr/>
          <a:lstStyle/>
          <a:p>
            <a:pPr algn="ctr" eaLnBrk="1" hangingPunct="1">
              <a:defRPr/>
            </a:pPr>
            <a:r>
              <a:rPr lang="tr-TR" dirty="0"/>
              <a:t/>
            </a:r>
            <a:br>
              <a:rPr lang="tr-TR" dirty="0"/>
            </a:br>
            <a:r>
              <a:rPr lang="tr-TR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ÖRNEKLERLE ANLATIN</a:t>
            </a:r>
            <a:endParaRPr lang="tr-TR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endParaRPr lang="tr-TR" dirty="0"/>
          </a:p>
          <a:p>
            <a:pPr eaLnBrk="1" hangingPunct="1">
              <a:defRPr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Senden büyük  birisi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gelse senle arkadaş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olmak istediğini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söylese ne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yaparsın ?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diye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sorun. 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  <a:defRPr/>
            </a:pP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Arkadaşlıklar </a:t>
            </a:r>
            <a:r>
              <a:rPr lang="tr-T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aynı yaş gruplarında olmalıdır. </a:t>
            </a:r>
            <a:r>
              <a:rPr lang="tr-TR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Çocuklarınıza okuldan </a:t>
            </a:r>
            <a:r>
              <a:rPr lang="tr-T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kendi yaş grubundan arkadaşlıklar </a:t>
            </a:r>
            <a:r>
              <a:rPr lang="tr-TR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edinmesini öğretin.</a:t>
            </a:r>
            <a:endParaRPr lang="tr-TR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smtClean="0"/>
              <a:t>ÇANAKKALE REHBERLİK VE ARAŞTIRMA MERKEZİ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9975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tr-TR" sz="4000" b="1" dirty="0" smtClean="0">
                <a:solidFill>
                  <a:schemeClr val="bg1"/>
                </a:solidFill>
              </a:rPr>
              <a:t>ÖRNEKLERLE ANLATIN</a:t>
            </a:r>
            <a:endParaRPr lang="tr-TR" sz="4000" b="1" dirty="0">
              <a:solidFill>
                <a:schemeClr val="bg1"/>
              </a:solidFill>
            </a:endParaRPr>
          </a:p>
        </p:txBody>
      </p:sp>
      <p:sp>
        <p:nvSpPr>
          <p:cNvPr id="49155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altLang="tr-TR" dirty="0" smtClean="0"/>
          </a:p>
          <a:p>
            <a:pPr eaLnBrk="1" hangingPunct="1"/>
            <a:r>
              <a:rPr lang="tr-TR" alt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 parkta oynarken yanına bir adam gelse, </a:t>
            </a:r>
            <a:r>
              <a:rPr lang="tr-TR" altLang="tr-TR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köpeğini </a:t>
            </a:r>
            <a:r>
              <a:rPr lang="tr-TR" alt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kaybettiğini, onunla birlikte aramanı istese ne yaparsın ?</a:t>
            </a:r>
          </a:p>
          <a:p>
            <a:pPr eaLnBrk="1" hangingPunct="1"/>
            <a:endParaRPr lang="tr-TR" alt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tr-TR" altLang="tr-T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Yapılan araştırmalar bu gibi bir durumda çocukların % 80’i bu teklifi kabul ettiğini göstermiştir.</a:t>
            </a:r>
            <a:endParaRPr lang="tr-TR" altLang="tr-TR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820" y="2348881"/>
            <a:ext cx="2143125" cy="3034332"/>
          </a:xfrm>
          <a:prstGeom prst="rect">
            <a:avLst/>
          </a:prstGeom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smtClean="0"/>
              <a:t>ÇANAKKALE REHBERLİK VE ARAŞTIRMA MERKEZİ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5240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tr-TR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ÖRNEKLERLE ANLATIN</a:t>
            </a:r>
            <a:endParaRPr lang="tr-TR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endParaRPr lang="tr-TR" dirty="0"/>
          </a:p>
          <a:p>
            <a:pPr eaLnBrk="1" hangingPunct="1">
              <a:defRPr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Cinsel yönden kötüye kullanıma yada kendisine zorla dokunmaya kalkışan, bir yere götürmeye çalışan birisi ile karşılaştıklarında "</a:t>
            </a:r>
            <a:r>
              <a:rPr lang="tr-T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yüksek sesle bağırmaları"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öğretin.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Çocuklara, oyun ve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çalışma yaptıkları yerlerin insanların kalabalık olduğu yerler olduğu öğretilmeli.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  <a:defRPr/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3946">
            <a:off x="8370054" y="4894253"/>
            <a:ext cx="3649709" cy="1762708"/>
          </a:xfrm>
          <a:prstGeom prst="rect">
            <a:avLst/>
          </a:prstGeom>
        </p:spPr>
      </p:pic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smtClean="0"/>
              <a:t>ÇANAKKALE REHBERLİK VE ARAŞTIRMA MERKEZİ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0711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tr-TR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ÖRNEKLERLE ANLATIN</a:t>
            </a:r>
            <a:endParaRPr lang="tr-TR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81844" y="2621995"/>
            <a:ext cx="10153128" cy="3416300"/>
          </a:xfrm>
        </p:spPr>
        <p:txBody>
          <a:bodyPr/>
          <a:lstStyle/>
          <a:p>
            <a:pPr marL="0" indent="0">
              <a:buNone/>
              <a:defRPr/>
            </a:pPr>
            <a:endParaRPr lang="tr-TR" dirty="0"/>
          </a:p>
          <a:p>
            <a:pPr eaLnBrk="1" hangingPunct="1">
              <a:defRPr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Tanıdık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dahi olsa eve kimleri alıp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almayacağını öğretin.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Mesela teyzen geldi alabilirsin. </a:t>
            </a:r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tr-TR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Özel bölgelerini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neler olduğunu ve özel bölgelerine kimsenin dokunmasına izin vermemesi gerektiği anlatılmalı.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850" y="3929066"/>
            <a:ext cx="1857375" cy="2538413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088" y="3887760"/>
            <a:ext cx="2010916" cy="2647022"/>
          </a:xfrm>
          <a:prstGeom prst="rect">
            <a:avLst/>
          </a:prstGeom>
        </p:spPr>
      </p:pic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smtClean="0"/>
              <a:t>ÇANAKKALE REHBERLİK VE ARAŞTIRMA MERKEZİ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8243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Başlık 1"/>
          <p:cNvSpPr>
            <a:spLocks noGrp="1"/>
          </p:cNvSpPr>
          <p:nvPr>
            <p:ph type="title"/>
          </p:nvPr>
        </p:nvSpPr>
        <p:spPr>
          <a:xfrm>
            <a:off x="405781" y="188912"/>
            <a:ext cx="10289208" cy="1871935"/>
          </a:xfrm>
        </p:spPr>
        <p:txBody>
          <a:bodyPr/>
          <a:lstStyle/>
          <a:p>
            <a:pPr algn="ctr" eaLnBrk="1" hangingPunct="1"/>
            <a:r>
              <a:rPr lang="tr-TR" altLang="tr-TR" dirty="0" smtClean="0"/>
              <a:t/>
            </a:r>
            <a:br>
              <a:rPr lang="tr-TR" altLang="tr-TR" dirty="0" smtClean="0"/>
            </a:br>
            <a:r>
              <a:rPr lang="tr-TR" altLang="tr-TR" sz="4000" b="1" dirty="0"/>
              <a:t>ÇOCUKLARA </a:t>
            </a:r>
            <a:r>
              <a:rPr lang="tr-TR" altLang="tr-TR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KAYBOLMA</a:t>
            </a:r>
            <a:r>
              <a:rPr lang="tr-TR" altLang="tr-TR" sz="4000" b="1" dirty="0"/>
              <a:t> EĞİTİMİ </a:t>
            </a:r>
            <a:r>
              <a:rPr lang="tr-TR" altLang="tr-TR" sz="4000" b="1" dirty="0" smtClean="0"/>
              <a:t>VERİN </a:t>
            </a:r>
            <a:endParaRPr lang="tr-TR" altLang="tr-TR" sz="4000" dirty="0"/>
          </a:p>
        </p:txBody>
      </p:sp>
      <p:sp>
        <p:nvSpPr>
          <p:cNvPr id="52227" name="İçerik Yer Tutucusu 2"/>
          <p:cNvSpPr>
            <a:spLocks noGrp="1"/>
          </p:cNvSpPr>
          <p:nvPr>
            <p:ph idx="1"/>
          </p:nvPr>
        </p:nvSpPr>
        <p:spPr>
          <a:xfrm>
            <a:off x="1154654" y="2603500"/>
            <a:ext cx="10628390" cy="3416300"/>
          </a:xfrm>
        </p:spPr>
        <p:txBody>
          <a:bodyPr>
            <a:normAutofit lnSpcReduction="10000"/>
          </a:bodyPr>
          <a:lstStyle/>
          <a:p>
            <a:pPr eaLnBrk="1" hangingPunct="1"/>
            <a:endParaRPr lang="tr-TR" altLang="tr-TR" dirty="0" smtClean="0"/>
          </a:p>
          <a:p>
            <a:pPr eaLnBrk="1" hangingPunct="1"/>
            <a:r>
              <a:rPr lang="tr-TR" alt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Herhangi bir yerde kaybolduğunda, yolunu şaşırdığında neler yapması gerektiğini öğretin. </a:t>
            </a:r>
          </a:p>
          <a:p>
            <a:pPr eaLnBrk="1" hangingPunct="1"/>
            <a:r>
              <a:rPr lang="tr-TR" alt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Kimlerden yardım alabileceğini öğretin. </a:t>
            </a:r>
          </a:p>
          <a:p>
            <a:pPr eaLnBrk="1" hangingPunct="1"/>
            <a:r>
              <a:rPr lang="tr-TR" alt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Sizin telefon numaranızı ezbere öğretin. </a:t>
            </a:r>
          </a:p>
          <a:p>
            <a:pPr eaLnBrk="1" hangingPunct="1"/>
            <a:r>
              <a:rPr lang="tr-TR" alt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Polis, zabıta, jandarma, resmi kurumları öğretin. </a:t>
            </a:r>
          </a:p>
          <a:p>
            <a:pPr eaLnBrk="1" hangingPunct="1"/>
            <a:r>
              <a:rPr lang="tr-TR" altLang="tr-T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ARANIZDA PAROLA OLUŞTURUN…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smtClean="0"/>
              <a:t>ÇANAKKALE REHBERLİK VE ARAŞTIRMA MERKEZİ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4066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41784" y="476673"/>
            <a:ext cx="10585176" cy="1406944"/>
          </a:xfrm>
        </p:spPr>
        <p:txBody>
          <a:bodyPr rtlCol="0"/>
          <a:lstStyle/>
          <a:p>
            <a:r>
              <a:rPr lang="tr-TR" sz="3600" b="1" spc="-85" dirty="0" smtClean="0">
                <a:solidFill>
                  <a:srgbClr val="FFFFFF"/>
                </a:solidFill>
                <a:latin typeface="Arial"/>
                <a:cs typeface="Arial"/>
              </a:rPr>
              <a:t>                                  </a:t>
            </a:r>
            <a:r>
              <a:rPr lang="tr-TR" sz="3200" b="1" spc="-8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ÇOCUĞUMU</a:t>
            </a:r>
            <a:br>
              <a:rPr lang="tr-TR" sz="3200" b="1" spc="-8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200" b="1" spc="-4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İSTİSMARDAN  KORUMAK </a:t>
            </a:r>
            <a:r>
              <a:rPr lang="tr-TR" sz="3200" b="1" spc="-49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spc="-5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İÇİN  </a:t>
            </a:r>
            <a:r>
              <a:rPr lang="tr-TR" sz="3200" b="1" spc="-15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 YAPMALIYIM</a:t>
            </a:r>
            <a:r>
              <a:rPr lang="tr-TR" sz="3200" b="1" dirty="0">
                <a:latin typeface="Arial"/>
                <a:cs typeface="Arial"/>
              </a:rPr>
              <a:t/>
            </a:r>
            <a:br>
              <a:rPr lang="tr-TR" sz="3200" b="1" dirty="0">
                <a:latin typeface="Arial"/>
                <a:cs typeface="Arial"/>
              </a:rPr>
            </a:br>
            <a:endParaRPr lang="tr-TR" sz="3200" b="1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49796" y="2132856"/>
            <a:ext cx="5428758" cy="1046906"/>
          </a:xfrm>
        </p:spPr>
        <p:txBody>
          <a:bodyPr rtlCol="0"/>
          <a:lstStyle/>
          <a:p>
            <a:pPr rtl="0"/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ANNE ;</a:t>
            </a:r>
          </a:p>
          <a:p>
            <a:pPr rtl="0"/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ÇOCUĞUNU BİLGİLENDİR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5734372" y="2132855"/>
            <a:ext cx="6264696" cy="1046907"/>
          </a:xfrm>
        </p:spPr>
        <p:txBody>
          <a:bodyPr rtlCol="0"/>
          <a:lstStyle/>
          <a:p>
            <a:pPr algn="ctr" rtl="0"/>
            <a:endParaRPr lang="tr-TR" sz="3600" b="1" dirty="0" smtClean="0"/>
          </a:p>
          <a:p>
            <a:pPr rtl="0"/>
            <a:endParaRPr lang="tr-TR" sz="3600" b="1" dirty="0"/>
          </a:p>
          <a:p>
            <a:pPr rtl="0"/>
            <a:endParaRPr lang="tr-TR" sz="3600" b="1" dirty="0" smtClean="0"/>
          </a:p>
          <a:p>
            <a:pPr rtl="0"/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BABA;</a:t>
            </a:r>
          </a:p>
          <a:p>
            <a:pPr rtl="0"/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ÇOCUĞUNU BİLGİLENDİR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66420" y="3429000"/>
            <a:ext cx="4864578" cy="2590802"/>
          </a:xfrm>
        </p:spPr>
        <p:txBody>
          <a:bodyPr rtlCol="0"/>
          <a:lstStyle/>
          <a:p>
            <a:pPr rtl="0"/>
            <a:r>
              <a:rPr lang="tr-TR" dirty="0" smtClean="0"/>
              <a:t>KENDİSİNİ İFADE ETMESİNİ ÖĞRETİN,</a:t>
            </a:r>
          </a:p>
          <a:p>
            <a:pPr rtl="0"/>
            <a:r>
              <a:rPr lang="tr-TR" dirty="0" smtClean="0"/>
              <a:t>ÇOCUĞU DUDAKTAN ÖPMEYİN,</a:t>
            </a:r>
          </a:p>
          <a:p>
            <a:pPr rtl="0"/>
            <a:r>
              <a:rPr lang="tr-TR" dirty="0" smtClean="0"/>
              <a:t>YAŞINA VE GELİŞİM DÜZEYİNE UYGUN CİNSEL BİLGİ VERİN,</a:t>
            </a:r>
          </a:p>
          <a:p>
            <a:pPr rtl="0"/>
            <a:r>
              <a:rPr lang="tr-TR" dirty="0" smtClean="0"/>
              <a:t>BEDENLERİNİ KORUMAYI ÖĞRETİN.</a:t>
            </a:r>
          </a:p>
          <a:p>
            <a:pPr rtl="0"/>
            <a:r>
              <a:rPr lang="tr-TR" dirty="0" smtClean="0">
                <a:solidFill>
                  <a:srgbClr val="FFC000"/>
                </a:solidFill>
              </a:rPr>
              <a:t>YETİŞKİNLERE KARŞI İTEAT ETMESİNİN …..</a:t>
            </a:r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8" name="İçerik Yer Tutucusu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HAYIR DEMEYİ ÖĞRETİN.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GÜVENLİ YERLERDE OLMASINI.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YABANCILARDAN HEDİYE ALMAMAYI, 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İYİ VE KÖTÜ DOKUNUŞ NEDİR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ÖĞRETİN.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SIR SAKLAMAMASI GEREKTİĞİNİ ÖĞRETİN.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smtClean="0"/>
              <a:t>ÇANAKKALE REHBERLİK VE ARAŞTIRMA MERKEZİ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9927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49796" y="329337"/>
            <a:ext cx="11233248" cy="1754326"/>
          </a:xfrm>
        </p:spPr>
        <p:txBody>
          <a:bodyPr wrap="square">
            <a:spAutoFit/>
          </a:bodyPr>
          <a:lstStyle/>
          <a:p>
            <a:pPr algn="ctr">
              <a:buClr>
                <a:srgbClr val="990099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tr-TR" sz="3600" b="1" dirty="0">
                <a:solidFill>
                  <a:schemeClr val="bg1"/>
                </a:solidFill>
                <a:latin typeface="Times New Roman" pitchFamily="18" charset="0"/>
              </a:rPr>
              <a:t>CİNSEL </a:t>
            </a:r>
            <a:r>
              <a:rPr lang="tr-TR" altLang="tr-TR" sz="3600" b="1" dirty="0">
                <a:solidFill>
                  <a:schemeClr val="bg1"/>
                </a:solidFill>
                <a:latin typeface="Times New Roman" pitchFamily="18" charset="0"/>
              </a:rPr>
              <a:t>İ</a:t>
            </a:r>
            <a:r>
              <a:rPr lang="en-GB" altLang="tr-TR" sz="3600" b="1" dirty="0" smtClean="0">
                <a:solidFill>
                  <a:schemeClr val="bg1"/>
                </a:solidFill>
                <a:latin typeface="Times New Roman" pitchFamily="18" charset="0"/>
              </a:rPr>
              <a:t>STİSMAR</a:t>
            </a:r>
            <a:r>
              <a:rPr lang="tr-TR" altLang="tr-TR" sz="3600" b="1" dirty="0" smtClean="0">
                <a:solidFill>
                  <a:schemeClr val="bg1"/>
                </a:solidFill>
                <a:latin typeface="Times New Roman" pitchFamily="18" charset="0"/>
              </a:rPr>
              <a:t>IN </a:t>
            </a:r>
            <a:br>
              <a:rPr lang="tr-TR" altLang="tr-TR" sz="3600" b="1" dirty="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tr-TR" altLang="tr-TR" sz="3600" b="1" dirty="0" smtClean="0">
                <a:solidFill>
                  <a:schemeClr val="bg1"/>
                </a:solidFill>
                <a:latin typeface="Times New Roman" pitchFamily="18" charset="0"/>
              </a:rPr>
              <a:t>ÇOCUKLARDA ÜZERİNDEKİ PSİKOLOJİK ETKİLERİ</a:t>
            </a:r>
            <a:endParaRPr lang="en-GB" altLang="tr-TR" sz="36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261764" y="2349501"/>
            <a:ext cx="11593288" cy="3124894"/>
          </a:xfrm>
        </p:spPr>
        <p:txBody>
          <a:bodyPr wrap="square">
            <a:spAutoFit/>
          </a:bodyPr>
          <a:lstStyle/>
          <a:p>
            <a:pPr>
              <a:lnSpc>
                <a:spcPct val="91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alt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Olayı anımsatan nesnelere karşı yoğun psikolojik sıkıntı,</a:t>
            </a:r>
          </a:p>
          <a:p>
            <a:pPr>
              <a:lnSpc>
                <a:spcPct val="91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alt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Olayı anımsatan kişiler, görüntüler ve yerlerden kaçınma, </a:t>
            </a:r>
          </a:p>
          <a:p>
            <a:pPr>
              <a:lnSpc>
                <a:spcPct val="91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alt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Korku reaksiyonu, </a:t>
            </a:r>
          </a:p>
          <a:p>
            <a:pPr>
              <a:lnSpc>
                <a:spcPct val="91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alt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Yaşına uygun olmayan cinsel davranışlar, </a:t>
            </a:r>
          </a:p>
          <a:p>
            <a:pPr>
              <a:lnSpc>
                <a:spcPct val="91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alt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Cinsel davranışlarda artma, mastürbasyon vb. gözlenebilir.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alt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Okuldan kaçma, okul ve disiplin problemleri, başarıda düşüş.</a:t>
            </a:r>
            <a:endParaRPr lang="en-GB" alt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smtClean="0"/>
              <a:t>ÇANAKKALE REHBERLİK VE ARAŞTIRMA MERKEZİ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864193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54654" y="620688"/>
            <a:ext cx="8759131" cy="1059944"/>
          </a:xfrm>
        </p:spPr>
        <p:txBody>
          <a:bodyPr/>
          <a:lstStyle/>
          <a:p>
            <a:r>
              <a:rPr lang="tr-TR" sz="3600" b="1" spc="-50" dirty="0">
                <a:solidFill>
                  <a:srgbClr val="FFFFFF"/>
                </a:solidFill>
              </a:rPr>
              <a:t>BİLDİRİM YÜKÜMLÜLÜĞÜ  </a:t>
            </a:r>
            <a:br>
              <a:rPr lang="tr-TR" sz="3600" b="1" spc="-50" dirty="0">
                <a:solidFill>
                  <a:srgbClr val="FFFFFF"/>
                </a:solidFill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spc="-100" dirty="0" smtClean="0">
                <a:solidFill>
                  <a:srgbClr val="1A60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spc="-5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İşlenmekte </a:t>
            </a:r>
            <a:r>
              <a:rPr lang="tr-TR" sz="2400" b="1" spc="1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olan </a:t>
            </a:r>
            <a:r>
              <a:rPr lang="tr-TR" sz="2400" b="1" spc="6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 </a:t>
            </a:r>
            <a:r>
              <a:rPr lang="tr-TR" sz="2400" b="1" spc="-85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suçu </a:t>
            </a:r>
            <a:r>
              <a:rPr lang="tr-TR" sz="2400" b="1" spc="75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yetkili  </a:t>
            </a:r>
            <a:r>
              <a:rPr lang="tr-TR" sz="2400" b="1" spc="-15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makamlara </a:t>
            </a:r>
            <a:r>
              <a:rPr lang="tr-TR" sz="2400" b="1" spc="25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bildirmeyen </a:t>
            </a:r>
            <a:r>
              <a:rPr lang="tr-TR" sz="2400" b="1" spc="3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kişi, bir </a:t>
            </a:r>
            <a:r>
              <a:rPr lang="tr-TR" sz="2400" b="1" spc="-5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yıla </a:t>
            </a:r>
            <a:r>
              <a:rPr lang="tr-TR" sz="2400" b="1" spc="-2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kadar  </a:t>
            </a:r>
            <a:r>
              <a:rPr lang="tr-TR" sz="2400" b="1" spc="-5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hapis </a:t>
            </a:r>
            <a:r>
              <a:rPr lang="tr-TR" sz="2400" b="1" spc="-105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cezası </a:t>
            </a:r>
            <a:r>
              <a:rPr lang="tr-TR" sz="2400" b="1" spc="-1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lang="tr-TR" sz="2400" b="1" spc="-195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spc="-45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cezalandırılır.</a:t>
            </a:r>
            <a:endParaRPr lang="tr-TR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  <a:tabLst>
                <a:tab pos="1282700" algn="l"/>
                <a:tab pos="1829435" algn="l"/>
                <a:tab pos="2921635" algn="l"/>
                <a:tab pos="4687570" algn="l"/>
              </a:tabLst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3600" b="1" spc="-37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</a:t>
            </a:r>
            <a:r>
              <a:rPr lang="tr-TR" sz="3600" b="1" spc="1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tr-TR" sz="3600" b="1" spc="-15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tr-TR" sz="3600" b="1" spc="1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tr-TR" sz="3600" b="1" spc="-8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ğ</a:t>
            </a:r>
            <a:r>
              <a:rPr lang="tr-TR" sz="3600" b="1" spc="-3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tr-T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3600" b="1" spc="-25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tr-TR" sz="3600" b="1" spc="8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tr-TR" sz="3600" b="1" spc="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tr-TR" sz="3600" b="1" spc="-25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tr-TR" sz="3600" b="1" spc="-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r-TR" sz="3600" b="1" spc="6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tr-T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3600" b="1" spc="4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tr-TR" sz="3600" b="1" spc="-8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tr-TR" sz="3600" b="1" spc="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tr-TR" sz="3600" b="1" spc="-1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r-TR" sz="36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tr-T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3600" b="1" spc="8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tr-TR" sz="3600" b="1" spc="-15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tr-TR" sz="3600" b="1" spc="15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tr-TR" sz="3600" b="1" spc="8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tr-TR" sz="3600" b="1" spc="-25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tr-TR" sz="3600" b="1" spc="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tr-TR" sz="3600" b="1" spc="-8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tr-TR" sz="3600" b="1" spc="3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tr-T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3600" b="1" spc="-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r-TR" sz="3600" b="1" spc="-8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3600" b="1" spc="-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r-TR" sz="36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tr-T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3600" b="1" spc="4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tr-TR" sz="3600" b="1" spc="-1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tr-TR" sz="3600" b="1" spc="-15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</a:t>
            </a:r>
            <a:r>
              <a:rPr lang="tr-TR" sz="3600" b="1" spc="8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i,</a:t>
            </a:r>
            <a:r>
              <a:rPr lang="tr-TR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yıldan</a:t>
            </a:r>
            <a:r>
              <a:rPr lang="tr-TR" sz="3600" b="1" spc="-31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600" b="1" spc="-17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tr-TR" sz="3600" b="1" spc="-15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6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yıla</a:t>
            </a:r>
            <a:r>
              <a:rPr lang="tr-TR" sz="3600" b="1" spc="-2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600" b="1"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kadar</a:t>
            </a:r>
            <a:r>
              <a:rPr lang="tr-TR" sz="3600" b="1" spc="-34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600" b="1" spc="-3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hapis</a:t>
            </a:r>
            <a:r>
              <a:rPr lang="tr-TR" sz="3600" b="1" spc="-3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600" b="1" spc="-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cezası</a:t>
            </a:r>
            <a:r>
              <a:rPr lang="tr-TR" sz="3600" b="1" spc="-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600" b="1" spc="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lang="tr-TR" sz="3600" b="1" spc="-2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600" b="1" spc="-3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cezalandırılır.</a:t>
            </a:r>
            <a:endParaRPr lang="tr-TR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smtClean="0"/>
              <a:t>ÇANAKKALE REHBERLİK VE ARAŞTIRMA MERKEZİ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2730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>
          <a:xfrm>
            <a:off x="3430116" y="6021288"/>
            <a:ext cx="3858790" cy="304801"/>
          </a:xfrm>
        </p:spPr>
        <p:txBody>
          <a:bodyPr/>
          <a:lstStyle/>
          <a:p>
            <a:pPr>
              <a:defRPr/>
            </a:pPr>
            <a:r>
              <a:rPr lang="tr-TR"/>
              <a:t>ÇANAKKALE REHBERLİK VE ARAŞTIRMA MERKEZİ</a:t>
            </a: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11783044" cy="1734666"/>
          </a:xfrm>
        </p:spPr>
        <p:txBody>
          <a:bodyPr/>
          <a:lstStyle/>
          <a:p>
            <a:pPr algn="ctr" eaLnBrk="1" hangingPunct="1"/>
            <a:r>
              <a:rPr lang="en-GB" altLang="tr-T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İHMAL VE İSTISMAR VAKALARI İLE KARŞILAŞTIĞINIZDA</a:t>
            </a:r>
            <a:r>
              <a:rPr lang="tr-TR" altLang="tr-T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BAŞVURABİLECEĞİNİZ </a:t>
            </a:r>
            <a:r>
              <a:rPr lang="tr-TR" altLang="tr-TR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YERLER</a:t>
            </a:r>
            <a:r>
              <a:rPr lang="tr-TR" altLang="tr-T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altLang="tr-T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altLang="tr-TR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93812" y="2344266"/>
            <a:ext cx="10260632" cy="4229100"/>
          </a:xfrm>
        </p:spPr>
        <p:txBody>
          <a:bodyPr rtlCol="0">
            <a:normAutofit/>
          </a:bodyPr>
          <a:lstStyle/>
          <a:p>
            <a:pPr marL="365760" indent="-256032">
              <a:lnSpc>
                <a:spcPct val="91000"/>
              </a:lnSpc>
              <a:buFont typeface="Wingdings 3"/>
              <a:buChar char=""/>
              <a:defRPr/>
            </a:pPr>
            <a:r>
              <a:rPr lang="tr-T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Çocuk İzlem Merkezi			</a:t>
            </a:r>
          </a:p>
          <a:p>
            <a:pPr marL="365760" indent="-256032">
              <a:lnSpc>
                <a:spcPct val="91000"/>
              </a:lnSpc>
              <a:buFont typeface="Wingdings 3"/>
              <a:buChar char=""/>
              <a:defRPr/>
            </a:pPr>
            <a:r>
              <a:rPr lang="tr-T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Çanakkale Barosu 		</a:t>
            </a:r>
          </a:p>
          <a:p>
            <a:pPr marL="365760" indent="-256032">
              <a:lnSpc>
                <a:spcPct val="91000"/>
              </a:lnSpc>
              <a:buFont typeface="Wingdings 3"/>
              <a:buChar char=""/>
              <a:defRPr/>
            </a:pPr>
            <a:r>
              <a:rPr lang="tr-T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Çanakkale Rehberlik Araştırma Merkezi 	</a:t>
            </a:r>
          </a:p>
          <a:p>
            <a:pPr marL="365760" indent="-256032">
              <a:lnSpc>
                <a:spcPct val="91000"/>
              </a:lnSpc>
              <a:buFont typeface="Wingdings 3"/>
              <a:buChar char=""/>
              <a:defRPr/>
            </a:pPr>
            <a:r>
              <a:rPr lang="tr-T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Aile ve Sosyal Politikalar </a:t>
            </a:r>
            <a:r>
              <a:rPr lang="tr-TR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Bakanlığı İl </a:t>
            </a:r>
            <a:r>
              <a:rPr lang="tr-T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Müdürlüğü</a:t>
            </a:r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		</a:t>
            </a:r>
            <a:r>
              <a:rPr lang="tr-T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	</a:t>
            </a:r>
            <a:endParaRPr lang="en-GB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  <a:p>
            <a:pPr marL="365760" indent="-256032">
              <a:lnSpc>
                <a:spcPct val="91000"/>
              </a:lnSpc>
              <a:spcBef>
                <a:spcPts val="700"/>
              </a:spcBef>
              <a:buFont typeface="Wingdings 3"/>
              <a:buChar char=""/>
              <a:defRPr/>
            </a:pPr>
            <a:r>
              <a:rPr lang="tr-T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Emniyet Çocuk Şube Müdürlüğü</a:t>
            </a:r>
            <a:endParaRPr lang="en-GB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  <a:p>
            <a:pPr marL="365760" indent="-256032">
              <a:lnSpc>
                <a:spcPct val="91000"/>
              </a:lnSpc>
              <a:spcBef>
                <a:spcPts val="700"/>
              </a:spcBef>
              <a:buNone/>
              <a:defRPr/>
            </a:pP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5118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BİLDİRİM ZORUNLULUĞU</a:t>
            </a:r>
            <a:endParaRPr 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altLang="tr-T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 VATANDAŞ ÇOCUĞA KARŞI IŞLENMEKTE OLAN ISTISMAR SUÇUNU BILDIRMEKLE YÜKÜMLÜDÜR</a:t>
            </a:r>
            <a:r>
              <a:rPr lang="tr-TR" altLang="tr-T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altLang="tr-T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313" y="3645024"/>
            <a:ext cx="4608512" cy="2520280"/>
          </a:xfrm>
          <a:prstGeom prst="rect">
            <a:avLst/>
          </a:prstGeom>
        </p:spPr>
      </p:pic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smtClean="0"/>
              <a:t>ÇANAKKALE REHBERLİK VE ARAŞTIRMA MERKEZİ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0374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884" y="908720"/>
            <a:ext cx="10058400" cy="40122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smtClean="0"/>
              <a:t>ÇANAKKALE REHBERLİK VE ARAŞTIRMA MERKEZİ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6596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BİLDİRİM…</a:t>
            </a:r>
            <a:endParaRPr lang="tr-TR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tr-TR" sz="1800" spc="-3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YAŞANIL</a:t>
            </a:r>
            <a:r>
              <a:rPr lang="tr-TR" sz="1800" spc="-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YAŞANILAN</a:t>
            </a:r>
            <a:r>
              <a:rPr lang="tr-TR" sz="1800" spc="-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spc="-4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VAKALARIN  </a:t>
            </a:r>
            <a:r>
              <a:rPr lang="tr-TR" sz="1800" spc="-1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SADECE </a:t>
            </a:r>
            <a:r>
              <a:rPr lang="tr-TR" sz="1800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tr-TR" sz="1800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tr-TR" sz="1800" spc="-6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İLE </a:t>
            </a:r>
            <a:r>
              <a:rPr lang="tr-TR" sz="1800" spc="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15’i  </a:t>
            </a:r>
            <a:r>
              <a:rPr lang="tr-TR" sz="1800" spc="-6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BİLDİRİLMEKTEDİR </a:t>
            </a:r>
            <a:r>
              <a:rPr lang="tr-TR" sz="1800" spc="-3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tr-TR" sz="1800" spc="-3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0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VAKALARIN  </a:t>
            </a:r>
            <a:r>
              <a:rPr lang="tr-TR" sz="4000" spc="-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SADECE </a:t>
            </a:r>
            <a:r>
              <a:rPr lang="tr-TR" sz="40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tr-TR" sz="40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tr-TR" sz="4000" spc="-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İLE </a:t>
            </a:r>
            <a:r>
              <a:rPr lang="tr-TR" sz="4000" spc="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15’i  </a:t>
            </a:r>
            <a:r>
              <a:rPr lang="tr-TR" sz="4000" spc="-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BİLDİRİLMEKTEDİR</a:t>
            </a:r>
            <a:r>
              <a:rPr lang="tr-TR" sz="4000" spc="-6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08" y="4005064"/>
            <a:ext cx="2143125" cy="2448272"/>
          </a:xfrm>
          <a:prstGeom prst="rect">
            <a:avLst/>
          </a:prstGeom>
        </p:spPr>
      </p:pic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smtClean="0"/>
              <a:t>ÇANAKKALE REHBERLİK VE ARAŞTIRMA MERKEZİ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843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BENİ KORUDUĞUNUZ İÇİN.. 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36" y="2204864"/>
            <a:ext cx="9577064" cy="4653136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3739">
            <a:off x="9415338" y="1133301"/>
            <a:ext cx="2143125" cy="2143125"/>
          </a:xfrm>
          <a:prstGeom prst="rect">
            <a:avLst/>
          </a:prstGeom>
        </p:spPr>
      </p:pic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smtClean="0"/>
              <a:t>ÇANAKKALE REHBERLİK VE ARAŞTIRMA MERKEZİ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2211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tr-TR" dirty="0" smtClean="0"/>
              <a:t>ÇOCUK İHMALİ NEDİR?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54654" y="1844824"/>
            <a:ext cx="8823361" cy="4752528"/>
          </a:xfrm>
        </p:spPr>
        <p:txBody>
          <a:bodyPr>
            <a:noAutofit/>
          </a:bodyPr>
          <a:lstStyle/>
          <a:p>
            <a:pPr marL="12700" marR="5080" lvl="0" indent="-13335" algn="ctr">
              <a:lnSpc>
                <a:spcPts val="3800"/>
              </a:lnSpc>
              <a:spcBef>
                <a:spcPts val="260"/>
              </a:spcBef>
              <a:buClrTx/>
              <a:buNone/>
            </a:pPr>
            <a:r>
              <a:rPr lang="tr-TR" sz="4000" b="1" kern="0" spc="-135" dirty="0">
                <a:solidFill>
                  <a:srgbClr val="FF0000"/>
                </a:solidFill>
                <a:latin typeface="Arial"/>
                <a:ea typeface="+mj-ea"/>
                <a:cs typeface="Arial"/>
              </a:rPr>
              <a:t>Çocuğun</a:t>
            </a:r>
            <a:r>
              <a:rPr lang="tr-TR" sz="4000" b="1" kern="0" spc="-135" dirty="0" smtClean="0">
                <a:solidFill>
                  <a:srgbClr val="FF0000"/>
                </a:solidFill>
                <a:latin typeface="Arial"/>
                <a:ea typeface="+mj-ea"/>
                <a:cs typeface="Arial"/>
              </a:rPr>
              <a:t>;</a:t>
            </a:r>
          </a:p>
          <a:p>
            <a:pPr marL="12700" marR="5080" lvl="0" indent="-13335" algn="ctr">
              <a:lnSpc>
                <a:spcPts val="3800"/>
              </a:lnSpc>
              <a:spcBef>
                <a:spcPts val="260"/>
              </a:spcBef>
              <a:buClrTx/>
              <a:buNone/>
            </a:pPr>
            <a:r>
              <a:rPr lang="tr-TR" sz="3200" kern="0" spc="-135" dirty="0" smtClean="0">
                <a:solidFill>
                  <a:prstClr val="black"/>
                </a:solidFill>
                <a:latin typeface="Arial"/>
                <a:ea typeface="+mj-ea"/>
                <a:cs typeface="Arial"/>
              </a:rPr>
              <a:t> </a:t>
            </a:r>
            <a:r>
              <a:rPr lang="tr-TR" sz="3200" kern="0" spc="-120" dirty="0">
                <a:solidFill>
                  <a:prstClr val="black"/>
                </a:solidFill>
                <a:latin typeface="Arial"/>
                <a:ea typeface="+mj-ea"/>
                <a:cs typeface="Arial"/>
              </a:rPr>
              <a:t>beslenme, </a:t>
            </a:r>
            <a:endParaRPr lang="tr-TR" sz="3200" kern="0" spc="-120" dirty="0" smtClean="0">
              <a:solidFill>
                <a:prstClr val="black"/>
              </a:solidFill>
              <a:latin typeface="Arial"/>
              <a:ea typeface="+mj-ea"/>
              <a:cs typeface="Arial"/>
            </a:endParaRPr>
          </a:p>
          <a:p>
            <a:pPr marL="12700" marR="5080" lvl="0" indent="-13335" algn="ctr">
              <a:lnSpc>
                <a:spcPts val="3800"/>
              </a:lnSpc>
              <a:spcBef>
                <a:spcPts val="260"/>
              </a:spcBef>
              <a:buClrTx/>
              <a:buNone/>
            </a:pPr>
            <a:r>
              <a:rPr lang="tr-TR" sz="3200" kern="0" spc="-90" dirty="0" smtClean="0">
                <a:solidFill>
                  <a:prstClr val="black"/>
                </a:solidFill>
                <a:latin typeface="Arial"/>
                <a:ea typeface="+mj-ea"/>
                <a:cs typeface="Arial"/>
              </a:rPr>
              <a:t>barınma</a:t>
            </a:r>
            <a:r>
              <a:rPr lang="tr-TR" sz="3200" kern="0" spc="-90" dirty="0">
                <a:solidFill>
                  <a:prstClr val="black"/>
                </a:solidFill>
                <a:latin typeface="Arial"/>
                <a:ea typeface="+mj-ea"/>
                <a:cs typeface="Arial"/>
              </a:rPr>
              <a:t>,  </a:t>
            </a:r>
            <a:endParaRPr lang="tr-TR" sz="3200" kern="0" spc="-90" dirty="0" smtClean="0">
              <a:solidFill>
                <a:prstClr val="black"/>
              </a:solidFill>
              <a:latin typeface="Arial"/>
              <a:ea typeface="+mj-ea"/>
              <a:cs typeface="Arial"/>
            </a:endParaRPr>
          </a:p>
          <a:p>
            <a:pPr marL="12700" marR="5080" lvl="0" indent="-13335" algn="ctr">
              <a:lnSpc>
                <a:spcPts val="3800"/>
              </a:lnSpc>
              <a:spcBef>
                <a:spcPts val="260"/>
              </a:spcBef>
              <a:buClrTx/>
              <a:buNone/>
            </a:pPr>
            <a:r>
              <a:rPr lang="tr-TR" sz="3200" kern="0" spc="-65" dirty="0" smtClean="0">
                <a:solidFill>
                  <a:prstClr val="black"/>
                </a:solidFill>
                <a:latin typeface="Arial"/>
                <a:ea typeface="+mj-ea"/>
                <a:cs typeface="Arial"/>
              </a:rPr>
              <a:t>korunma</a:t>
            </a:r>
            <a:r>
              <a:rPr lang="tr-TR" sz="3200" kern="0" spc="-65" dirty="0">
                <a:solidFill>
                  <a:prstClr val="black"/>
                </a:solidFill>
                <a:latin typeface="Arial"/>
                <a:ea typeface="+mj-ea"/>
                <a:cs typeface="Arial"/>
              </a:rPr>
              <a:t>,</a:t>
            </a:r>
            <a:r>
              <a:rPr lang="tr-TR" sz="3200" kern="0" spc="55" dirty="0">
                <a:solidFill>
                  <a:prstClr val="black"/>
                </a:solidFill>
                <a:latin typeface="Arial"/>
                <a:ea typeface="+mj-ea"/>
                <a:cs typeface="Arial"/>
              </a:rPr>
              <a:t> </a:t>
            </a:r>
            <a:endParaRPr lang="tr-TR" sz="3200" kern="0" spc="55" dirty="0" smtClean="0">
              <a:solidFill>
                <a:prstClr val="black"/>
              </a:solidFill>
              <a:latin typeface="Arial"/>
              <a:ea typeface="+mj-ea"/>
              <a:cs typeface="Arial"/>
            </a:endParaRPr>
          </a:p>
          <a:p>
            <a:pPr marL="12700" marR="5080" lvl="0" indent="-13335" algn="ctr">
              <a:lnSpc>
                <a:spcPts val="3800"/>
              </a:lnSpc>
              <a:spcBef>
                <a:spcPts val="260"/>
              </a:spcBef>
              <a:buClrTx/>
              <a:buNone/>
            </a:pPr>
            <a:r>
              <a:rPr lang="tr-TR" sz="3200" kern="0" spc="-50" dirty="0" smtClean="0">
                <a:solidFill>
                  <a:prstClr val="black"/>
                </a:solidFill>
                <a:latin typeface="Arial"/>
                <a:ea typeface="+mj-ea"/>
                <a:cs typeface="Arial"/>
              </a:rPr>
              <a:t>gözetim,</a:t>
            </a:r>
          </a:p>
          <a:p>
            <a:pPr marL="12700" marR="5080" lvl="0" indent="-13335" algn="ctr">
              <a:lnSpc>
                <a:spcPts val="3800"/>
              </a:lnSpc>
              <a:spcBef>
                <a:spcPts val="260"/>
              </a:spcBef>
              <a:buClrTx/>
              <a:buNone/>
            </a:pPr>
            <a:r>
              <a:rPr lang="tr-TR" sz="3200" kern="0" spc="-434" dirty="0" smtClean="0">
                <a:solidFill>
                  <a:prstClr val="black"/>
                </a:solidFill>
                <a:latin typeface="Arial"/>
                <a:ea typeface="+mj-ea"/>
                <a:cs typeface="Arial"/>
              </a:rPr>
              <a:t> </a:t>
            </a:r>
            <a:r>
              <a:rPr lang="tr-TR" sz="3200" kern="0" spc="-15" dirty="0">
                <a:solidFill>
                  <a:prstClr val="black"/>
                </a:solidFill>
                <a:latin typeface="Arial"/>
                <a:ea typeface="+mj-ea"/>
                <a:cs typeface="Arial"/>
              </a:rPr>
              <a:t>eğitim,</a:t>
            </a:r>
            <a:r>
              <a:rPr lang="tr-TR" sz="3200" kern="0" spc="-340" dirty="0">
                <a:solidFill>
                  <a:prstClr val="black"/>
                </a:solidFill>
                <a:latin typeface="Arial"/>
                <a:ea typeface="+mj-ea"/>
                <a:cs typeface="Arial"/>
              </a:rPr>
              <a:t> </a:t>
            </a:r>
            <a:endParaRPr lang="tr-TR" sz="3200" kern="0" spc="-340" dirty="0" smtClean="0">
              <a:solidFill>
                <a:prstClr val="black"/>
              </a:solidFill>
              <a:latin typeface="Arial"/>
              <a:ea typeface="+mj-ea"/>
              <a:cs typeface="Arial"/>
            </a:endParaRPr>
          </a:p>
          <a:p>
            <a:pPr marL="12700" marR="5080" lvl="0" indent="-13335" algn="ctr">
              <a:lnSpc>
                <a:spcPts val="3800"/>
              </a:lnSpc>
              <a:spcBef>
                <a:spcPts val="260"/>
              </a:spcBef>
              <a:buClrTx/>
              <a:buNone/>
            </a:pPr>
            <a:r>
              <a:rPr lang="tr-TR" sz="3200" kern="0" spc="-140" dirty="0" smtClean="0">
                <a:solidFill>
                  <a:prstClr val="black"/>
                </a:solidFill>
                <a:latin typeface="Arial"/>
                <a:ea typeface="+mj-ea"/>
                <a:cs typeface="Arial"/>
              </a:rPr>
              <a:t>sağlık</a:t>
            </a:r>
            <a:r>
              <a:rPr lang="tr-TR" sz="3200" kern="0" spc="-350" dirty="0" smtClean="0">
                <a:solidFill>
                  <a:prstClr val="black"/>
                </a:solidFill>
                <a:latin typeface="Arial"/>
                <a:ea typeface="+mj-ea"/>
                <a:cs typeface="Arial"/>
              </a:rPr>
              <a:t> </a:t>
            </a:r>
          </a:p>
          <a:p>
            <a:pPr marL="12700" marR="5080" lvl="0" indent="-13335" algn="ctr">
              <a:lnSpc>
                <a:spcPts val="3800"/>
              </a:lnSpc>
              <a:spcBef>
                <a:spcPts val="260"/>
              </a:spcBef>
              <a:buClrTx/>
              <a:buNone/>
            </a:pPr>
            <a:r>
              <a:rPr lang="tr-TR" sz="3200" kern="0" spc="-40" dirty="0" smtClean="0">
                <a:solidFill>
                  <a:prstClr val="black"/>
                </a:solidFill>
                <a:latin typeface="Arial"/>
                <a:ea typeface="+mj-ea"/>
                <a:cs typeface="Arial"/>
              </a:rPr>
              <a:t>gibi  </a:t>
            </a:r>
            <a:r>
              <a:rPr lang="tr-TR" sz="3200" kern="0" spc="-20" dirty="0">
                <a:solidFill>
                  <a:prstClr val="black"/>
                </a:solidFill>
                <a:latin typeface="Arial"/>
                <a:ea typeface="+mj-ea"/>
                <a:cs typeface="Arial"/>
              </a:rPr>
              <a:t>temel </a:t>
            </a:r>
            <a:r>
              <a:rPr lang="tr-TR" sz="3200" kern="0" spc="-75" dirty="0">
                <a:solidFill>
                  <a:prstClr val="black"/>
                </a:solidFill>
                <a:latin typeface="Arial"/>
                <a:ea typeface="+mj-ea"/>
                <a:cs typeface="Arial"/>
              </a:rPr>
              <a:t>gereksinimlerinin  </a:t>
            </a:r>
            <a:r>
              <a:rPr lang="tr-TR" sz="3200" kern="0" spc="-145" dirty="0">
                <a:solidFill>
                  <a:prstClr val="black"/>
                </a:solidFill>
                <a:latin typeface="Arial"/>
                <a:ea typeface="+mj-ea"/>
                <a:cs typeface="Arial"/>
              </a:rPr>
              <a:t>karşılanmamasına</a:t>
            </a:r>
            <a:endParaRPr lang="tr-TR" sz="3200" kern="0" dirty="0">
              <a:solidFill>
                <a:prstClr val="black"/>
              </a:solidFill>
              <a:latin typeface="Arial"/>
              <a:ea typeface="+mj-ea"/>
              <a:cs typeface="Arial"/>
            </a:endParaRPr>
          </a:p>
          <a:p>
            <a:pPr marL="0" marR="5715" lvl="0" indent="0" algn="ctr">
              <a:lnSpc>
                <a:spcPts val="4040"/>
              </a:lnSpc>
              <a:spcBef>
                <a:spcPts val="0"/>
              </a:spcBef>
              <a:buClrTx/>
              <a:buNone/>
            </a:pPr>
            <a:r>
              <a:rPr lang="tr-TR" sz="3200" kern="0" spc="-110" dirty="0" smtClean="0">
                <a:solidFill>
                  <a:srgbClr val="C00000"/>
                </a:solidFill>
                <a:latin typeface="Arial"/>
                <a:ea typeface="+mj-ea"/>
                <a:cs typeface="Arial"/>
              </a:rPr>
              <a:t>ÇOCUK </a:t>
            </a:r>
            <a:r>
              <a:rPr lang="tr-TR" sz="3200" kern="0" spc="50" dirty="0" smtClean="0">
                <a:solidFill>
                  <a:srgbClr val="C00000"/>
                </a:solidFill>
                <a:latin typeface="Arial"/>
                <a:ea typeface="+mj-ea"/>
                <a:cs typeface="Arial"/>
              </a:rPr>
              <a:t>İHMALİ</a:t>
            </a:r>
            <a:r>
              <a:rPr lang="tr-TR" sz="3200" kern="0" spc="-430" dirty="0" smtClean="0">
                <a:solidFill>
                  <a:srgbClr val="C00000"/>
                </a:solidFill>
                <a:latin typeface="Arial"/>
                <a:ea typeface="+mj-ea"/>
                <a:cs typeface="Arial"/>
              </a:rPr>
              <a:t> </a:t>
            </a:r>
            <a:r>
              <a:rPr lang="tr-TR" sz="3200" kern="0" spc="-100" dirty="0" smtClean="0">
                <a:solidFill>
                  <a:prstClr val="black"/>
                </a:solidFill>
                <a:latin typeface="Arial"/>
                <a:ea typeface="+mj-ea"/>
                <a:cs typeface="Arial"/>
              </a:rPr>
              <a:t>denir</a:t>
            </a:r>
            <a:r>
              <a:rPr lang="tr-TR" sz="3200" kern="0" spc="-100" dirty="0">
                <a:solidFill>
                  <a:prstClr val="black"/>
                </a:solidFill>
                <a:latin typeface="Arial"/>
                <a:ea typeface="+mj-ea"/>
                <a:cs typeface="Arial"/>
              </a:rPr>
              <a:t>.</a:t>
            </a:r>
            <a:endParaRPr lang="tr-TR" sz="3200" dirty="0"/>
          </a:p>
        </p:txBody>
      </p:sp>
      <p:cxnSp>
        <p:nvCxnSpPr>
          <p:cNvPr id="8" name="Düz Ok Bağlayıcısı 7"/>
          <p:cNvCxnSpPr/>
          <p:nvPr/>
        </p:nvCxnSpPr>
        <p:spPr>
          <a:xfrm>
            <a:off x="3284967" y="3251368"/>
            <a:ext cx="1306025" cy="1590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/>
          <p:cNvCxnSpPr/>
          <p:nvPr/>
        </p:nvCxnSpPr>
        <p:spPr>
          <a:xfrm flipH="1">
            <a:off x="6531219" y="2791731"/>
            <a:ext cx="1662955" cy="221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Ok Bağlayıcısı 11"/>
          <p:cNvCxnSpPr/>
          <p:nvPr/>
        </p:nvCxnSpPr>
        <p:spPr>
          <a:xfrm>
            <a:off x="3284967" y="4365104"/>
            <a:ext cx="130602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Ok Bağlayıcısı 13"/>
          <p:cNvCxnSpPr/>
          <p:nvPr/>
        </p:nvCxnSpPr>
        <p:spPr>
          <a:xfrm flipH="1">
            <a:off x="6408477" y="3742234"/>
            <a:ext cx="1785697" cy="2160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Ok Bağlayıcısı 15"/>
          <p:cNvCxnSpPr/>
          <p:nvPr/>
        </p:nvCxnSpPr>
        <p:spPr>
          <a:xfrm flipV="1">
            <a:off x="3574132" y="5261848"/>
            <a:ext cx="1197404" cy="393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Ok Bağlayıcısı 17"/>
          <p:cNvCxnSpPr/>
          <p:nvPr/>
        </p:nvCxnSpPr>
        <p:spPr>
          <a:xfrm flipH="1">
            <a:off x="6408478" y="4797152"/>
            <a:ext cx="1785696" cy="2445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ltbilgi Yer Tutucusu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smtClean="0"/>
              <a:t>ÇANAKKALE REHBERLİK VE ARAŞTIRMA MERKEZİ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5977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sz="half" idx="1"/>
          </p:nvPr>
        </p:nvSpPr>
        <p:spPr>
          <a:xfrm>
            <a:off x="1053852" y="2284132"/>
            <a:ext cx="5237152" cy="4543400"/>
          </a:xfrm>
        </p:spPr>
        <p:txBody>
          <a:bodyPr rtlCol="0"/>
          <a:lstStyle/>
          <a:p>
            <a:pPr marL="279400" marR="84455" lvl="0" indent="609600" algn="r">
              <a:lnSpc>
                <a:spcPts val="3400"/>
              </a:lnSpc>
              <a:spcBef>
                <a:spcPts val="580"/>
              </a:spcBef>
              <a:buClrTx/>
              <a:buNone/>
            </a:pPr>
            <a:r>
              <a:rPr lang="tr-TR" sz="3200" spc="-210" dirty="0">
                <a:solidFill>
                  <a:srgbClr val="FF0000"/>
                </a:solidFill>
                <a:latin typeface="Arial"/>
                <a:cs typeface="Arial"/>
              </a:rPr>
              <a:t>Dünya </a:t>
            </a:r>
            <a:r>
              <a:rPr lang="tr-TR" sz="3200" spc="-265" dirty="0">
                <a:solidFill>
                  <a:srgbClr val="FF0000"/>
                </a:solidFill>
                <a:latin typeface="Arial"/>
                <a:cs typeface="Arial"/>
              </a:rPr>
              <a:t>Sağlık </a:t>
            </a:r>
            <a:r>
              <a:rPr lang="tr-TR" sz="3200" spc="-90" dirty="0">
                <a:solidFill>
                  <a:srgbClr val="FF0000"/>
                </a:solidFill>
                <a:latin typeface="Arial"/>
                <a:cs typeface="Arial"/>
              </a:rPr>
              <a:t>Örgütü’nün</a:t>
            </a:r>
            <a:r>
              <a:rPr lang="tr-TR" sz="3200" spc="-5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tr-TR" sz="3200" spc="-560" dirty="0" smtClean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lang="tr-TR" sz="3200" spc="-85" dirty="0" smtClean="0">
                <a:solidFill>
                  <a:srgbClr val="FF0000"/>
                </a:solidFill>
                <a:latin typeface="Arial"/>
                <a:cs typeface="Arial"/>
              </a:rPr>
              <a:t>verilerine  </a:t>
            </a:r>
            <a:r>
              <a:rPr lang="tr-TR" sz="3200" spc="-130" dirty="0">
                <a:solidFill>
                  <a:srgbClr val="FF0000"/>
                </a:solidFill>
                <a:latin typeface="Arial"/>
                <a:cs typeface="Arial"/>
              </a:rPr>
              <a:t>göre</a:t>
            </a:r>
            <a:r>
              <a:rPr lang="tr-TR" sz="3200" spc="-2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tr-TR" sz="3200" spc="-170" dirty="0" smtClean="0">
                <a:solidFill>
                  <a:srgbClr val="FF0000"/>
                </a:solidFill>
                <a:latin typeface="Arial"/>
                <a:cs typeface="Arial"/>
              </a:rPr>
              <a:t>dünyada</a:t>
            </a:r>
          </a:p>
          <a:p>
            <a:pPr marL="279400" marR="84455" lvl="0" indent="609600" algn="r">
              <a:lnSpc>
                <a:spcPts val="3400"/>
              </a:lnSpc>
              <a:spcBef>
                <a:spcPts val="580"/>
              </a:spcBef>
              <a:buClrTx/>
              <a:buNone/>
            </a:pPr>
            <a:r>
              <a:rPr lang="tr-TR" sz="3200" spc="-43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tr-TR" sz="4000" b="1" spc="-150" dirty="0">
                <a:solidFill>
                  <a:srgbClr val="FF0000"/>
                </a:solidFill>
                <a:latin typeface="Arial"/>
                <a:cs typeface="Arial"/>
              </a:rPr>
              <a:t>1-14</a:t>
            </a:r>
            <a:r>
              <a:rPr lang="tr-TR" sz="4000" b="1" spc="-2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tr-TR" sz="3200" spc="-280" dirty="0">
                <a:solidFill>
                  <a:srgbClr val="FF0000"/>
                </a:solidFill>
                <a:latin typeface="Arial"/>
                <a:cs typeface="Arial"/>
              </a:rPr>
              <a:t>yaş</a:t>
            </a:r>
            <a:r>
              <a:rPr lang="tr-TR" sz="3200" spc="-2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tr-TR" sz="3200" spc="-105" dirty="0" smtClean="0">
                <a:solidFill>
                  <a:srgbClr val="FF0000"/>
                </a:solidFill>
                <a:latin typeface="Arial"/>
                <a:cs typeface="Arial"/>
              </a:rPr>
              <a:t>grubundaki</a:t>
            </a:r>
          </a:p>
          <a:p>
            <a:pPr marL="279400" marR="84455" lvl="0" indent="609600" algn="r">
              <a:lnSpc>
                <a:spcPts val="3400"/>
              </a:lnSpc>
              <a:spcBef>
                <a:spcPts val="580"/>
              </a:spcBef>
              <a:buClrTx/>
              <a:buNone/>
            </a:pPr>
            <a:r>
              <a:rPr lang="tr-TR" sz="4000" b="1" spc="-53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tr-TR" sz="4000" b="1" spc="-175" dirty="0" smtClean="0">
                <a:solidFill>
                  <a:srgbClr val="FF0000"/>
                </a:solidFill>
                <a:latin typeface="Arial"/>
                <a:cs typeface="Arial"/>
              </a:rPr>
              <a:t>40</a:t>
            </a:r>
            <a:r>
              <a:rPr lang="tr-TR" sz="40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tr-TR" sz="3200" spc="-85" dirty="0" smtClean="0">
                <a:solidFill>
                  <a:srgbClr val="FF0000"/>
                </a:solidFill>
                <a:latin typeface="Arial"/>
                <a:cs typeface="Arial"/>
              </a:rPr>
              <a:t>milyon </a:t>
            </a:r>
            <a:r>
              <a:rPr lang="tr-TR" sz="3200" spc="-145" dirty="0">
                <a:solidFill>
                  <a:srgbClr val="FF0000"/>
                </a:solidFill>
                <a:latin typeface="Arial"/>
                <a:cs typeface="Arial"/>
              </a:rPr>
              <a:t>çocuk </a:t>
            </a:r>
            <a:r>
              <a:rPr lang="tr-TR" sz="3200" spc="-90" dirty="0">
                <a:solidFill>
                  <a:srgbClr val="FF0000"/>
                </a:solidFill>
                <a:latin typeface="Arial"/>
                <a:cs typeface="Arial"/>
              </a:rPr>
              <a:t>ihmal </a:t>
            </a:r>
            <a:r>
              <a:rPr lang="tr-TR" sz="3200" spc="-195" dirty="0">
                <a:solidFill>
                  <a:srgbClr val="FF0000"/>
                </a:solidFill>
                <a:latin typeface="Arial"/>
                <a:cs typeface="Arial"/>
              </a:rPr>
              <a:t>ve </a:t>
            </a:r>
            <a:r>
              <a:rPr lang="tr-TR" sz="3200" spc="-125" dirty="0">
                <a:solidFill>
                  <a:srgbClr val="FF0000"/>
                </a:solidFill>
                <a:latin typeface="Arial"/>
                <a:cs typeface="Arial"/>
              </a:rPr>
              <a:t>istismara  </a:t>
            </a:r>
            <a:r>
              <a:rPr lang="tr-TR" sz="3200" spc="-135" dirty="0">
                <a:solidFill>
                  <a:srgbClr val="FF0000"/>
                </a:solidFill>
                <a:latin typeface="Arial"/>
                <a:cs typeface="Arial"/>
              </a:rPr>
              <a:t>uğramakta,</a:t>
            </a:r>
            <a:r>
              <a:rPr lang="tr-TR" sz="3200" spc="-4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tr-TR" sz="3200" spc="-145" dirty="0">
                <a:solidFill>
                  <a:srgbClr val="FF0000"/>
                </a:solidFill>
                <a:latin typeface="Arial"/>
                <a:cs typeface="Arial"/>
              </a:rPr>
              <a:t>desteğe</a:t>
            </a:r>
            <a:r>
              <a:rPr lang="tr-TR" sz="3200" spc="-4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tr-TR" sz="3200" spc="-95" dirty="0">
                <a:solidFill>
                  <a:srgbClr val="FF0000"/>
                </a:solidFill>
                <a:latin typeface="Arial"/>
                <a:cs typeface="Arial"/>
              </a:rPr>
              <a:t>ihtiyaç</a:t>
            </a:r>
            <a:r>
              <a:rPr lang="tr-TR" sz="3200" spc="-3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tr-TR" sz="3200" spc="-130" dirty="0">
                <a:solidFill>
                  <a:srgbClr val="FF0000"/>
                </a:solidFill>
                <a:latin typeface="Arial"/>
                <a:cs typeface="Arial"/>
              </a:rPr>
              <a:t>duymaktadır.</a:t>
            </a:r>
            <a:endParaRPr lang="tr-TR" sz="3200" dirty="0">
              <a:solidFill>
                <a:srgbClr val="FF0000"/>
              </a:solidFill>
              <a:latin typeface="Arial"/>
              <a:cs typeface="Arial"/>
            </a:endParaRPr>
          </a:p>
          <a:p>
            <a:pPr algn="ctr" rtl="0">
              <a:buNone/>
            </a:pP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smtClean="0"/>
              <a:t>ÇANAKKALE REHBERLİK VE ARAŞTIRMA MERKEZİ</a:t>
            </a:r>
            <a:endParaRPr lang="tr-TR" dirty="0"/>
          </a:p>
        </p:txBody>
      </p:sp>
      <p:pic>
        <p:nvPicPr>
          <p:cNvPr id="2050" name="Picture 2" descr="C:\Users\win7\Desktop\images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342980" y="2214554"/>
            <a:ext cx="3823529" cy="42148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363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b="1" dirty="0">
                <a:solidFill>
                  <a:schemeClr val="bg1"/>
                </a:solidFill>
              </a:rPr>
              <a:t>İHMAL TÜRLERİ NELERDİR</a:t>
            </a:r>
            <a:r>
              <a:rPr lang="tr-TR" b="1" dirty="0" smtClean="0">
                <a:solidFill>
                  <a:schemeClr val="bg1"/>
                </a:solidFill>
              </a:rPr>
              <a:t>?</a:t>
            </a:r>
            <a:endParaRPr lang="tr-TR" b="1" dirty="0">
              <a:solidFill>
                <a:schemeClr val="bg1"/>
              </a:solidFill>
            </a:endParaRPr>
          </a:p>
        </p:txBody>
      </p:sp>
      <p:graphicFrame>
        <p:nvGraphicFramePr>
          <p:cNvPr id="13" name="Diyagram 12"/>
          <p:cNvGraphicFramePr/>
          <p:nvPr>
            <p:extLst>
              <p:ext uri="{D42A27DB-BD31-4B8C-83A1-F6EECF244321}">
                <p14:modId xmlns:p14="http://schemas.microsoft.com/office/powerpoint/2010/main" val="2042960661"/>
              </p:ext>
            </p:extLst>
          </p:nvPr>
        </p:nvGraphicFramePr>
        <p:xfrm>
          <a:off x="5004404" y="908720"/>
          <a:ext cx="828092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smtClean="0"/>
              <a:t>ÇANAKKALE REHBERLİK VE ARAŞTIRMA MERKEZİ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9738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FİZİKSEL İHMAL</a:t>
            </a:r>
            <a:endParaRPr lang="tr-TR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Yer Tutucusu 4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7" r="13207"/>
          <a:stretch>
            <a:fillRect/>
          </a:stretch>
        </p:blipFill>
        <p:spPr/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Çocuğun temel ihtiyaçlarını karşılamama</a:t>
            </a:r>
          </a:p>
          <a:p>
            <a:pPr rtl="0"/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Terk etme</a:t>
            </a:r>
          </a:p>
          <a:p>
            <a:pPr rtl="0"/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Uzun süre yalnız bırakma</a:t>
            </a:r>
          </a:p>
          <a:p>
            <a:pPr rtl="0"/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Fiziksel tehlikelere karşı korunmaması</a:t>
            </a:r>
          </a:p>
          <a:p>
            <a:pPr rtl="0"/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Bakım, giyim, temizlenme gibi ihtiyaçlarının karşılanmaması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smtClean="0"/>
              <a:t>ÇANAKKALE REHBERLİK VE ARAŞTIRMA MERKEZİ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0402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 Toplantı Odası">
  <a:themeElements>
    <a:clrScheme name="İyon Toplantı Odası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İyon Toplantı Odası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 Toplantı Odası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eması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1006</TotalTime>
  <Words>1747</Words>
  <Application>Microsoft Office PowerPoint</Application>
  <PresentationFormat>Özel</PresentationFormat>
  <Paragraphs>370</Paragraphs>
  <Slides>51</Slides>
  <Notes>17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51</vt:i4>
      </vt:variant>
    </vt:vector>
  </HeadingPairs>
  <TitlesOfParts>
    <vt:vector size="60" baseType="lpstr">
      <vt:lpstr>Arial</vt:lpstr>
      <vt:lpstr>Calibri</vt:lpstr>
      <vt:lpstr>Cambria</vt:lpstr>
      <vt:lpstr>Century Gothic</vt:lpstr>
      <vt:lpstr>DejaVu Sans</vt:lpstr>
      <vt:lpstr>Times New Roman</vt:lpstr>
      <vt:lpstr>Wingdings</vt:lpstr>
      <vt:lpstr>Wingdings 3</vt:lpstr>
      <vt:lpstr>İyon Toplantı Odası</vt:lpstr>
      <vt:lpstr>İHMAL VE İSTİSMAR</vt:lpstr>
      <vt:lpstr>İÇERİK</vt:lpstr>
      <vt:lpstr>ÇALIŞMANIN AMACI</vt:lpstr>
      <vt:lpstr>PowerPoint Sunusu</vt:lpstr>
      <vt:lpstr>PowerPoint Sunusu</vt:lpstr>
      <vt:lpstr>ÇOCUK İHMALİ NEDİR?</vt:lpstr>
      <vt:lpstr>PowerPoint Sunusu</vt:lpstr>
      <vt:lpstr>İHMAL TÜRLERİ NELERDİR?</vt:lpstr>
      <vt:lpstr>FİZİKSEL İHMAL</vt:lpstr>
      <vt:lpstr>DUYGUSAL İHMAL</vt:lpstr>
      <vt:lpstr>EĞİTİMSEL İHMAL</vt:lpstr>
      <vt:lpstr>İSTİSMAR NEDİR?</vt:lpstr>
      <vt:lpstr>PowerPoint Sunusu</vt:lpstr>
      <vt:lpstr>İSTİSMAR TÜRLERİ NELERDİR?</vt:lpstr>
      <vt:lpstr>FİZİKSEL İSTİSMAR</vt:lpstr>
      <vt:lpstr>DUYGUSAL İSTİSMAR</vt:lpstr>
      <vt:lpstr>EN ÖRSELEYİCİ VE ORTAYA ÇIKMASI EN ZOR İSTİSMAR</vt:lpstr>
      <vt:lpstr>CİNSEL İSTİSMAR</vt:lpstr>
      <vt:lpstr>PowerPoint Sunusu</vt:lpstr>
      <vt:lpstr>PowerPoint Sunusu</vt:lpstr>
      <vt:lpstr>PowerPoint Sunusu</vt:lpstr>
      <vt:lpstr>PowerPoint Sunusu</vt:lpstr>
      <vt:lpstr>PowerPoint Sunusu</vt:lpstr>
      <vt:lpstr>CİNSEL İSTİSMAR HER ZAMAN TEMAS İLE GERÇEKLEŞMEZ</vt:lpstr>
      <vt:lpstr>PowerPoint Sunusu</vt:lpstr>
      <vt:lpstr>PowerPoint Sunusu</vt:lpstr>
      <vt:lpstr>RİSK ETMENLERİ(ÇOCUKLA İLGİLİ)</vt:lpstr>
      <vt:lpstr>YAŞANILAN  ÇEVRENİN  ÖZELLİKLERİ </vt:lpstr>
      <vt:lpstr>İnternet  Ortamındaki  Riskler 1-Kontrolsüz internet kullanımı, 2-Ailenin riskli ortamın farkında olmaması,  3-İnternet kullanım süresi ve saatleri, 4-Güvenli internet kullanımı eksikliği, 5-Aile koruma paketi kullanılmaması. RİSKTİR… </vt:lpstr>
      <vt:lpstr>ÇOCUK İSTİSMARI NEDEN SÖYLEMEK İSTEMEZ</vt:lpstr>
      <vt:lpstr>ÇOCUK İSTİSMARI NEDEN SÖYLEMEK İSTEMEZ.</vt:lpstr>
      <vt:lpstr>ÇOCUKLAR CİNSEL İSTİSMAR KONUSUNA YALAN SÖYLEMEZLER!</vt:lpstr>
      <vt:lpstr>ÇOCUKLAR  İSTİSMAR  EDİLDİKLERİNİ  NE ZAMAN  SÖYLER. </vt:lpstr>
      <vt:lpstr>BUNLARDAN KAÇININ!!!</vt:lpstr>
      <vt:lpstr>BUNLAR DAHA DOĞRU YAKLAŞIM…</vt:lpstr>
      <vt:lpstr>UNUTMAYIN BU ONUN SUÇU DEĞİL… </vt:lpstr>
      <vt:lpstr>İSTİSMARA DAİR YANLIŞ İNANIŞLAR</vt:lpstr>
      <vt:lpstr>İSTİSMARA DAİR YANLIŞ İNANIŞLAR</vt:lpstr>
      <vt:lpstr>ÇOCUKLARINIZA ÖĞRETEBİLECEKLERİNİZ </vt:lpstr>
      <vt:lpstr> ÖRNEKLERLE ANLATIN</vt:lpstr>
      <vt:lpstr>ÖRNEKLERLE ANLATIN</vt:lpstr>
      <vt:lpstr>ÖRNEKLERLE ANLATIN</vt:lpstr>
      <vt:lpstr>ÖRNEKLERLE ANLATIN</vt:lpstr>
      <vt:lpstr> ÇOCUKLARA KAYBOLMA EĞİTİMİ VERİN </vt:lpstr>
      <vt:lpstr>                                  ÇOCUĞUMU İSTİSMARDAN  KORUMAK  İÇİN  NE YAPMALIYIM </vt:lpstr>
      <vt:lpstr>CİNSEL İSTİSMARIN  ÇOCUKLARDA ÜZERİNDEKİ PSİKOLOJİK ETKİLERİ</vt:lpstr>
      <vt:lpstr>BİLDİRİM YÜKÜMLÜLÜĞÜ   </vt:lpstr>
      <vt:lpstr>İHMAL VE İSTISMAR VAKALARI İLE KARŞILAŞTIĞINIZDA BAŞVURABİLECEĞİNİZ YERLER </vt:lpstr>
      <vt:lpstr>BİLDİRİM ZORUNLULUĞU</vt:lpstr>
      <vt:lpstr>BİLDİRİM…</vt:lpstr>
      <vt:lpstr>BENİ KORUDUĞUNUZ İÇİN..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İHMAL VE İSTİSMAR</dc:title>
  <dc:creator>User</dc:creator>
  <cp:lastModifiedBy>lenovo1</cp:lastModifiedBy>
  <cp:revision>131</cp:revision>
  <dcterms:created xsi:type="dcterms:W3CDTF">2018-11-16T18:40:35Z</dcterms:created>
  <dcterms:modified xsi:type="dcterms:W3CDTF">2018-12-10T10:43:48Z</dcterms:modified>
</cp:coreProperties>
</file>