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1" r:id="rId2"/>
    <p:sldId id="256" r:id="rId3"/>
    <p:sldId id="257" r:id="rId4"/>
    <p:sldId id="258" r:id="rId5"/>
    <p:sldId id="260" r:id="rId6"/>
    <p:sldId id="259" r:id="rId7"/>
    <p:sldId id="276" r:id="rId8"/>
    <p:sldId id="278" r:id="rId9"/>
    <p:sldId id="303" r:id="rId10"/>
    <p:sldId id="290" r:id="rId11"/>
    <p:sldId id="300" r:id="rId12"/>
    <p:sldId id="292" r:id="rId13"/>
    <p:sldId id="293" r:id="rId14"/>
    <p:sldId id="305" r:id="rId15"/>
    <p:sldId id="294" r:id="rId16"/>
    <p:sldId id="302" r:id="rId17"/>
    <p:sldId id="295" r:id="rId18"/>
    <p:sldId id="296" r:id="rId19"/>
    <p:sldId id="297" r:id="rId20"/>
    <p:sldId id="298" r:id="rId21"/>
    <p:sldId id="299" r:id="rId22"/>
    <p:sldId id="286" r:id="rId23"/>
    <p:sldId id="280" r:id="rId24"/>
    <p:sldId id="287" r:id="rId25"/>
    <p:sldId id="282" r:id="rId26"/>
    <p:sldId id="288" r:id="rId27"/>
    <p:sldId id="306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/>
      <dgm:spPr/>
      <dgm:t>
        <a:bodyPr rtlCol="0"/>
        <a:lstStyle/>
        <a:p>
          <a:pPr rtl="0"/>
          <a:r>
            <a:rPr lang="tr-TR" dirty="0" smtClean="0">
              <a:solidFill>
                <a:srgbClr val="FF0000"/>
              </a:solidFill>
            </a:rPr>
            <a:t>HAYIR DE!</a:t>
          </a:r>
          <a:endParaRPr lang="en-US" dirty="0">
            <a:solidFill>
              <a:srgbClr val="FF0000"/>
            </a:solidFill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/>
      <dgm:spPr/>
      <dgm:t>
        <a:bodyPr rtlCol="0"/>
        <a:lstStyle/>
        <a:p>
          <a:pPr rtl="0"/>
          <a:r>
            <a:rPr lang="tr" dirty="0" smtClean="0">
              <a:solidFill>
                <a:srgbClr val="FF0000"/>
              </a:solidFill>
            </a:rPr>
            <a:t>İSTEMİYORUM DE!</a:t>
          </a:r>
          <a:endParaRPr lang="tr" dirty="0">
            <a:solidFill>
              <a:srgbClr val="FF0000"/>
            </a:solidFill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/>
      <dgm:spPr/>
      <dgm:t>
        <a:bodyPr rtlCol="0"/>
        <a:lstStyle/>
        <a:p>
          <a:pPr rtl="0"/>
          <a:r>
            <a:rPr lang="tr-TR" dirty="0" smtClean="0">
              <a:solidFill>
                <a:srgbClr val="FF0000"/>
              </a:solidFill>
            </a:rPr>
            <a:t>ÇIĞLIK AT!!!!</a:t>
          </a:r>
          <a:endParaRPr lang="tr" dirty="0">
            <a:solidFill>
              <a:srgbClr val="FF0000"/>
            </a:solidFill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/>
      <dgm:spPr/>
      <dgm:t>
        <a:bodyPr rtlCol="0"/>
        <a:lstStyle/>
        <a:p>
          <a:pPr rtl="0"/>
          <a:r>
            <a:rPr lang="tr-TR" dirty="0" smtClean="0">
              <a:solidFill>
                <a:srgbClr val="FF0000"/>
              </a:solidFill>
            </a:rPr>
            <a:t>ORADAN UZAKLAŞ!!!!</a:t>
          </a:r>
          <a:endParaRPr lang="tr" dirty="0">
            <a:solidFill>
              <a:srgbClr val="FF0000"/>
            </a:solidFill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/>
      <dgm:spPr/>
      <dgm:t>
        <a:bodyPr rtlCol="0"/>
        <a:lstStyle/>
        <a:p>
          <a:pPr rtl="0"/>
          <a:r>
            <a:rPr lang="tr-TR" dirty="0" smtClean="0">
              <a:solidFill>
                <a:srgbClr val="FF0000"/>
              </a:solidFill>
            </a:rPr>
            <a:t>GÜVENDİĞİN BİRİSİNE ANLAT!!!!</a:t>
          </a:r>
          <a:endParaRPr lang="tr" dirty="0">
            <a:solidFill>
              <a:srgbClr val="FF0000"/>
            </a:solidFill>
          </a:endParaRP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1D76AAB-9118-44F6-8B1F-4DF1FB03F8FE}" type="presOf" srcId="{15E11DBD-E9B5-4BCF-A56C-7AAE26CE30DC}" destId="{F0124EB5-2136-46F3-B2F4-41A5196C24A0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06539E70-38A7-49DD-A1F7-39CD3824419C}" type="presOf" srcId="{41DDEAAE-DE55-45A3-A4F7-3874E0140D37}" destId="{EB3CB291-E23A-4667-A32E-A640A76557A1}" srcOrd="0" destOrd="0" presId="urn:microsoft.com/office/officeart/2009/3/layout/StepUpProcess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D1CF9C6D-4642-46B8-B6F4-4F389755D05E}" type="presOf" srcId="{E4D23657-D1E8-4B22-974B-8DC90813F51B}" destId="{80B372F1-8EF3-4532-ACC6-E65E1D63ACA2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B2C18738-2D90-4AB8-9FAA-C552A7BB7639}" type="presOf" srcId="{05F1A7D0-6E45-49DA-80B3-7FF4B8783E58}" destId="{D81336A4-814F-45EF-B582-2466B0D2E2A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2D1A0B7B-C75C-4CA4-B913-C29C2DD3FE1F}" type="presOf" srcId="{778AA374-0E17-4AEA-8EB6-0C342D57D8D8}" destId="{AFC6068B-131B-444D-AF53-A5A2A6DC9AE7}" srcOrd="0" destOrd="0" presId="urn:microsoft.com/office/officeart/2009/3/layout/StepUpProcess"/>
    <dgm:cxn modelId="{4200F0B9-B251-45B0-A741-9918EC73168C}" type="presOf" srcId="{EF034794-D109-40B6-8FA2-8971C3123AB6}" destId="{18F7A15A-3ED1-4A32-B700-36B8D6BBE441}" srcOrd="0" destOrd="0" presId="urn:microsoft.com/office/officeart/2009/3/layout/StepUpProcess"/>
    <dgm:cxn modelId="{E8142009-827C-42F3-B4A0-9D5DEEF5FDAD}" type="presParOf" srcId="{EB3CB291-E23A-4667-A32E-A640A76557A1}" destId="{01035298-0CF7-4145-8EE2-24DBFEAF33BB}" srcOrd="0" destOrd="0" presId="urn:microsoft.com/office/officeart/2009/3/layout/StepUpProcess"/>
    <dgm:cxn modelId="{93F61AB9-854C-43B2-AB32-E38E371E0A9C}" type="presParOf" srcId="{01035298-0CF7-4145-8EE2-24DBFEAF33BB}" destId="{21E1F518-1190-4883-914B-1FB66E6D3A63}" srcOrd="0" destOrd="0" presId="urn:microsoft.com/office/officeart/2009/3/layout/StepUpProcess"/>
    <dgm:cxn modelId="{02082A2A-AF51-4103-9B76-2750CE8E1BBB}" type="presParOf" srcId="{01035298-0CF7-4145-8EE2-24DBFEAF33BB}" destId="{80B372F1-8EF3-4532-ACC6-E65E1D63ACA2}" srcOrd="1" destOrd="0" presId="urn:microsoft.com/office/officeart/2009/3/layout/StepUpProcess"/>
    <dgm:cxn modelId="{4449C59A-CF12-49C9-9381-B1A7B297FBFA}" type="presParOf" srcId="{01035298-0CF7-4145-8EE2-24DBFEAF33BB}" destId="{B746139E-4627-4CCC-9299-5653D77ED24D}" srcOrd="2" destOrd="0" presId="urn:microsoft.com/office/officeart/2009/3/layout/StepUpProcess"/>
    <dgm:cxn modelId="{0105010C-66A3-4B52-B4CA-305BD1EC177B}" type="presParOf" srcId="{EB3CB291-E23A-4667-A32E-A640A76557A1}" destId="{780BC64D-2F67-498A-99F6-7EB28080D705}" srcOrd="1" destOrd="0" presId="urn:microsoft.com/office/officeart/2009/3/layout/StepUpProcess"/>
    <dgm:cxn modelId="{6AB4BA8C-B7BB-4501-A9A8-B646F9E58EED}" type="presParOf" srcId="{780BC64D-2F67-498A-99F6-7EB28080D705}" destId="{68E230FA-2656-4C78-B827-58AFD214F445}" srcOrd="0" destOrd="0" presId="urn:microsoft.com/office/officeart/2009/3/layout/StepUpProcess"/>
    <dgm:cxn modelId="{EDD2FCD5-2BB7-4739-AC5F-133F601A4FEA}" type="presParOf" srcId="{EB3CB291-E23A-4667-A32E-A640A76557A1}" destId="{B07824BD-C1CB-4098-8E38-D3E1F721DF31}" srcOrd="2" destOrd="0" presId="urn:microsoft.com/office/officeart/2009/3/layout/StepUpProcess"/>
    <dgm:cxn modelId="{B15987FE-563A-4536-A110-80A881EE3076}" type="presParOf" srcId="{B07824BD-C1CB-4098-8E38-D3E1F721DF31}" destId="{85769F8C-5820-4CB5-B01D-69A648973D8F}" srcOrd="0" destOrd="0" presId="urn:microsoft.com/office/officeart/2009/3/layout/StepUpProcess"/>
    <dgm:cxn modelId="{A6B09B1B-6657-4C76-830E-04730582C315}" type="presParOf" srcId="{B07824BD-C1CB-4098-8E38-D3E1F721DF31}" destId="{18F7A15A-3ED1-4A32-B700-36B8D6BBE441}" srcOrd="1" destOrd="0" presId="urn:microsoft.com/office/officeart/2009/3/layout/StepUpProcess"/>
    <dgm:cxn modelId="{D98AB25C-A1A4-4655-86A2-B43047564072}" type="presParOf" srcId="{B07824BD-C1CB-4098-8E38-D3E1F721DF31}" destId="{F6F2BEFC-1674-4E8D-98FF-DE4432BB887C}" srcOrd="2" destOrd="0" presId="urn:microsoft.com/office/officeart/2009/3/layout/StepUpProcess"/>
    <dgm:cxn modelId="{851C90FC-662A-4E16-84D9-5E79648432A8}" type="presParOf" srcId="{EB3CB291-E23A-4667-A32E-A640A76557A1}" destId="{E26373E0-D095-405B-9F4A-CC7FBB5BEBD2}" srcOrd="3" destOrd="0" presId="urn:microsoft.com/office/officeart/2009/3/layout/StepUpProcess"/>
    <dgm:cxn modelId="{146DE6CA-49E1-42F5-90AD-32F6CBF98AA8}" type="presParOf" srcId="{E26373E0-D095-405B-9F4A-CC7FBB5BEBD2}" destId="{8B10941C-73F0-477C-9F3D-EB0A4525ACBE}" srcOrd="0" destOrd="0" presId="urn:microsoft.com/office/officeart/2009/3/layout/StepUpProcess"/>
    <dgm:cxn modelId="{A1D40167-9590-4D22-88FE-181E7628A23A}" type="presParOf" srcId="{EB3CB291-E23A-4667-A32E-A640A76557A1}" destId="{DF2F85E9-6BAE-40EA-8F18-DAFCA3EFFB69}" srcOrd="4" destOrd="0" presId="urn:microsoft.com/office/officeart/2009/3/layout/StepUpProcess"/>
    <dgm:cxn modelId="{E412E92B-F958-421B-850C-694C9EC0BA95}" type="presParOf" srcId="{DF2F85E9-6BAE-40EA-8F18-DAFCA3EFFB69}" destId="{A5E67CF4-39ED-4CC8-A27F-E45EA5D3AC44}" srcOrd="0" destOrd="0" presId="urn:microsoft.com/office/officeart/2009/3/layout/StepUpProcess"/>
    <dgm:cxn modelId="{2DCB4D8B-C6FC-4E24-B922-F867530FC44B}" type="presParOf" srcId="{DF2F85E9-6BAE-40EA-8F18-DAFCA3EFFB69}" destId="{F0124EB5-2136-46F3-B2F4-41A5196C24A0}" srcOrd="1" destOrd="0" presId="urn:microsoft.com/office/officeart/2009/3/layout/StepUpProcess"/>
    <dgm:cxn modelId="{9B27277C-7C39-4EEB-A157-BAFCFC8D9099}" type="presParOf" srcId="{DF2F85E9-6BAE-40EA-8F18-DAFCA3EFFB69}" destId="{D5E82CFA-3F05-41CB-A66C-3A904CCE06CE}" srcOrd="2" destOrd="0" presId="urn:microsoft.com/office/officeart/2009/3/layout/StepUpProcess"/>
    <dgm:cxn modelId="{8AFA79B6-1D84-4BE6-A179-F9659E405680}" type="presParOf" srcId="{EB3CB291-E23A-4667-A32E-A640A76557A1}" destId="{F5574CB1-AC1C-4773-A4A7-C4CE14EF6374}" srcOrd="5" destOrd="0" presId="urn:microsoft.com/office/officeart/2009/3/layout/StepUpProcess"/>
    <dgm:cxn modelId="{A981A351-271B-4C1A-A122-9F352F8EFC20}" type="presParOf" srcId="{F5574CB1-AC1C-4773-A4A7-C4CE14EF6374}" destId="{14FCF07D-F999-4928-B62C-1135C3080FD1}" srcOrd="0" destOrd="0" presId="urn:microsoft.com/office/officeart/2009/3/layout/StepUpProcess"/>
    <dgm:cxn modelId="{44EFE035-5C6D-456C-A61E-A66ED3C66ABF}" type="presParOf" srcId="{EB3CB291-E23A-4667-A32E-A640A76557A1}" destId="{2489F161-D1CF-4A3D-8E95-6382395DC25B}" srcOrd="6" destOrd="0" presId="urn:microsoft.com/office/officeart/2009/3/layout/StepUpProcess"/>
    <dgm:cxn modelId="{78359715-EAEC-4BA2-9B8E-547B9CBDD919}" type="presParOf" srcId="{2489F161-D1CF-4A3D-8E95-6382395DC25B}" destId="{06EAFCDC-2041-4C37-BE64-7627BAA16382}" srcOrd="0" destOrd="0" presId="urn:microsoft.com/office/officeart/2009/3/layout/StepUpProcess"/>
    <dgm:cxn modelId="{E3F36075-F306-4BCB-8DF8-F9DDEACAD0E4}" type="presParOf" srcId="{2489F161-D1CF-4A3D-8E95-6382395DC25B}" destId="{AFC6068B-131B-444D-AF53-A5A2A6DC9AE7}" srcOrd="1" destOrd="0" presId="urn:microsoft.com/office/officeart/2009/3/layout/StepUpProcess"/>
    <dgm:cxn modelId="{7352D395-615C-4FE3-823B-0D5DB4907BE1}" type="presParOf" srcId="{2489F161-D1CF-4A3D-8E95-6382395DC25B}" destId="{F62C0D9F-BF11-4D63-A28B-80FA21343A28}" srcOrd="2" destOrd="0" presId="urn:microsoft.com/office/officeart/2009/3/layout/StepUpProcess"/>
    <dgm:cxn modelId="{AB9E1B49-0205-42E3-A2AF-D58DAFD8861F}" type="presParOf" srcId="{EB3CB291-E23A-4667-A32E-A640A76557A1}" destId="{F5EC4F6A-2B4F-420C-9BEA-A14EFB832731}" srcOrd="7" destOrd="0" presId="urn:microsoft.com/office/officeart/2009/3/layout/StepUpProcess"/>
    <dgm:cxn modelId="{F2880005-2A12-4D1A-9A9C-54D902C943C3}" type="presParOf" srcId="{F5EC4F6A-2B4F-420C-9BEA-A14EFB832731}" destId="{41DC2B0B-BD37-48C1-BB85-7F75AC60BB5F}" srcOrd="0" destOrd="0" presId="urn:microsoft.com/office/officeart/2009/3/layout/StepUpProcess"/>
    <dgm:cxn modelId="{5BDA3FC6-3E52-40E6-8BB0-8B23573F3E0B}" type="presParOf" srcId="{EB3CB291-E23A-4667-A32E-A640A76557A1}" destId="{D2C6C114-9E17-4E64-9FCF-9C4365FE25B7}" srcOrd="8" destOrd="0" presId="urn:microsoft.com/office/officeart/2009/3/layout/StepUpProcess"/>
    <dgm:cxn modelId="{1BD07063-B484-4EF6-8512-D0553B775D8A}" type="presParOf" srcId="{D2C6C114-9E17-4E64-9FCF-9C4365FE25B7}" destId="{BA06DEFD-3E20-41CA-8CC7-585BE7A02A00}" srcOrd="0" destOrd="0" presId="urn:microsoft.com/office/officeart/2009/3/layout/StepUpProcess"/>
    <dgm:cxn modelId="{751E56A5-3171-4D51-9A4E-69EB31288F8E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03569" y="2114501"/>
          <a:ext cx="911830" cy="151726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51362" y="2567837"/>
          <a:ext cx="1369795" cy="120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FF0000"/>
              </a:solidFill>
            </a:rPr>
            <a:t>HAYIR DE!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151362" y="2567837"/>
        <a:ext cx="1369795" cy="1200706"/>
      </dsp:txXfrm>
    </dsp:sp>
    <dsp:sp modelId="{B746139E-4627-4CCC-9299-5653D77ED24D}">
      <dsp:nvSpPr>
        <dsp:cNvPr id="0" name=""/>
        <dsp:cNvSpPr/>
      </dsp:nvSpPr>
      <dsp:spPr>
        <a:xfrm>
          <a:off x="1262706" y="2002799"/>
          <a:ext cx="258452" cy="258452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1980467" y="1699551"/>
          <a:ext cx="911830" cy="151726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1828259" y="2152887"/>
          <a:ext cx="1369795" cy="120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" sz="1600" kern="1200" dirty="0" smtClean="0">
              <a:solidFill>
                <a:srgbClr val="FF0000"/>
              </a:solidFill>
            </a:rPr>
            <a:t>İSTEMİYORUM DE!</a:t>
          </a:r>
          <a:endParaRPr lang="tr" sz="1600" kern="1200" dirty="0">
            <a:solidFill>
              <a:srgbClr val="FF0000"/>
            </a:solidFill>
          </a:endParaRPr>
        </a:p>
      </dsp:txBody>
      <dsp:txXfrm>
        <a:off x="1828259" y="2152887"/>
        <a:ext cx="1369795" cy="1200706"/>
      </dsp:txXfrm>
    </dsp:sp>
    <dsp:sp modelId="{F6F2BEFC-1674-4E8D-98FF-DE4432BB887C}">
      <dsp:nvSpPr>
        <dsp:cNvPr id="0" name=""/>
        <dsp:cNvSpPr/>
      </dsp:nvSpPr>
      <dsp:spPr>
        <a:xfrm>
          <a:off x="2939603" y="1587849"/>
          <a:ext cx="258452" cy="258452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3657364" y="1284601"/>
          <a:ext cx="911830" cy="151726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3505157" y="1737937"/>
          <a:ext cx="1369795" cy="120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FF0000"/>
              </a:solidFill>
            </a:rPr>
            <a:t>ÇIĞLIK AT!!!!</a:t>
          </a:r>
          <a:endParaRPr lang="tr" sz="1600" kern="1200" dirty="0">
            <a:solidFill>
              <a:srgbClr val="FF0000"/>
            </a:solidFill>
          </a:endParaRPr>
        </a:p>
      </dsp:txBody>
      <dsp:txXfrm>
        <a:off x="3505157" y="1737937"/>
        <a:ext cx="1369795" cy="1200706"/>
      </dsp:txXfrm>
    </dsp:sp>
    <dsp:sp modelId="{D5E82CFA-3F05-41CB-A66C-3A904CCE06CE}">
      <dsp:nvSpPr>
        <dsp:cNvPr id="0" name=""/>
        <dsp:cNvSpPr/>
      </dsp:nvSpPr>
      <dsp:spPr>
        <a:xfrm>
          <a:off x="4616500" y="1172899"/>
          <a:ext cx="258452" cy="258452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5334261" y="869652"/>
          <a:ext cx="911830" cy="151726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5182054" y="1322987"/>
          <a:ext cx="1369795" cy="120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FF0000"/>
              </a:solidFill>
            </a:rPr>
            <a:t>ORADAN UZAKLAŞ!!!!</a:t>
          </a:r>
          <a:endParaRPr lang="tr" sz="1600" kern="1200" dirty="0">
            <a:solidFill>
              <a:srgbClr val="FF0000"/>
            </a:solidFill>
          </a:endParaRPr>
        </a:p>
      </dsp:txBody>
      <dsp:txXfrm>
        <a:off x="5182054" y="1322987"/>
        <a:ext cx="1369795" cy="1200706"/>
      </dsp:txXfrm>
    </dsp:sp>
    <dsp:sp modelId="{F62C0D9F-BF11-4D63-A28B-80FA21343A28}">
      <dsp:nvSpPr>
        <dsp:cNvPr id="0" name=""/>
        <dsp:cNvSpPr/>
      </dsp:nvSpPr>
      <dsp:spPr>
        <a:xfrm>
          <a:off x="6293398" y="757949"/>
          <a:ext cx="258452" cy="258452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7011159" y="454702"/>
          <a:ext cx="911830" cy="151726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6858952" y="908037"/>
          <a:ext cx="1369795" cy="120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FF0000"/>
              </a:solidFill>
            </a:rPr>
            <a:t>GÜVENDİĞİN BİRİSİNE ANLAT!!!!</a:t>
          </a:r>
          <a:endParaRPr lang="tr" sz="1600" kern="1200" dirty="0">
            <a:solidFill>
              <a:srgbClr val="FF0000"/>
            </a:solidFill>
          </a:endParaRPr>
        </a:p>
      </dsp:txBody>
      <dsp:txXfrm>
        <a:off x="6858952" y="908037"/>
        <a:ext cx="1369795" cy="1200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DC33B-51FD-4424-A3E5-C4A338116795}" type="datetimeFigureOut">
              <a:rPr lang="tr-TR" smtClean="0"/>
              <a:pPr/>
              <a:t>7.12.2018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D0E19-CD2D-4DA0-ABEF-343A49BD81E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6A80-5501-49EA-81A2-22179446CD76}" type="datetime1">
              <a:rPr lang="tr-TR" smtClean="0"/>
              <a:t>7.12.2018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B7EA-DD7F-4671-A2FA-104F2363AB9A}" type="datetime1">
              <a:rPr lang="tr-TR" smtClean="0"/>
              <a:t>7.12.2018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D4B6-5FF8-4106-A31E-EFC758AF9251}" type="datetime1">
              <a:rPr lang="tr-TR" smtClean="0"/>
              <a:t>7.12.2018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A9B3-2616-4D17-A826-EB2B87CD7E19}" type="datetime1">
              <a:rPr lang="tr-TR" smtClean="0"/>
              <a:t>7.12.2018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6584-0CA2-4578-B4B2-3726BAF7A445}" type="datetime1">
              <a:rPr lang="tr-TR" smtClean="0"/>
              <a:t>7.12.2018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5540-100E-48DA-BF33-1ACC86DA9FAE}" type="datetime1">
              <a:rPr lang="tr-TR" smtClean="0"/>
              <a:t>7.12.2018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C399-AC4F-4BAB-94C8-21DDFE73B507}" type="datetime1">
              <a:rPr lang="tr-TR" smtClean="0"/>
              <a:t>7.12.2018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5E73-156B-498F-B456-ABB71B415B96}" type="datetime1">
              <a:rPr lang="tr-TR" smtClean="0"/>
              <a:t>7.12.2018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CD09-7D0F-4CBB-A036-8A1F71302F8B}" type="datetime1">
              <a:rPr lang="tr-TR" smtClean="0"/>
              <a:t>7.12.2018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1F52-42B6-4B8E-9B46-27ED4EF5C278}" type="datetime1">
              <a:rPr lang="tr-TR" smtClean="0"/>
              <a:t>7.12.2018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735A-B84E-454A-8B36-051C0390CD92}" type="datetime1">
              <a:rPr lang="tr-TR" smtClean="0"/>
              <a:t>7.12.2018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60FA7-7BBF-4B0E-A3CF-C8DE800EB393}" type="datetime1">
              <a:rPr lang="tr-TR" smtClean="0"/>
              <a:t>7.12.2018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ÇANAKKALE REHBERLİK ve ARAŞTIRMA MERKEZİ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İHMAL VE İSTİSMAR ÖĞRENCİ SUNUSU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ÇANAKKALE REHBERLİK ve ARAŞTIRMA MERKEZİ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İyi Dokunmak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Ailemizin ,arkadaşlarımızın ve diğer tanıdıklarımızın bizi önemsediğini anlatır. </a:t>
            </a:r>
          </a:p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İyi dokunmalar kendimizi iyi ve güvende hissetmemizi sağlar.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İçerik Yer Tutucusu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068960"/>
            <a:ext cx="7520782" cy="3118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Özel dokunuşlar?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Bazı büyükler bir çocuğun özel bölgelerine bazı durumlarda bakabilir veya dokunabilir…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Peki bu büyükler kimler?</a:t>
            </a:r>
          </a:p>
          <a:p>
            <a:pPr algn="ctr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(Ancak senden </a:t>
            </a:r>
            <a:r>
              <a:rPr lang="tr-TR" b="1" u="sng" dirty="0" smtClean="0">
                <a:latin typeface="Times New Roman" pitchFamily="18" charset="0"/>
                <a:cs typeface="Times New Roman" pitchFamily="18" charset="0"/>
              </a:rPr>
              <a:t>izin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almak koşuluyla!!!)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Anne-baban, doktor veya hemşire olabilir…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Kötü Dokunmak Nedir?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58621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Yakın arkadaşlar, güvendiğin kişiler, komşular, okul veya spor aktivitelerinden tanıdığın kişiler veya herhangi bir yabancı sana kötü dokunabilir.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Kötü dokunmalarda kendimizi korumak zorundayız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Bazı kötü dokunuşlar vurmak gibi canını acıtmaz , seni rahatsız eden her dokunuş kötü dokunuştur.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 kişiler sana;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Sana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"bu bir sır, aramızda kalsın, sakla"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diyebilirler.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Hediyeler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Verebilir.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 da seni korkutabilir veya şantaj yapabilirler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Birisi sana kötü dokunursa ne yapman gerekiyor 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Ailen, öğretmenin veya arkadaşın gibi sana yardım edebilecek, seni dinleyecek birine anlat</a:t>
            </a:r>
          </a:p>
          <a:p>
            <a:r>
              <a:rPr lang="tr-TR" dirty="0" smtClean="0"/>
              <a:t> Ailenize, </a:t>
            </a:r>
          </a:p>
          <a:p>
            <a:r>
              <a:rPr lang="tr-TR" dirty="0" smtClean="0"/>
              <a:t>Öğretmenlerinize, </a:t>
            </a:r>
          </a:p>
          <a:p>
            <a:r>
              <a:rPr lang="tr-TR" dirty="0" smtClean="0"/>
              <a:t> Rehberlik Servisine, </a:t>
            </a:r>
          </a:p>
          <a:p>
            <a:r>
              <a:rPr lang="tr-TR" dirty="0" smtClean="0"/>
              <a:t> Okul İdaresine, </a:t>
            </a:r>
          </a:p>
          <a:p>
            <a:r>
              <a:rPr lang="tr-TR" dirty="0" smtClean="0"/>
              <a:t>Rehberlik ve Araştırma Merkezine, </a:t>
            </a:r>
          </a:p>
          <a:p>
            <a:r>
              <a:rPr lang="tr-TR" dirty="0" smtClean="0"/>
              <a:t> Emniyet Müdürlüklerine Ve Savcılıklara Başvuru Yaparak Yardım Alabilirsiniz.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Vücudumuzun Özel Yerleri Nelerdir 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Bir başkasının görmesini ve dokunmasını istemediğimiz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yerlerimizdir.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  <p:pic>
        <p:nvPicPr>
          <p:cNvPr id="9220" name="Picture 4" descr="Ã¶zel bÃ¶lgeler okul Ã¶ncesi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127776" cy="3905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3779912" y="692696"/>
            <a:ext cx="4680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Herhangi bir 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kötü dokunma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karşısında haklarının </a:t>
            </a:r>
            <a:r>
              <a:rPr lang="tr-TR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Birleşmiş </a:t>
            </a:r>
            <a:r>
              <a:rPr lang="tr-TR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Milletler’in</a:t>
            </a:r>
            <a:r>
              <a:rPr lang="tr-TR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Çocuk Hakları Sözleşmesi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M.19 gereğince koruma altında olduğunu biliyor muydun?</a:t>
            </a: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2520280" cy="588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926556" cy="431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Kötü dokunma olursa çocuklar kendilerini nasıl hissedebilir ?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Kötü dokunma olursa çocuklar kendilerini nasıl hissedebilir 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Biri sana kötü dokunduğunda kendini şöyle</a:t>
            </a:r>
          </a:p>
          <a:p>
            <a:pPr>
              <a:buNone/>
            </a:pPr>
            <a:r>
              <a:rPr lang="tr-TR" dirty="0" smtClean="0"/>
              <a:t>hissedebilirsin.</a:t>
            </a:r>
          </a:p>
          <a:p>
            <a:r>
              <a:rPr lang="tr-TR" dirty="0" smtClean="0"/>
              <a:t>Suçlu </a:t>
            </a:r>
          </a:p>
          <a:p>
            <a:r>
              <a:rPr lang="tr-TR" dirty="0" smtClean="0"/>
              <a:t>Şaşkın </a:t>
            </a:r>
          </a:p>
          <a:p>
            <a:r>
              <a:rPr lang="tr-TR" dirty="0" smtClean="0"/>
              <a:t>Değersiz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smtClean="0">
                <a:solidFill>
                  <a:srgbClr val="FF0000"/>
                </a:solidFill>
              </a:rPr>
              <a:t>Olanların sorumlusu sen olmadığın için kendini suçlu veya değersiz hissetme Asıl sorumlu sana dokunan kişidir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"Hayır", "Yapma", "Dur" de</a:t>
            </a:r>
          </a:p>
          <a:p>
            <a:r>
              <a:rPr lang="es-ES" dirty="0" smtClean="0"/>
              <a:t>Karşı koy ve sertçe it</a:t>
            </a:r>
            <a:endParaRPr lang="tr-TR" dirty="0" smtClean="0"/>
          </a:p>
          <a:p>
            <a:r>
              <a:rPr lang="tr-TR" dirty="0" smtClean="0"/>
              <a:t>Saldıran kişiden kaç, uzaklaş</a:t>
            </a:r>
          </a:p>
          <a:p>
            <a:r>
              <a:rPr lang="tr-TR" dirty="0" smtClean="0"/>
              <a:t>Bağır, çığlık at, yardım iste</a:t>
            </a:r>
          </a:p>
          <a:p>
            <a:r>
              <a:rPr lang="sv-SE" dirty="0" smtClean="0"/>
              <a:t>Eğer biliyorsan savunma tekniklerini kullan</a:t>
            </a:r>
            <a:endParaRPr lang="tr-TR" dirty="0" smtClean="0"/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Güvendiğin birisine anlat!!!!</a:t>
            </a:r>
            <a:endParaRPr lang="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988840"/>
            <a:ext cx="3521375" cy="3413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Vücudun Senindir Onu Koru…</a:t>
            </a:r>
            <a:endParaRPr lang="tr-TR" dirty="0"/>
          </a:p>
        </p:txBody>
      </p:sp>
      <p:pic>
        <p:nvPicPr>
          <p:cNvPr id="6146" name="Picture 2" descr="dur de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511866" cy="2520280"/>
          </a:xfrm>
          <a:prstGeom prst="rect">
            <a:avLst/>
          </a:prstGeom>
          <a:noFill/>
        </p:spPr>
      </p:pic>
      <p:sp>
        <p:nvSpPr>
          <p:cNvPr id="6148" name="AutoShape 4" descr="dur de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150" name="AutoShape 6" descr="dur de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52" name="Picture 8" descr="dur de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73016"/>
            <a:ext cx="5391150" cy="2962276"/>
          </a:xfrm>
          <a:prstGeom prst="rect">
            <a:avLst/>
          </a:prstGeom>
          <a:noFill/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KISACA..</a:t>
            </a:r>
            <a:endParaRPr lang="tr-TR" dirty="0"/>
          </a:p>
        </p:txBody>
      </p:sp>
      <p:graphicFrame>
        <p:nvGraphicFramePr>
          <p:cNvPr id="4" name="İçerik Yer Tutucusu 14" descr="Küçükten büyüye 5 adım gösteren İlerleme Süreci diyagramı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49394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r>
              <a:rPr lang="tr-TR" b="1" dirty="0" smtClean="0"/>
              <a:t>Oyun oynarken insanların kalabalık olduğu yererde oynanmalı</a:t>
            </a:r>
          </a:p>
          <a:p>
            <a:r>
              <a:rPr lang="tr-TR" dirty="0" smtClean="0"/>
              <a:t>Tenha yerlerde oyun oynanmamalı</a:t>
            </a:r>
          </a:p>
          <a:p>
            <a:endParaRPr lang="tr-TR" dirty="0" smtClean="0"/>
          </a:p>
          <a:p>
            <a:r>
              <a:rPr lang="tr-TR" dirty="0" smtClean="0"/>
              <a:t>Tenha yerler nelerdir?</a:t>
            </a:r>
          </a:p>
          <a:p>
            <a:r>
              <a:rPr lang="tr-TR" b="1" dirty="0" smtClean="0"/>
              <a:t>Issız sokaklar(Akşam karanlık olduktan sonra sokaklar),parklar, inşaat alanları, insanların kullanmadıkları evler, bahçeler…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Sorun teknoloji değil…Onu nasıl kullandığın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37444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İhmal ve istismarın sanal dünyada da görülebilir!!!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Siber 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zorbalık; kendisini savunamayacak durumda olan bir kişiye karşı, elektronik iletişim araçlarını kullanarak bir ya da fazla kişi tarafından sürekli ya da tekrarlı bir şekilde uygulanan kasıtlı, saldırgan davranıştır.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Siber Zorbalığın Görülebileceği Sosyal Ortamlar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Sohbet odaları </a:t>
            </a:r>
          </a:p>
          <a:p>
            <a:r>
              <a:rPr lang="tr-TR" sz="2000" dirty="0" smtClean="0"/>
              <a:t>Posta kutusuna e-posta gelmesi </a:t>
            </a:r>
          </a:p>
          <a:p>
            <a:r>
              <a:rPr lang="tr-TR" sz="2000" dirty="0" smtClean="0"/>
              <a:t>Anlık mesaj gelmesi </a:t>
            </a:r>
          </a:p>
          <a:p>
            <a:r>
              <a:rPr lang="tr-TR" sz="2000" dirty="0" smtClean="0"/>
              <a:t>Cep telefonu ile kısa mesaj alma </a:t>
            </a:r>
          </a:p>
          <a:p>
            <a:r>
              <a:rPr lang="tr-TR" sz="2000" dirty="0" smtClean="0"/>
              <a:t>Cep telefonu ile arayarak </a:t>
            </a:r>
          </a:p>
          <a:p>
            <a:r>
              <a:rPr lang="tr-TR" sz="2000" dirty="0" smtClean="0"/>
              <a:t>Resimli ya da görüntülü mesaj atarak </a:t>
            </a:r>
          </a:p>
          <a:p>
            <a:endParaRPr lang="tr-TR" dirty="0" smtClean="0"/>
          </a:p>
          <a:p>
            <a:endParaRPr lang="tr-TR" sz="16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2400" b="1" dirty="0" err="1" smtClean="0"/>
              <a:t>Facebook</a:t>
            </a:r>
            <a:r>
              <a:rPr lang="tr-TR" sz="2400" b="1" dirty="0" smtClean="0"/>
              <a:t> </a:t>
            </a:r>
          </a:p>
          <a:p>
            <a:r>
              <a:rPr lang="tr-TR" sz="2400" b="1" dirty="0" err="1" smtClean="0"/>
              <a:t>Twitter</a:t>
            </a:r>
            <a:endParaRPr lang="tr-TR" sz="2400" b="1" dirty="0" smtClean="0"/>
          </a:p>
          <a:p>
            <a:r>
              <a:rPr lang="tr-TR" sz="2400" b="1" dirty="0" err="1" smtClean="0"/>
              <a:t>Youtube</a:t>
            </a:r>
            <a:r>
              <a:rPr lang="tr-TR" sz="2400" b="1" dirty="0" smtClean="0"/>
              <a:t> </a:t>
            </a:r>
          </a:p>
          <a:p>
            <a:r>
              <a:rPr lang="fi-FI" sz="2400" b="1" dirty="0" smtClean="0"/>
              <a:t>İ-oyun siteleri (tavla, okey vs.) </a:t>
            </a:r>
          </a:p>
          <a:p>
            <a:r>
              <a:rPr lang="tr-TR" sz="2400" b="1" dirty="0" err="1" smtClean="0"/>
              <a:t>Playstation</a:t>
            </a:r>
            <a:endParaRPr lang="tr-TR" sz="2400" b="1" dirty="0" smtClean="0"/>
          </a:p>
          <a:p>
            <a:r>
              <a:rPr lang="tr-TR" sz="2400" b="1" dirty="0" smtClean="0"/>
              <a:t>Fotoğraf ve video paylaşılan diğer sanal ortamlar.. 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373217"/>
            <a:ext cx="5715000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İnternette Dikkat Edilmesi Gereken 10Altın Kural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 smtClean="0"/>
          </a:p>
          <a:p>
            <a:r>
              <a:rPr lang="tr-TR" sz="1600" dirty="0" smtClean="0"/>
              <a:t>Adınız, soyadınız, okulunuz adresiniz, anne kızlık soyadınız ve ailenize ait kişisel bilgileri sanal ortamda paylaşmayınız</a:t>
            </a:r>
          </a:p>
          <a:p>
            <a:endParaRPr lang="tr-TR" sz="1600" dirty="0" smtClean="0"/>
          </a:p>
          <a:p>
            <a:r>
              <a:rPr lang="tr-TR" sz="1600" dirty="0" smtClean="0"/>
              <a:t>İnternet ortamında paylaşacağınız resim ve videoları önce bir düşünün sonra paylaşın.</a:t>
            </a:r>
          </a:p>
          <a:p>
            <a:endParaRPr lang="tr-TR" sz="1600" dirty="0" smtClean="0"/>
          </a:p>
          <a:p>
            <a:r>
              <a:rPr lang="tr-TR" sz="1600" dirty="0" smtClean="0"/>
              <a:t>Şifreleriniz güçlü olsun arda gelen harf ve kelimelerden şifre belirlemek yerine en az 8 karakter içeren şifre oluşturun.</a:t>
            </a:r>
          </a:p>
          <a:p>
            <a:endParaRPr lang="tr-TR" sz="1600" dirty="0" smtClean="0">
              <a:solidFill>
                <a:srgbClr val="000000"/>
              </a:solidFill>
            </a:endParaRPr>
          </a:p>
          <a:p>
            <a:r>
              <a:rPr lang="tr-TR" sz="1600" dirty="0" smtClean="0">
                <a:solidFill>
                  <a:srgbClr val="000000"/>
                </a:solidFill>
              </a:rPr>
              <a:t>İyi ve nazik kullanıcı olmaya çalışın, gerçek hayatta merhaba dediğiniz kişiye sanal ortamda </a:t>
            </a:r>
            <a:r>
              <a:rPr lang="tr-TR" sz="1600" dirty="0" err="1" smtClean="0">
                <a:solidFill>
                  <a:srgbClr val="000000"/>
                </a:solidFill>
              </a:rPr>
              <a:t>mrb</a:t>
            </a:r>
            <a:r>
              <a:rPr lang="tr-TR" sz="1600" dirty="0" smtClean="0">
                <a:solidFill>
                  <a:srgbClr val="000000"/>
                </a:solidFill>
              </a:rPr>
              <a:t> demeyin</a:t>
            </a:r>
          </a:p>
          <a:p>
            <a:endParaRPr lang="tr-TR" sz="1600" dirty="0" smtClean="0"/>
          </a:p>
          <a:p>
            <a:r>
              <a:rPr lang="tr-TR" sz="1600" b="1" dirty="0" smtClean="0"/>
              <a:t>İnternet ortamında tanımadıklarınıza cevap vermeyin, teklifleri reddedin ve gönderilen mesajları açmadan silin.</a:t>
            </a:r>
          </a:p>
          <a:p>
            <a:endParaRPr lang="tr-TR" sz="1600" dirty="0" smtClean="0"/>
          </a:p>
          <a:p>
            <a:r>
              <a:rPr lang="tr-TR" sz="1600" b="1" dirty="0" smtClean="0"/>
              <a:t>Gerçek yaşamda olduğu gibi internet ortamında da tanımadığınız kişilerle arkadaşlık kurmayın.</a:t>
            </a:r>
          </a:p>
          <a:p>
            <a:endParaRPr lang="tr-TR" sz="1600" dirty="0" smtClean="0"/>
          </a:p>
          <a:p>
            <a:r>
              <a:rPr lang="tr-TR" sz="1600" b="1" dirty="0" smtClean="0"/>
              <a:t>Gerçek hayatta yüzüne söyleyemeyeceğiniz sözleri, internet ortamında da sarf etmeyin.</a:t>
            </a:r>
          </a:p>
          <a:p>
            <a:endParaRPr lang="tr-TR" sz="1600" dirty="0" smtClean="0"/>
          </a:p>
          <a:p>
            <a:r>
              <a:rPr lang="tr-TR" sz="1600" dirty="0" smtClean="0"/>
              <a:t>İnternet hayatınızın tamamı değil, sadece bir parçası olsun, çok fazla zamanınızı çalmasına izin vermeyiniz</a:t>
            </a:r>
          </a:p>
          <a:p>
            <a:endParaRPr lang="tr-TR" sz="1400" dirty="0" smtClean="0"/>
          </a:p>
          <a:p>
            <a:r>
              <a:rPr lang="tr-TR" sz="1400" dirty="0" smtClean="0"/>
              <a:t>İnternette her bilgi doğru olmaya bilir, edindiğiniz bilgiyi en az 3 kaynaktan kontrol ediniz ve ödevlerinizde kaynakça belirtiniz.</a:t>
            </a:r>
          </a:p>
          <a:p>
            <a:endParaRPr lang="tr-TR" sz="1400" dirty="0" smtClean="0"/>
          </a:p>
          <a:p>
            <a:r>
              <a:rPr lang="tr-TR" sz="1400" dirty="0" smtClean="0"/>
              <a:t>İnternet ortamındaki bedava teklifler büyük ihtimalle gerçek değildir. Lütfen bunlara itibar etmeyin.</a:t>
            </a:r>
          </a:p>
          <a:p>
            <a:endParaRPr lang="tr-TR" sz="1600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Nereden Yardım Alabilirim: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İnternet </a:t>
            </a:r>
            <a:r>
              <a:rPr lang="tr-TR" sz="2000" dirty="0" smtClean="0"/>
              <a:t>Ve Diğer Ortamlarda Sizi Rahatsız Ve Taciz Edenleri:</a:t>
            </a:r>
          </a:p>
          <a:p>
            <a:r>
              <a:rPr lang="tr-TR" sz="2000" dirty="0" smtClean="0"/>
              <a:t>Ailenize</a:t>
            </a:r>
          </a:p>
          <a:p>
            <a:r>
              <a:rPr lang="tr-TR" sz="2000" dirty="0" smtClean="0"/>
              <a:t>Öğretmenlerinize </a:t>
            </a:r>
          </a:p>
          <a:p>
            <a:r>
              <a:rPr lang="tr-TR" sz="2000" dirty="0" smtClean="0"/>
              <a:t>Rehberlik Servisine</a:t>
            </a:r>
          </a:p>
          <a:p>
            <a:r>
              <a:rPr lang="tr-TR" sz="2000" dirty="0" smtClean="0"/>
              <a:t>Okul İdaresine </a:t>
            </a:r>
          </a:p>
          <a:p>
            <a:r>
              <a:rPr lang="tr-TR" sz="2000" dirty="0" smtClean="0"/>
              <a:t>RAM’a</a:t>
            </a:r>
          </a:p>
          <a:p>
            <a:r>
              <a:rPr lang="tr-TR" sz="2000" dirty="0" smtClean="0"/>
              <a:t>Emniyet Müdürlüklerine Ve Savcılıklara </a:t>
            </a:r>
          </a:p>
          <a:p>
            <a:endParaRPr lang="tr-TR" sz="2000" dirty="0" smtClean="0"/>
          </a:p>
          <a:p>
            <a:r>
              <a:rPr lang="tr-TR" sz="2000" dirty="0" smtClean="0"/>
              <a:t>Başvuru Yaparak Yardım Alabilirsiniz.</a:t>
            </a:r>
            <a:endParaRPr lang="tr-T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45024"/>
            <a:ext cx="3560812" cy="223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Teşekkür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Ederiz</a:t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r-TR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  <p:pic>
        <p:nvPicPr>
          <p:cNvPr id="48130" name="Picture 2" descr="http://www.padem.com.tr/wp-content/uploads/cocukveergentera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596336" cy="428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Güvenlik Denilince Aklımıza Neler Gelir?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    Bildiğiniz hangi güvenlik kuralları vardır? 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   Trafikteki güvenlik kurallarının bazılarına bakarsak Kırmızı ışıkta neden geçilmez, çocuklar arabada ön koltuğa neden oturmamalı, neden emniyet kemeri takılır?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  Evde ve okulda da güvenlik kuralları bulunur. Kapıyı kilitlemek, tehlikeli eşyalarla oynamamak, vb.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Bu kurallara uyulmazsa, neler olabilir?</a:t>
            </a:r>
            <a:endParaRPr lang="tr-TR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00808"/>
            <a:ext cx="3168352" cy="439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Vücudumuzu Nasıl Koruyabiliriz ?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Bisiklete binerken kask takmak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Dişlerimizi fırçalamak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Mevsime uygun elbiseler giymek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Besleyici gıdalar yemek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Doktor gerekli gördüğünde ilaç kullanmak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Azarlanmaya itilmeye karşı kendimizi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korumak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İyi dokunma ve kötü dokunma nedir bilmek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Vücudumuzun Güvenlik Kuralları Nelerdir? 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1.Emniyet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kemeri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takmak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İzin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verirsem Annem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ya da </a:t>
            </a: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doktor bana dokunabilir </a:t>
            </a:r>
          </a:p>
          <a:p>
            <a:pPr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3. İstemediğim kişi dokunursa ‘’HAYIIIIIR’’ demeliyim. </a:t>
            </a:r>
          </a:p>
          <a:p>
            <a:pPr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4. Kişisel sınırım 30 cm</a:t>
            </a:r>
          </a:p>
          <a:p>
            <a:pPr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5. Tuvaletten sonra ellerimi yıkamalıyım. </a:t>
            </a:r>
          </a:p>
          <a:p>
            <a:pPr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6. Sık sık banyo yapmalıyım.</a:t>
            </a:r>
          </a:p>
          <a:p>
            <a:pPr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7. Kimse beni kendisine dokunduramaz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>
          <a:solidFill>
            <a:srgbClr val="FF0000"/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tr-TR" dirty="0" smtClean="0"/>
              <a:t>1.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Birinin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bana rahatsız edici dokunuşu. </a:t>
            </a:r>
          </a:p>
          <a:p>
            <a:pPr marL="514350" indent="-51435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2. Bana yaklaşmak isteyenleri ve olayları anneme anlatmamak.</a:t>
            </a:r>
          </a:p>
          <a:p>
            <a:pPr marL="514350" indent="-51435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3. Birinin bana bu aramızda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tr-TR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’SIR ‘’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demesi </a:t>
            </a:r>
          </a:p>
          <a:p>
            <a:pPr marL="514350" indent="-51435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4. Bunu başkasına söylememem için tehdit etmesi. </a:t>
            </a:r>
          </a:p>
          <a:p>
            <a:pPr marL="514350" indent="-51435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5. Sana </a:t>
            </a:r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HEDİYE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vermeye çalışması</a:t>
            </a:r>
          </a:p>
          <a:p>
            <a:pPr marL="514350" indent="-51435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6. Kişisel sınırıma zorla girmeye çalışması .(olması gereken sınırı söylenmesi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Kişisel Sınır Nedir?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Sınırlar başkalarıyla iletişimimizde koyduğumuz özel çerçevelerimiz yani çizgilerimizdir.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Bazen bu çerçeve ve çizgilerimiz istemediğimiz halde başkaları tarafından ihlal edilebilir.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682" y="2919889"/>
            <a:ext cx="3680460" cy="246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4046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/>
              <a:t>İnsanlar birbirleriyle olan ilişkilerini dört temel bölgede düzenlerler;</a:t>
            </a:r>
          </a:p>
          <a:p>
            <a:r>
              <a:rPr lang="tr-TR" b="1" dirty="0" smtClean="0"/>
              <a:t>1. Mahrem Alan (0 –25 cm): Her insanın bir psikolojik korunması vardır. 0 –25 cm yakınlık içine sadece özel duygusal ilişkimiz olan insanları alırız.</a:t>
            </a:r>
          </a:p>
          <a:p>
            <a:r>
              <a:rPr lang="tr-TR" b="1" dirty="0" smtClean="0"/>
              <a:t>2. Kişisel Alan (40 –80 cm): Birbirlerini tanıyan ve rahat konuşan iki insan, bu mesafede kendilerini en rahat hisseder. </a:t>
            </a:r>
          </a:p>
          <a:p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251520" y="2924944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3. Sosyal Alan (80 cm –2 m): İşlerin rahatça konuşulduğu, resmi ilişkilerin sürdürüldüğü bölge, bu çemberdir.</a:t>
            </a:r>
          </a:p>
          <a:p>
            <a:r>
              <a:rPr lang="tr-TR" b="1" dirty="0" smtClean="0"/>
              <a:t>4. Genel Alan (2 m ve daha fazlası): Topluma açık, tanımadığımız kişiler içindir. 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780928"/>
            <a:ext cx="38385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Dokunmak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İletişim kurmanın önemli bir yoludur.</a:t>
            </a: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Dokunmanın iyi dokunma ve kötü dokunma olarak üzere 2 şekli vardır.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İyi Dokunmak Nedir?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ÇANAKKALE REHBERLİK ve ARAŞTIRMA MERKEZİ</a:t>
            </a:r>
            <a:endParaRPr lang="tr-TR"/>
          </a:p>
        </p:txBody>
      </p:sp>
      <p:pic>
        <p:nvPicPr>
          <p:cNvPr id="8" name="Picture 2" descr="iyi dokunma kÃ¶tÃ¼ dokunma ile ilgili gÃ¶rsel sonucu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80928"/>
            <a:ext cx="4041775" cy="2148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1148</Words>
  <Application>Microsoft Office PowerPoint</Application>
  <PresentationFormat>Ekran Gösterisi (4:3)</PresentationFormat>
  <Paragraphs>179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İHMAL VE İSTİSMAR ÖĞRENCİ SUNUSU </vt:lpstr>
      <vt:lpstr>Vücudun Senindir Onu Koru…</vt:lpstr>
      <vt:lpstr>Güvenlik Denilince Aklımıza Neler Gelir? </vt:lpstr>
      <vt:lpstr>Bu kurallara uyulmazsa, neler olabilir?</vt:lpstr>
      <vt:lpstr>Vücudumuzu Nasıl Koruyabiliriz ? </vt:lpstr>
      <vt:lpstr>Vücudumuzun Güvenlik Kuralları Nelerdir? </vt:lpstr>
      <vt:lpstr>Kişisel Sınır Nedir?</vt:lpstr>
      <vt:lpstr>Slayt 8</vt:lpstr>
      <vt:lpstr>Dokunmak</vt:lpstr>
      <vt:lpstr>İyi Dokunmak</vt:lpstr>
      <vt:lpstr>Özel dokunuşlar?</vt:lpstr>
      <vt:lpstr>Kötü Dokunmak Nedir?</vt:lpstr>
      <vt:lpstr>Slayt 13</vt:lpstr>
      <vt:lpstr>Birisi sana kötü dokunursa ne yapman gerekiyor ?</vt:lpstr>
      <vt:lpstr>Vücudumuzun Özel Yerleri Nelerdir ?</vt:lpstr>
      <vt:lpstr>Slayt 16</vt:lpstr>
      <vt:lpstr>Kötü dokunma olursa çocuklar kendilerini nasıl hissedebilir ?</vt:lpstr>
      <vt:lpstr>Kötü dokunma olursa çocuklar kendilerini nasıl hissedebilir ?</vt:lpstr>
      <vt:lpstr>Slayt 19</vt:lpstr>
      <vt:lpstr>KISACA..</vt:lpstr>
      <vt:lpstr>Slayt 21</vt:lpstr>
      <vt:lpstr>Sorun teknoloji değil…Onu nasıl kullandığın</vt:lpstr>
      <vt:lpstr>İhmal ve istismarın sanal dünyada da görülebilir!!!</vt:lpstr>
      <vt:lpstr>Siber Zorbalığın Görülebileceği Sosyal Ortamlar</vt:lpstr>
      <vt:lpstr>İnternette Dikkat Edilmesi Gereken 10Altın Kural </vt:lpstr>
      <vt:lpstr>Nereden Yardım Alabilirim:  </vt:lpstr>
      <vt:lpstr> Teşekkür Ederiz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Vücudun Senindir Onu Koru…</dc:title>
  <dc:creator>selcen süer</dc:creator>
  <cp:lastModifiedBy>User</cp:lastModifiedBy>
  <cp:revision>56</cp:revision>
  <dcterms:created xsi:type="dcterms:W3CDTF">2018-11-27T13:04:44Z</dcterms:created>
  <dcterms:modified xsi:type="dcterms:W3CDTF">2018-12-07T12:21:02Z</dcterms:modified>
</cp:coreProperties>
</file>