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341" r:id="rId2"/>
    <p:sldId id="396" r:id="rId3"/>
    <p:sldId id="349" r:id="rId4"/>
    <p:sldId id="391" r:id="rId5"/>
    <p:sldId id="478" r:id="rId6"/>
    <p:sldId id="479" r:id="rId7"/>
    <p:sldId id="390" r:id="rId8"/>
    <p:sldId id="471" r:id="rId9"/>
    <p:sldId id="303" r:id="rId10"/>
    <p:sldId id="465" r:id="rId11"/>
    <p:sldId id="470" r:id="rId12"/>
    <p:sldId id="321" r:id="rId13"/>
    <p:sldId id="322" r:id="rId14"/>
    <p:sldId id="469" r:id="rId15"/>
    <p:sldId id="481" r:id="rId16"/>
    <p:sldId id="466" r:id="rId17"/>
    <p:sldId id="432" r:id="rId18"/>
    <p:sldId id="264" r:id="rId19"/>
    <p:sldId id="324" r:id="rId20"/>
    <p:sldId id="430" r:id="rId21"/>
    <p:sldId id="431" r:id="rId22"/>
    <p:sldId id="266" r:id="rId23"/>
    <p:sldId id="433" r:id="rId24"/>
    <p:sldId id="307" r:id="rId25"/>
    <p:sldId id="327" r:id="rId26"/>
    <p:sldId id="270" r:id="rId27"/>
    <p:sldId id="419" r:id="rId28"/>
    <p:sldId id="435" r:id="rId29"/>
    <p:sldId id="474" r:id="rId30"/>
    <p:sldId id="436" r:id="rId31"/>
    <p:sldId id="476" r:id="rId32"/>
    <p:sldId id="437" r:id="rId33"/>
    <p:sldId id="480" r:id="rId34"/>
    <p:sldId id="389" r:id="rId35"/>
    <p:sldId id="420" r:id="rId36"/>
    <p:sldId id="331" r:id="rId37"/>
    <p:sldId id="338" r:id="rId38"/>
    <p:sldId id="475" r:id="rId39"/>
    <p:sldId id="309" r:id="rId40"/>
    <p:sldId id="355" r:id="rId41"/>
    <p:sldId id="400" r:id="rId42"/>
    <p:sldId id="472" r:id="rId43"/>
    <p:sldId id="473" r:id="rId44"/>
    <p:sldId id="285" r:id="rId45"/>
    <p:sldId id="308" r:id="rId46"/>
    <p:sldId id="401" r:id="rId47"/>
    <p:sldId id="402" r:id="rId48"/>
    <p:sldId id="421" r:id="rId49"/>
    <p:sldId id="293" r:id="rId50"/>
    <p:sldId id="336" r:id="rId51"/>
    <p:sldId id="295" r:id="rId52"/>
    <p:sldId id="296" r:id="rId53"/>
    <p:sldId id="297" r:id="rId54"/>
    <p:sldId id="298" r:id="rId55"/>
    <p:sldId id="299" r:id="rId56"/>
    <p:sldId id="300" r:id="rId57"/>
    <p:sldId id="301" r:id="rId58"/>
    <p:sldId id="302" r:id="rId59"/>
    <p:sldId id="422" r:id="rId60"/>
    <p:sldId id="317" r:id="rId61"/>
    <p:sldId id="318" r:id="rId62"/>
    <p:sldId id="409" r:id="rId63"/>
    <p:sldId id="414" r:id="rId64"/>
    <p:sldId id="468" r:id="rId65"/>
    <p:sldId id="348" r:id="rId66"/>
    <p:sldId id="362" r:id="rId67"/>
    <p:sldId id="415" r:id="rId68"/>
    <p:sldId id="364" r:id="rId69"/>
    <p:sldId id="358" r:id="rId70"/>
    <p:sldId id="363" r:id="rId71"/>
    <p:sldId id="342" r:id="rId72"/>
    <p:sldId id="416" r:id="rId73"/>
    <p:sldId id="407" r:id="rId74"/>
    <p:sldId id="373" r:id="rId75"/>
    <p:sldId id="374" r:id="rId76"/>
    <p:sldId id="443" r:id="rId77"/>
    <p:sldId id="445" r:id="rId78"/>
    <p:sldId id="467" r:id="rId79"/>
    <p:sldId id="448" r:id="rId80"/>
    <p:sldId id="449" r:id="rId81"/>
    <p:sldId id="450" r:id="rId82"/>
    <p:sldId id="451" r:id="rId83"/>
    <p:sldId id="452" r:id="rId84"/>
    <p:sldId id="453" r:id="rId85"/>
    <p:sldId id="454" r:id="rId86"/>
    <p:sldId id="456" r:id="rId87"/>
    <p:sldId id="457" r:id="rId88"/>
    <p:sldId id="459" r:id="rId89"/>
    <p:sldId id="460" r:id="rId90"/>
    <p:sldId id="462" r:id="rId91"/>
    <p:sldId id="463" r:id="rId92"/>
    <p:sldId id="477" r:id="rId9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427" autoAdjust="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EE60E-4B6D-444F-BAC4-12548DFB482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tr-TR"/>
        </a:p>
      </dgm:t>
    </dgm:pt>
    <dgm:pt modelId="{FC5AB9F2-85A5-493F-95BF-FDC7871F9061}">
      <dgm:prSet phldrT="[Metin]" custT="1"/>
      <dgm:spPr/>
      <dgm:t>
        <a:bodyPr/>
        <a:lstStyle/>
        <a:p>
          <a:r>
            <a:rPr lang="tr-TR" sz="1600" b="1" dirty="0" smtClean="0">
              <a:solidFill>
                <a:schemeClr val="tx1"/>
              </a:solidFill>
            </a:rPr>
            <a:t>TANILAMA</a:t>
          </a:r>
          <a:endParaRPr lang="tr-TR" sz="1600" b="1" dirty="0">
            <a:solidFill>
              <a:schemeClr val="tx1"/>
            </a:solidFill>
          </a:endParaRPr>
        </a:p>
      </dgm:t>
    </dgm:pt>
    <dgm:pt modelId="{96EAB1C9-1F8B-4E7D-A312-8B6ABF94468A}" type="parTrans" cxnId="{F27575D4-91FB-4429-96C5-152839BCC745}">
      <dgm:prSet/>
      <dgm:spPr/>
      <dgm:t>
        <a:bodyPr/>
        <a:lstStyle/>
        <a:p>
          <a:endParaRPr lang="tr-TR"/>
        </a:p>
      </dgm:t>
    </dgm:pt>
    <dgm:pt modelId="{E916900F-EF40-45C7-9753-110F39CFF2E3}" type="sibTrans" cxnId="{F27575D4-91FB-4429-96C5-152839BCC745}">
      <dgm:prSet/>
      <dgm:spPr/>
      <dgm:t>
        <a:bodyPr/>
        <a:lstStyle/>
        <a:p>
          <a:endParaRPr lang="tr-TR"/>
        </a:p>
      </dgm:t>
    </dgm:pt>
    <dgm:pt modelId="{B589BD95-E3AA-4041-8F8A-14FD5E7947B4}">
      <dgm:prSet phldrT="[Metin]" custT="1"/>
      <dgm:spPr/>
      <dgm:t>
        <a:bodyPr/>
        <a:lstStyle/>
        <a:p>
          <a:r>
            <a:rPr lang="tr-TR" sz="1600" b="1" dirty="0" smtClean="0">
              <a:solidFill>
                <a:schemeClr val="tx1"/>
              </a:solidFill>
            </a:rPr>
            <a:t>TEST</a:t>
          </a:r>
          <a:endParaRPr lang="tr-TR" sz="1600" b="1" dirty="0">
            <a:solidFill>
              <a:schemeClr val="tx1"/>
            </a:solidFill>
          </a:endParaRPr>
        </a:p>
      </dgm:t>
    </dgm:pt>
    <dgm:pt modelId="{23C3B45D-E07C-46FC-9EC9-907B18F1FCC2}" type="parTrans" cxnId="{26E95ED8-6DE0-423A-A947-15ECD3724E7B}">
      <dgm:prSet/>
      <dgm:spPr/>
      <dgm:t>
        <a:bodyPr/>
        <a:lstStyle/>
        <a:p>
          <a:endParaRPr lang="tr-TR"/>
        </a:p>
      </dgm:t>
    </dgm:pt>
    <dgm:pt modelId="{900C4D80-D9AB-41AF-9C0D-39EE81A5D4F9}" type="sibTrans" cxnId="{26E95ED8-6DE0-423A-A947-15ECD3724E7B}">
      <dgm:prSet/>
      <dgm:spPr/>
      <dgm:t>
        <a:bodyPr/>
        <a:lstStyle/>
        <a:p>
          <a:endParaRPr lang="tr-TR"/>
        </a:p>
      </dgm:t>
    </dgm:pt>
    <dgm:pt modelId="{23B6BDC2-EAA2-49F8-8046-E985C18411E8}">
      <dgm:prSet phldrT="[Metin]"/>
      <dgm:spPr/>
      <dgm:t>
        <a:bodyPr/>
        <a:lstStyle/>
        <a:p>
          <a:r>
            <a:rPr lang="tr-TR" b="1" dirty="0" smtClean="0">
              <a:solidFill>
                <a:schemeClr val="tx1"/>
              </a:solidFill>
            </a:rPr>
            <a:t>YÖNLENDİRME</a:t>
          </a:r>
        </a:p>
        <a:p>
          <a:r>
            <a:rPr lang="tr-TR" b="1" dirty="0" smtClean="0">
              <a:solidFill>
                <a:schemeClr val="tx1"/>
              </a:solidFill>
            </a:rPr>
            <a:t>RAPORU </a:t>
          </a:r>
          <a:r>
            <a:rPr lang="tr-TR" b="1" dirty="0" smtClean="0">
              <a:solidFill>
                <a:schemeClr val="bg2"/>
              </a:solidFill>
              <a:latin typeface="Times New Roman" pitchFamily="18" charset="0"/>
              <a:cs typeface="Times New Roman" pitchFamily="18" charset="0"/>
            </a:rPr>
            <a:t>(RESMİ TEDBİR)</a:t>
          </a:r>
          <a:endParaRPr lang="tr-TR" b="1" dirty="0">
            <a:solidFill>
              <a:schemeClr val="bg2"/>
            </a:solidFill>
            <a:latin typeface="Times New Roman" pitchFamily="18" charset="0"/>
            <a:cs typeface="Times New Roman" pitchFamily="18" charset="0"/>
          </a:endParaRPr>
        </a:p>
      </dgm:t>
    </dgm:pt>
    <dgm:pt modelId="{7B9AB920-3D7A-4C12-A93F-7F38B0FC1398}" type="parTrans" cxnId="{C59587B3-D584-4D61-9ED5-6A33DCED6402}">
      <dgm:prSet/>
      <dgm:spPr/>
      <dgm:t>
        <a:bodyPr/>
        <a:lstStyle/>
        <a:p>
          <a:endParaRPr lang="tr-TR"/>
        </a:p>
      </dgm:t>
    </dgm:pt>
    <dgm:pt modelId="{AD7A6131-ABB6-48E2-89BE-CE25B54B5C5A}" type="sibTrans" cxnId="{C59587B3-D584-4D61-9ED5-6A33DCED6402}">
      <dgm:prSet/>
      <dgm:spPr/>
      <dgm:t>
        <a:bodyPr/>
        <a:lstStyle/>
        <a:p>
          <a:endParaRPr lang="tr-TR"/>
        </a:p>
      </dgm:t>
    </dgm:pt>
    <dgm:pt modelId="{35FA29B4-71E3-4D44-ACC5-D976948A3392}">
      <dgm:prSet phldrT="[Metin]"/>
      <dgm:spPr/>
      <dgm:t>
        <a:bodyPr/>
        <a:lstStyle/>
        <a:p>
          <a:r>
            <a:rPr lang="tr-TR" b="1" dirty="0" smtClean="0">
              <a:solidFill>
                <a:schemeClr val="tx1"/>
              </a:solidFill>
            </a:rPr>
            <a:t>DESTEK EĞİTİM RAPORU</a:t>
          </a:r>
          <a:endParaRPr lang="tr-TR" b="1" dirty="0">
            <a:solidFill>
              <a:schemeClr val="tx1"/>
            </a:solidFill>
          </a:endParaRPr>
        </a:p>
      </dgm:t>
    </dgm:pt>
    <dgm:pt modelId="{027E1C3C-2B1A-41EF-AEF1-DCF698D7BA7D}" type="parTrans" cxnId="{23D0A245-BF47-4970-90A0-08184AB7B6B8}">
      <dgm:prSet/>
      <dgm:spPr/>
      <dgm:t>
        <a:bodyPr/>
        <a:lstStyle/>
        <a:p>
          <a:endParaRPr lang="tr-TR"/>
        </a:p>
      </dgm:t>
    </dgm:pt>
    <dgm:pt modelId="{42E3097D-E5AA-48CF-B9A0-A0A7BD43C3AD}" type="sibTrans" cxnId="{23D0A245-BF47-4970-90A0-08184AB7B6B8}">
      <dgm:prSet/>
      <dgm:spPr/>
      <dgm:t>
        <a:bodyPr/>
        <a:lstStyle/>
        <a:p>
          <a:endParaRPr lang="tr-TR"/>
        </a:p>
      </dgm:t>
    </dgm:pt>
    <dgm:pt modelId="{831D8C0E-A4EA-497F-A5A3-D38987A9A27F}">
      <dgm:prSet phldrT="[Metin]"/>
      <dgm:spPr/>
      <dgm:t>
        <a:bodyPr/>
        <a:lstStyle/>
        <a:p>
          <a:r>
            <a:rPr lang="tr-TR" b="1" dirty="0" smtClean="0">
              <a:solidFill>
                <a:schemeClr val="tx1"/>
              </a:solidFill>
            </a:rPr>
            <a:t>İZLEME</a:t>
          </a:r>
          <a:endParaRPr lang="tr-TR" b="1" dirty="0">
            <a:solidFill>
              <a:schemeClr val="tx1"/>
            </a:solidFill>
          </a:endParaRPr>
        </a:p>
      </dgm:t>
    </dgm:pt>
    <dgm:pt modelId="{D81D051B-4C6A-4498-9A0C-8E20210BC79B}" type="parTrans" cxnId="{911E17E6-2667-4171-A9ED-0C653CE723A0}">
      <dgm:prSet/>
      <dgm:spPr/>
      <dgm:t>
        <a:bodyPr/>
        <a:lstStyle/>
        <a:p>
          <a:endParaRPr lang="tr-TR"/>
        </a:p>
      </dgm:t>
    </dgm:pt>
    <dgm:pt modelId="{BBFD90F3-5A60-4BEE-B511-D93DC532FA9D}" type="sibTrans" cxnId="{911E17E6-2667-4171-A9ED-0C653CE723A0}">
      <dgm:prSet/>
      <dgm:spPr/>
      <dgm:t>
        <a:bodyPr/>
        <a:lstStyle/>
        <a:p>
          <a:endParaRPr lang="tr-TR"/>
        </a:p>
      </dgm:t>
    </dgm:pt>
    <dgm:pt modelId="{9BFF219E-8927-4AA6-8E23-F89AA3BD7D2C}" type="pres">
      <dgm:prSet presAssocID="{98DEE60E-4B6D-444F-BAC4-12548DFB482D}" presName="diagram" presStyleCnt="0">
        <dgm:presLayoutVars>
          <dgm:dir/>
          <dgm:resizeHandles val="exact"/>
        </dgm:presLayoutVars>
      </dgm:prSet>
      <dgm:spPr/>
      <dgm:t>
        <a:bodyPr/>
        <a:lstStyle/>
        <a:p>
          <a:endParaRPr lang="tr-TR"/>
        </a:p>
      </dgm:t>
    </dgm:pt>
    <dgm:pt modelId="{6708540D-3534-4CF6-8010-478FE3AFDB3E}" type="pres">
      <dgm:prSet presAssocID="{FC5AB9F2-85A5-493F-95BF-FDC7871F9061}" presName="node" presStyleLbl="node1" presStyleIdx="0" presStyleCnt="5" custLinFactNeighborX="-26" custLinFactNeighborY="-12829">
        <dgm:presLayoutVars>
          <dgm:bulletEnabled val="1"/>
        </dgm:presLayoutVars>
      </dgm:prSet>
      <dgm:spPr/>
      <dgm:t>
        <a:bodyPr/>
        <a:lstStyle/>
        <a:p>
          <a:endParaRPr lang="tr-TR"/>
        </a:p>
      </dgm:t>
    </dgm:pt>
    <dgm:pt modelId="{74978D9D-03E9-4F81-8A07-854A8FC5CA04}" type="pres">
      <dgm:prSet presAssocID="{E916900F-EF40-45C7-9753-110F39CFF2E3}" presName="sibTrans" presStyleCnt="0"/>
      <dgm:spPr/>
    </dgm:pt>
    <dgm:pt modelId="{985D85C9-1B23-422B-9339-ED18E0523AC1}" type="pres">
      <dgm:prSet presAssocID="{B589BD95-E3AA-4041-8F8A-14FD5E7947B4}" presName="node" presStyleLbl="node1" presStyleIdx="1" presStyleCnt="5" custLinFactNeighborX="-2424" custLinFactNeighborY="791">
        <dgm:presLayoutVars>
          <dgm:bulletEnabled val="1"/>
        </dgm:presLayoutVars>
      </dgm:prSet>
      <dgm:spPr/>
      <dgm:t>
        <a:bodyPr/>
        <a:lstStyle/>
        <a:p>
          <a:endParaRPr lang="tr-TR"/>
        </a:p>
      </dgm:t>
    </dgm:pt>
    <dgm:pt modelId="{B98F5D23-3372-4E67-AC31-C0B4712E1921}" type="pres">
      <dgm:prSet presAssocID="{900C4D80-D9AB-41AF-9C0D-39EE81A5D4F9}" presName="sibTrans" presStyleCnt="0"/>
      <dgm:spPr/>
    </dgm:pt>
    <dgm:pt modelId="{A772E2BF-378D-47BF-A812-1CC274332230}" type="pres">
      <dgm:prSet presAssocID="{23B6BDC2-EAA2-49F8-8046-E985C18411E8}" presName="node" presStyleLbl="node1" presStyleIdx="2" presStyleCnt="5">
        <dgm:presLayoutVars>
          <dgm:bulletEnabled val="1"/>
        </dgm:presLayoutVars>
      </dgm:prSet>
      <dgm:spPr/>
      <dgm:t>
        <a:bodyPr/>
        <a:lstStyle/>
        <a:p>
          <a:endParaRPr lang="tr-TR"/>
        </a:p>
      </dgm:t>
    </dgm:pt>
    <dgm:pt modelId="{59485E4B-576B-46BF-869D-8D0537B173E1}" type="pres">
      <dgm:prSet presAssocID="{AD7A6131-ABB6-48E2-89BE-CE25B54B5C5A}" presName="sibTrans" presStyleCnt="0"/>
      <dgm:spPr/>
    </dgm:pt>
    <dgm:pt modelId="{00352AC5-D271-4B69-A8A1-5DC724DF8690}" type="pres">
      <dgm:prSet presAssocID="{35FA29B4-71E3-4D44-ACC5-D976948A3392}" presName="node" presStyleLbl="node1" presStyleIdx="3" presStyleCnt="5">
        <dgm:presLayoutVars>
          <dgm:bulletEnabled val="1"/>
        </dgm:presLayoutVars>
      </dgm:prSet>
      <dgm:spPr/>
      <dgm:t>
        <a:bodyPr/>
        <a:lstStyle/>
        <a:p>
          <a:endParaRPr lang="tr-TR"/>
        </a:p>
      </dgm:t>
    </dgm:pt>
    <dgm:pt modelId="{EBBBBB99-FE02-4366-BCF4-DA440551977F}" type="pres">
      <dgm:prSet presAssocID="{42E3097D-E5AA-48CF-B9A0-A0A7BD43C3AD}" presName="sibTrans" presStyleCnt="0"/>
      <dgm:spPr/>
    </dgm:pt>
    <dgm:pt modelId="{2913ED7D-4445-4D05-AEB7-13F800D5CFD8}" type="pres">
      <dgm:prSet presAssocID="{831D8C0E-A4EA-497F-A5A3-D38987A9A27F}" presName="node" presStyleLbl="node1" presStyleIdx="4" presStyleCnt="5" custScaleY="131680">
        <dgm:presLayoutVars>
          <dgm:bulletEnabled val="1"/>
        </dgm:presLayoutVars>
      </dgm:prSet>
      <dgm:spPr/>
      <dgm:t>
        <a:bodyPr/>
        <a:lstStyle/>
        <a:p>
          <a:endParaRPr lang="tr-TR"/>
        </a:p>
      </dgm:t>
    </dgm:pt>
  </dgm:ptLst>
  <dgm:cxnLst>
    <dgm:cxn modelId="{C59587B3-D584-4D61-9ED5-6A33DCED6402}" srcId="{98DEE60E-4B6D-444F-BAC4-12548DFB482D}" destId="{23B6BDC2-EAA2-49F8-8046-E985C18411E8}" srcOrd="2" destOrd="0" parTransId="{7B9AB920-3D7A-4C12-A93F-7F38B0FC1398}" sibTransId="{AD7A6131-ABB6-48E2-89BE-CE25B54B5C5A}"/>
    <dgm:cxn modelId="{26E95ED8-6DE0-423A-A947-15ECD3724E7B}" srcId="{98DEE60E-4B6D-444F-BAC4-12548DFB482D}" destId="{B589BD95-E3AA-4041-8F8A-14FD5E7947B4}" srcOrd="1" destOrd="0" parTransId="{23C3B45D-E07C-46FC-9EC9-907B18F1FCC2}" sibTransId="{900C4D80-D9AB-41AF-9C0D-39EE81A5D4F9}"/>
    <dgm:cxn modelId="{674A6B04-B3F6-4A28-8BE6-9EF550EFA29D}" type="presOf" srcId="{23B6BDC2-EAA2-49F8-8046-E985C18411E8}" destId="{A772E2BF-378D-47BF-A812-1CC274332230}" srcOrd="0" destOrd="0" presId="urn:microsoft.com/office/officeart/2005/8/layout/default#1"/>
    <dgm:cxn modelId="{55E228E8-8096-4FAF-956F-1A04F46A00E5}" type="presOf" srcId="{35FA29B4-71E3-4D44-ACC5-D976948A3392}" destId="{00352AC5-D271-4B69-A8A1-5DC724DF8690}" srcOrd="0" destOrd="0" presId="urn:microsoft.com/office/officeart/2005/8/layout/default#1"/>
    <dgm:cxn modelId="{5E2363C1-384D-4118-9C55-D80E6FF066F3}" type="presOf" srcId="{98DEE60E-4B6D-444F-BAC4-12548DFB482D}" destId="{9BFF219E-8927-4AA6-8E23-F89AA3BD7D2C}" srcOrd="0" destOrd="0" presId="urn:microsoft.com/office/officeart/2005/8/layout/default#1"/>
    <dgm:cxn modelId="{DCF30D30-B626-4B15-96E0-696527657DF2}" type="presOf" srcId="{FC5AB9F2-85A5-493F-95BF-FDC7871F9061}" destId="{6708540D-3534-4CF6-8010-478FE3AFDB3E}" srcOrd="0" destOrd="0" presId="urn:microsoft.com/office/officeart/2005/8/layout/default#1"/>
    <dgm:cxn modelId="{4E2CFC80-9C6F-4E1F-BB3E-03DCD2542C77}" type="presOf" srcId="{B589BD95-E3AA-4041-8F8A-14FD5E7947B4}" destId="{985D85C9-1B23-422B-9339-ED18E0523AC1}" srcOrd="0" destOrd="0" presId="urn:microsoft.com/office/officeart/2005/8/layout/default#1"/>
    <dgm:cxn modelId="{5C7E3F4C-322D-4F28-8532-F2FA2DC2E200}" type="presOf" srcId="{831D8C0E-A4EA-497F-A5A3-D38987A9A27F}" destId="{2913ED7D-4445-4D05-AEB7-13F800D5CFD8}" srcOrd="0" destOrd="0" presId="urn:microsoft.com/office/officeart/2005/8/layout/default#1"/>
    <dgm:cxn modelId="{911E17E6-2667-4171-A9ED-0C653CE723A0}" srcId="{98DEE60E-4B6D-444F-BAC4-12548DFB482D}" destId="{831D8C0E-A4EA-497F-A5A3-D38987A9A27F}" srcOrd="4" destOrd="0" parTransId="{D81D051B-4C6A-4498-9A0C-8E20210BC79B}" sibTransId="{BBFD90F3-5A60-4BEE-B511-D93DC532FA9D}"/>
    <dgm:cxn modelId="{F27575D4-91FB-4429-96C5-152839BCC745}" srcId="{98DEE60E-4B6D-444F-BAC4-12548DFB482D}" destId="{FC5AB9F2-85A5-493F-95BF-FDC7871F9061}" srcOrd="0" destOrd="0" parTransId="{96EAB1C9-1F8B-4E7D-A312-8B6ABF94468A}" sibTransId="{E916900F-EF40-45C7-9753-110F39CFF2E3}"/>
    <dgm:cxn modelId="{23D0A245-BF47-4970-90A0-08184AB7B6B8}" srcId="{98DEE60E-4B6D-444F-BAC4-12548DFB482D}" destId="{35FA29B4-71E3-4D44-ACC5-D976948A3392}" srcOrd="3" destOrd="0" parTransId="{027E1C3C-2B1A-41EF-AEF1-DCF698D7BA7D}" sibTransId="{42E3097D-E5AA-48CF-B9A0-A0A7BD43C3AD}"/>
    <dgm:cxn modelId="{C7D0EFB8-77CA-4EEE-84AC-B925530D2914}" type="presParOf" srcId="{9BFF219E-8927-4AA6-8E23-F89AA3BD7D2C}" destId="{6708540D-3534-4CF6-8010-478FE3AFDB3E}" srcOrd="0" destOrd="0" presId="urn:microsoft.com/office/officeart/2005/8/layout/default#1"/>
    <dgm:cxn modelId="{C92A0F0F-18C3-426D-9DB0-5A8051AA4C1E}" type="presParOf" srcId="{9BFF219E-8927-4AA6-8E23-F89AA3BD7D2C}" destId="{74978D9D-03E9-4F81-8A07-854A8FC5CA04}" srcOrd="1" destOrd="0" presId="urn:microsoft.com/office/officeart/2005/8/layout/default#1"/>
    <dgm:cxn modelId="{6FF10F0E-29CA-4167-BEFE-916BAF8678A4}" type="presParOf" srcId="{9BFF219E-8927-4AA6-8E23-F89AA3BD7D2C}" destId="{985D85C9-1B23-422B-9339-ED18E0523AC1}" srcOrd="2" destOrd="0" presId="urn:microsoft.com/office/officeart/2005/8/layout/default#1"/>
    <dgm:cxn modelId="{F77BCD9B-2A41-4DA0-8598-33BC9F8AEC0C}" type="presParOf" srcId="{9BFF219E-8927-4AA6-8E23-F89AA3BD7D2C}" destId="{B98F5D23-3372-4E67-AC31-C0B4712E1921}" srcOrd="3" destOrd="0" presId="urn:microsoft.com/office/officeart/2005/8/layout/default#1"/>
    <dgm:cxn modelId="{3F0ACBB4-8A1D-4BF5-80C7-E99B7E690396}" type="presParOf" srcId="{9BFF219E-8927-4AA6-8E23-F89AA3BD7D2C}" destId="{A772E2BF-378D-47BF-A812-1CC274332230}" srcOrd="4" destOrd="0" presId="urn:microsoft.com/office/officeart/2005/8/layout/default#1"/>
    <dgm:cxn modelId="{50801E21-7E53-4C60-AF6C-4F5FAF68CE44}" type="presParOf" srcId="{9BFF219E-8927-4AA6-8E23-F89AA3BD7D2C}" destId="{59485E4B-576B-46BF-869D-8D0537B173E1}" srcOrd="5" destOrd="0" presId="urn:microsoft.com/office/officeart/2005/8/layout/default#1"/>
    <dgm:cxn modelId="{555ED0F8-12B5-43FA-93AE-0B99D8A4A9AF}" type="presParOf" srcId="{9BFF219E-8927-4AA6-8E23-F89AA3BD7D2C}" destId="{00352AC5-D271-4B69-A8A1-5DC724DF8690}" srcOrd="6" destOrd="0" presId="urn:microsoft.com/office/officeart/2005/8/layout/default#1"/>
    <dgm:cxn modelId="{A8010CBF-9224-4510-B833-2CC95EBADE9C}" type="presParOf" srcId="{9BFF219E-8927-4AA6-8E23-F89AA3BD7D2C}" destId="{EBBBBB99-FE02-4366-BCF4-DA440551977F}" srcOrd="7" destOrd="0" presId="urn:microsoft.com/office/officeart/2005/8/layout/default#1"/>
    <dgm:cxn modelId="{4FAA0E5E-869A-4D98-B1EB-3E4188887C99}" type="presParOf" srcId="{9BFF219E-8927-4AA6-8E23-F89AA3BD7D2C}" destId="{2913ED7D-4445-4D05-AEB7-13F800D5CFD8}"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EF289-2415-41B2-B0D0-DA87041D0C8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548CAC89-DDDC-4BA7-8882-D75EF30F4F69}">
      <dgm:prSet phldrT="[Metin]" custT="1"/>
      <dgm:spPr/>
      <dgm:t>
        <a:bodyPr/>
        <a:lstStyle/>
        <a:p>
          <a:r>
            <a:rPr lang="tr-TR" sz="1600" b="1" dirty="0" smtClean="0">
              <a:solidFill>
                <a:schemeClr val="tx1"/>
              </a:solidFill>
              <a:latin typeface="Times New Roman" pitchFamily="18" charset="0"/>
              <a:cs typeface="Times New Roman" pitchFamily="18" charset="0"/>
            </a:rPr>
            <a:t>Özel Eğitim Okul/Kurumları</a:t>
          </a:r>
          <a:endParaRPr lang="tr-TR" sz="1600" b="1" dirty="0">
            <a:solidFill>
              <a:schemeClr val="tx1"/>
            </a:solidFill>
            <a:latin typeface="Times New Roman" pitchFamily="18" charset="0"/>
            <a:cs typeface="Times New Roman" pitchFamily="18" charset="0"/>
          </a:endParaRPr>
        </a:p>
      </dgm:t>
    </dgm:pt>
    <dgm:pt modelId="{8F638D78-BF56-4AFC-9436-3216E9B844EA}" type="parTrans" cxnId="{673278E9-597A-403D-9D5F-85C5506958E9}">
      <dgm:prSet/>
      <dgm:spPr/>
      <dgm:t>
        <a:bodyPr/>
        <a:lstStyle/>
        <a:p>
          <a:endParaRPr lang="tr-TR"/>
        </a:p>
      </dgm:t>
    </dgm:pt>
    <dgm:pt modelId="{85370283-BF22-4CAF-87E5-16F944851882}" type="sibTrans" cxnId="{673278E9-597A-403D-9D5F-85C5506958E9}">
      <dgm:prSet/>
      <dgm:spPr/>
      <dgm:t>
        <a:bodyPr/>
        <a:lstStyle/>
        <a:p>
          <a:endParaRPr lang="tr-TR"/>
        </a:p>
      </dgm:t>
    </dgm:pt>
    <dgm:pt modelId="{49D72236-52AB-47E1-BEA7-DE6C47F23CC8}">
      <dgm:prSet custT="1"/>
      <dgm:spPr/>
      <dgm:t>
        <a:bodyPr/>
        <a:lstStyle/>
        <a:p>
          <a:r>
            <a:rPr lang="tr-TR" sz="1600" b="1" dirty="0" smtClean="0">
              <a:solidFill>
                <a:schemeClr val="tx1"/>
              </a:solidFill>
              <a:latin typeface="Times New Roman" pitchFamily="18" charset="0"/>
              <a:cs typeface="Times New Roman" pitchFamily="18" charset="0"/>
            </a:rPr>
            <a:t>Özel Eğitim Sınıfları</a:t>
          </a:r>
          <a:endParaRPr lang="tr-TR" sz="1600" dirty="0" smtClean="0">
            <a:solidFill>
              <a:schemeClr val="tx1">
                <a:lumMod val="95000"/>
                <a:lumOff val="5000"/>
              </a:schemeClr>
            </a:solidFill>
            <a:latin typeface="Times New Roman" pitchFamily="18" charset="0"/>
            <a:cs typeface="Times New Roman" pitchFamily="18" charset="0"/>
          </a:endParaRPr>
        </a:p>
      </dgm:t>
    </dgm:pt>
    <dgm:pt modelId="{255CE84F-30DB-48C1-A71E-17D87CC9D258}" type="parTrans" cxnId="{712583A5-7CBC-4664-BAEA-6A7F1B4EEC6A}">
      <dgm:prSet/>
      <dgm:spPr/>
      <dgm:t>
        <a:bodyPr/>
        <a:lstStyle/>
        <a:p>
          <a:endParaRPr lang="tr-TR"/>
        </a:p>
      </dgm:t>
    </dgm:pt>
    <dgm:pt modelId="{68BBC0D5-9EFE-4911-8ABC-30F0F1455B1A}" type="sibTrans" cxnId="{712583A5-7CBC-4664-BAEA-6A7F1B4EEC6A}">
      <dgm:prSet/>
      <dgm:spPr/>
      <dgm:t>
        <a:bodyPr/>
        <a:lstStyle/>
        <a:p>
          <a:endParaRPr lang="tr-TR"/>
        </a:p>
      </dgm:t>
    </dgm:pt>
    <dgm:pt modelId="{C795FA6C-0D7F-4CC3-AD27-3D289562DD71}">
      <dgm:prSet custT="1"/>
      <dgm:spPr/>
      <dgm:t>
        <a:bodyPr/>
        <a:lstStyle/>
        <a:p>
          <a:r>
            <a:rPr lang="tr-TR" sz="1600" b="1" dirty="0" smtClean="0">
              <a:solidFill>
                <a:schemeClr val="tx1"/>
              </a:solidFill>
              <a:latin typeface="Times New Roman" pitchFamily="18" charset="0"/>
              <a:cs typeface="Times New Roman" pitchFamily="18" charset="0"/>
            </a:rPr>
            <a:t>Hastane Sınıfında Eğitim</a:t>
          </a:r>
          <a:endParaRPr lang="tr-TR" sz="1600" dirty="0" smtClean="0">
            <a:solidFill>
              <a:schemeClr val="tx1">
                <a:lumMod val="95000"/>
                <a:lumOff val="5000"/>
              </a:schemeClr>
            </a:solidFill>
            <a:latin typeface="Times New Roman" pitchFamily="18" charset="0"/>
            <a:cs typeface="Times New Roman" pitchFamily="18" charset="0"/>
          </a:endParaRPr>
        </a:p>
      </dgm:t>
    </dgm:pt>
    <dgm:pt modelId="{3806C355-4CF2-46DE-BAEC-AE90AFE1351E}" type="parTrans" cxnId="{16C8AB3D-AA24-4666-A166-8FF5505ADEDE}">
      <dgm:prSet/>
      <dgm:spPr/>
      <dgm:t>
        <a:bodyPr/>
        <a:lstStyle/>
        <a:p>
          <a:endParaRPr lang="tr-TR"/>
        </a:p>
      </dgm:t>
    </dgm:pt>
    <dgm:pt modelId="{1451723B-B8A8-4CDE-95FB-62555A932156}" type="sibTrans" cxnId="{16C8AB3D-AA24-4666-A166-8FF5505ADEDE}">
      <dgm:prSet/>
      <dgm:spPr/>
      <dgm:t>
        <a:bodyPr/>
        <a:lstStyle/>
        <a:p>
          <a:endParaRPr lang="tr-TR"/>
        </a:p>
      </dgm:t>
    </dgm:pt>
    <dgm:pt modelId="{272D242F-FFE1-4133-8746-C2AC7C93AC09}">
      <dgm:prSet custT="1"/>
      <dgm:spPr/>
      <dgm:t>
        <a:bodyPr/>
        <a:lstStyle/>
        <a:p>
          <a:r>
            <a:rPr lang="tr-TR" sz="1600" b="1" dirty="0" smtClean="0">
              <a:solidFill>
                <a:schemeClr val="tx1"/>
              </a:solidFill>
              <a:latin typeface="Times New Roman" pitchFamily="18" charset="0"/>
              <a:cs typeface="Times New Roman" pitchFamily="18" charset="0"/>
            </a:rPr>
            <a:t>Evde Eğitim </a:t>
          </a:r>
          <a:endParaRPr lang="tr-TR" sz="1600" dirty="0" smtClean="0">
            <a:solidFill>
              <a:schemeClr val="tx1">
                <a:lumMod val="95000"/>
                <a:lumOff val="5000"/>
              </a:schemeClr>
            </a:solidFill>
            <a:latin typeface="Times New Roman" pitchFamily="18" charset="0"/>
            <a:cs typeface="Times New Roman" pitchFamily="18" charset="0"/>
          </a:endParaRPr>
        </a:p>
      </dgm:t>
    </dgm:pt>
    <dgm:pt modelId="{405190AE-914D-4708-9C29-3580BB804459}" type="parTrans" cxnId="{FEF3692C-B1B5-4B40-AB05-805056D69ABD}">
      <dgm:prSet/>
      <dgm:spPr/>
      <dgm:t>
        <a:bodyPr/>
        <a:lstStyle/>
        <a:p>
          <a:endParaRPr lang="tr-TR"/>
        </a:p>
      </dgm:t>
    </dgm:pt>
    <dgm:pt modelId="{A51E484D-7F46-4F0D-936A-B2E827077376}" type="sibTrans" cxnId="{FEF3692C-B1B5-4B40-AB05-805056D69ABD}">
      <dgm:prSet/>
      <dgm:spPr/>
      <dgm:t>
        <a:bodyPr/>
        <a:lstStyle/>
        <a:p>
          <a:endParaRPr lang="tr-TR"/>
        </a:p>
      </dgm:t>
    </dgm:pt>
    <dgm:pt modelId="{07EA71F7-9FDA-4237-8706-E83DDCC30788}">
      <dgm:prSet custT="1"/>
      <dgm:spPr>
        <a:solidFill>
          <a:srgbClr val="25E533"/>
        </a:solidFill>
      </dgm:spPr>
      <dgm:t>
        <a:bodyPr/>
        <a:lstStyle/>
        <a:p>
          <a:r>
            <a:rPr lang="tr-TR" sz="2000" b="1" dirty="0" smtClean="0">
              <a:solidFill>
                <a:srgbClr val="FFFFFF"/>
              </a:solidFill>
              <a:latin typeface="Times New Roman" pitchFamily="18" charset="0"/>
              <a:cs typeface="Times New Roman" pitchFamily="18" charset="0"/>
            </a:rPr>
            <a:t>Tam Zamanlı Kaynaştırma/</a:t>
          </a:r>
          <a:r>
            <a:rPr lang="tr-TR" sz="2000" b="1" dirty="0" smtClean="0">
              <a:solidFill>
                <a:srgbClr val="FF0000"/>
              </a:solidFill>
              <a:latin typeface="Times New Roman" pitchFamily="18" charset="0"/>
              <a:cs typeface="Times New Roman" pitchFamily="18" charset="0"/>
            </a:rPr>
            <a:t>BÜTÜNLEŞTİRME</a:t>
          </a:r>
        </a:p>
      </dgm:t>
    </dgm:pt>
    <dgm:pt modelId="{49958D64-9751-4256-B997-EFC02CEE73AD}" type="parTrans" cxnId="{EA9D38F5-3625-493D-94F5-DEEE9D390547}">
      <dgm:prSet/>
      <dgm:spPr/>
      <dgm:t>
        <a:bodyPr/>
        <a:lstStyle/>
        <a:p>
          <a:endParaRPr lang="tr-TR"/>
        </a:p>
      </dgm:t>
    </dgm:pt>
    <dgm:pt modelId="{AA2C1E19-5BB4-4776-9755-25D3076A1483}" type="sibTrans" cxnId="{EA9D38F5-3625-493D-94F5-DEEE9D390547}">
      <dgm:prSet/>
      <dgm:spPr/>
      <dgm:t>
        <a:bodyPr/>
        <a:lstStyle/>
        <a:p>
          <a:endParaRPr lang="tr-TR"/>
        </a:p>
      </dgm:t>
    </dgm:pt>
    <dgm:pt modelId="{7D3E0514-53A7-467A-A8D8-F0E223DFD932}" type="pres">
      <dgm:prSet presAssocID="{833EF289-2415-41B2-B0D0-DA87041D0C8C}" presName="composite" presStyleCnt="0">
        <dgm:presLayoutVars>
          <dgm:chMax val="5"/>
          <dgm:dir/>
          <dgm:animLvl val="ctr"/>
          <dgm:resizeHandles val="exact"/>
        </dgm:presLayoutVars>
      </dgm:prSet>
      <dgm:spPr/>
      <dgm:t>
        <a:bodyPr/>
        <a:lstStyle/>
        <a:p>
          <a:endParaRPr lang="tr-TR"/>
        </a:p>
      </dgm:t>
    </dgm:pt>
    <dgm:pt modelId="{F018827C-6007-482D-9B97-7EE2AA6CB7BB}" type="pres">
      <dgm:prSet presAssocID="{833EF289-2415-41B2-B0D0-DA87041D0C8C}" presName="cycle" presStyleCnt="0"/>
      <dgm:spPr/>
    </dgm:pt>
    <dgm:pt modelId="{E94006C2-393D-42AB-B135-800AF754698C}" type="pres">
      <dgm:prSet presAssocID="{833EF289-2415-41B2-B0D0-DA87041D0C8C}" presName="centerShape" presStyleCnt="0"/>
      <dgm:spPr/>
    </dgm:pt>
    <dgm:pt modelId="{B353BDC8-FA47-4C3A-A965-235DECE676AF}" type="pres">
      <dgm:prSet presAssocID="{833EF289-2415-41B2-B0D0-DA87041D0C8C}" presName="connSite" presStyleLbl="node1" presStyleIdx="0" presStyleCnt="6"/>
      <dgm:spPr/>
    </dgm:pt>
    <dgm:pt modelId="{2F9F5A32-D280-4F4A-8A28-E8C59A18415D}" type="pres">
      <dgm:prSet presAssocID="{833EF289-2415-41B2-B0D0-DA87041D0C8C}" presName="visible" presStyleLbl="node1" presStyleIdx="0" presStyleCnt="6" custScaleX="93316" custScaleY="101757" custLinFactNeighborX="-38129" custLinFactNeighborY="-9508"/>
      <dgm:spPr>
        <a:prstGeom prst="rightArrow">
          <a:avLst/>
        </a:prstGeom>
        <a:solidFill>
          <a:schemeClr val="tx1"/>
        </a:solidFill>
      </dgm:spPr>
      <dgm:t>
        <a:bodyPr/>
        <a:lstStyle/>
        <a:p>
          <a:endParaRPr lang="tr-TR"/>
        </a:p>
      </dgm:t>
    </dgm:pt>
    <dgm:pt modelId="{4321A9BB-65A9-4143-B793-701436758EC4}" type="pres">
      <dgm:prSet presAssocID="{8F638D78-BF56-4AFC-9436-3216E9B844EA}" presName="Name25" presStyleLbl="parChTrans1D1" presStyleIdx="0" presStyleCnt="5"/>
      <dgm:spPr/>
      <dgm:t>
        <a:bodyPr/>
        <a:lstStyle/>
        <a:p>
          <a:endParaRPr lang="tr-TR"/>
        </a:p>
      </dgm:t>
    </dgm:pt>
    <dgm:pt modelId="{F1FE7D4D-7B7D-4711-A5F1-D9A63DAD1DC2}" type="pres">
      <dgm:prSet presAssocID="{548CAC89-DDDC-4BA7-8882-D75EF30F4F69}" presName="node" presStyleCnt="0"/>
      <dgm:spPr/>
    </dgm:pt>
    <dgm:pt modelId="{E6F480B7-CB3D-4561-B47B-5405E1663957}" type="pres">
      <dgm:prSet presAssocID="{548CAC89-DDDC-4BA7-8882-D75EF30F4F69}" presName="parentNode" presStyleLbl="node1" presStyleIdx="1" presStyleCnt="6" custScaleX="403826" custScaleY="148631" custLinFactNeighborX="47607" custLinFactNeighborY="56476">
        <dgm:presLayoutVars>
          <dgm:chMax val="1"/>
          <dgm:bulletEnabled val="1"/>
        </dgm:presLayoutVars>
      </dgm:prSet>
      <dgm:spPr/>
      <dgm:t>
        <a:bodyPr/>
        <a:lstStyle/>
        <a:p>
          <a:endParaRPr lang="tr-TR"/>
        </a:p>
      </dgm:t>
    </dgm:pt>
    <dgm:pt modelId="{F1C0368C-D1F2-4551-9E51-1D15D952E496}" type="pres">
      <dgm:prSet presAssocID="{548CAC89-DDDC-4BA7-8882-D75EF30F4F69}" presName="childNode" presStyleLbl="revTx" presStyleIdx="0" presStyleCnt="0">
        <dgm:presLayoutVars>
          <dgm:bulletEnabled val="1"/>
        </dgm:presLayoutVars>
      </dgm:prSet>
      <dgm:spPr/>
      <dgm:t>
        <a:bodyPr/>
        <a:lstStyle/>
        <a:p>
          <a:endParaRPr lang="tr-TR"/>
        </a:p>
      </dgm:t>
    </dgm:pt>
    <dgm:pt modelId="{23293795-EF4F-4DE0-BC02-E4FFC7044661}" type="pres">
      <dgm:prSet presAssocID="{255CE84F-30DB-48C1-A71E-17D87CC9D258}" presName="Name25" presStyleLbl="parChTrans1D1" presStyleIdx="1" presStyleCnt="5"/>
      <dgm:spPr/>
      <dgm:t>
        <a:bodyPr/>
        <a:lstStyle/>
        <a:p>
          <a:endParaRPr lang="tr-TR"/>
        </a:p>
      </dgm:t>
    </dgm:pt>
    <dgm:pt modelId="{1EA52C7C-ED6B-487B-85D6-6C37AD5DF607}" type="pres">
      <dgm:prSet presAssocID="{49D72236-52AB-47E1-BEA7-DE6C47F23CC8}" presName="node" presStyleCnt="0"/>
      <dgm:spPr/>
    </dgm:pt>
    <dgm:pt modelId="{740C9679-D48A-45B0-A08C-EFC9A7D8248C}" type="pres">
      <dgm:prSet presAssocID="{49D72236-52AB-47E1-BEA7-DE6C47F23CC8}" presName="parentNode" presStyleLbl="node1" presStyleIdx="2" presStyleCnt="6" custScaleX="271603" custScaleY="113330" custLinFactX="120165" custLinFactNeighborX="200000" custLinFactNeighborY="-36647">
        <dgm:presLayoutVars>
          <dgm:chMax val="1"/>
          <dgm:bulletEnabled val="1"/>
        </dgm:presLayoutVars>
      </dgm:prSet>
      <dgm:spPr/>
      <dgm:t>
        <a:bodyPr/>
        <a:lstStyle/>
        <a:p>
          <a:endParaRPr lang="tr-TR"/>
        </a:p>
      </dgm:t>
    </dgm:pt>
    <dgm:pt modelId="{09C0AA70-FEF1-4611-8FF5-A908ABB57FBA}" type="pres">
      <dgm:prSet presAssocID="{49D72236-52AB-47E1-BEA7-DE6C47F23CC8}" presName="childNode" presStyleLbl="revTx" presStyleIdx="0" presStyleCnt="0">
        <dgm:presLayoutVars>
          <dgm:bulletEnabled val="1"/>
        </dgm:presLayoutVars>
      </dgm:prSet>
      <dgm:spPr/>
    </dgm:pt>
    <dgm:pt modelId="{2C832AD8-B7DF-40C6-B75B-571BFE12EA0E}" type="pres">
      <dgm:prSet presAssocID="{49958D64-9751-4256-B997-EFC02CEE73AD}" presName="Name25" presStyleLbl="parChTrans1D1" presStyleIdx="2" presStyleCnt="5"/>
      <dgm:spPr/>
      <dgm:t>
        <a:bodyPr/>
        <a:lstStyle/>
        <a:p>
          <a:endParaRPr lang="tr-TR"/>
        </a:p>
      </dgm:t>
    </dgm:pt>
    <dgm:pt modelId="{7987A183-0B47-4542-AEFF-9876DD63A4CE}" type="pres">
      <dgm:prSet presAssocID="{07EA71F7-9FDA-4237-8706-E83DDCC30788}" presName="node" presStyleCnt="0"/>
      <dgm:spPr/>
    </dgm:pt>
    <dgm:pt modelId="{4DFF94EE-F31C-4B6C-B08A-9166EAE8B7CF}" type="pres">
      <dgm:prSet presAssocID="{07EA71F7-9FDA-4237-8706-E83DDCC30788}" presName="parentNode" presStyleLbl="node1" presStyleIdx="3" presStyleCnt="6" custScaleX="387239" custScaleY="207395" custLinFactX="108060" custLinFactNeighborX="200000" custLinFactNeighborY="12953">
        <dgm:presLayoutVars>
          <dgm:chMax val="1"/>
          <dgm:bulletEnabled val="1"/>
        </dgm:presLayoutVars>
      </dgm:prSet>
      <dgm:spPr/>
      <dgm:t>
        <a:bodyPr/>
        <a:lstStyle/>
        <a:p>
          <a:endParaRPr lang="tr-TR"/>
        </a:p>
      </dgm:t>
    </dgm:pt>
    <dgm:pt modelId="{3D8E1ED6-5F35-434D-9D15-CF0B35BCD70D}" type="pres">
      <dgm:prSet presAssocID="{07EA71F7-9FDA-4237-8706-E83DDCC30788}" presName="childNode" presStyleLbl="revTx" presStyleIdx="0" presStyleCnt="0">
        <dgm:presLayoutVars>
          <dgm:bulletEnabled val="1"/>
        </dgm:presLayoutVars>
      </dgm:prSet>
      <dgm:spPr/>
    </dgm:pt>
    <dgm:pt modelId="{EBAB3E28-489D-4928-B37B-B46DFAEB39CD}" type="pres">
      <dgm:prSet presAssocID="{405190AE-914D-4708-9C29-3580BB804459}" presName="Name25" presStyleLbl="parChTrans1D1" presStyleIdx="3" presStyleCnt="5"/>
      <dgm:spPr/>
      <dgm:t>
        <a:bodyPr/>
        <a:lstStyle/>
        <a:p>
          <a:endParaRPr lang="tr-TR"/>
        </a:p>
      </dgm:t>
    </dgm:pt>
    <dgm:pt modelId="{AD1F0FBB-E37B-4E75-B1A3-F48977CB5258}" type="pres">
      <dgm:prSet presAssocID="{272D242F-FFE1-4133-8746-C2AC7C93AC09}" presName="node" presStyleCnt="0"/>
      <dgm:spPr/>
    </dgm:pt>
    <dgm:pt modelId="{1AD5171B-1C6E-49C4-B0DE-9C95BE5F6639}" type="pres">
      <dgm:prSet presAssocID="{272D242F-FFE1-4133-8746-C2AC7C93AC09}" presName="parentNode" presStyleLbl="node1" presStyleIdx="4" presStyleCnt="6" custScaleX="284095" custScaleY="110439" custLinFactX="180957" custLinFactNeighborX="200000" custLinFactNeighborY="57660">
        <dgm:presLayoutVars>
          <dgm:chMax val="1"/>
          <dgm:bulletEnabled val="1"/>
        </dgm:presLayoutVars>
      </dgm:prSet>
      <dgm:spPr/>
      <dgm:t>
        <a:bodyPr/>
        <a:lstStyle/>
        <a:p>
          <a:endParaRPr lang="tr-TR"/>
        </a:p>
      </dgm:t>
    </dgm:pt>
    <dgm:pt modelId="{CA8E8965-5DB9-4E72-88BC-35A9CBBAA67F}" type="pres">
      <dgm:prSet presAssocID="{272D242F-FFE1-4133-8746-C2AC7C93AC09}" presName="childNode" presStyleLbl="revTx" presStyleIdx="0" presStyleCnt="0">
        <dgm:presLayoutVars>
          <dgm:bulletEnabled val="1"/>
        </dgm:presLayoutVars>
      </dgm:prSet>
      <dgm:spPr/>
    </dgm:pt>
    <dgm:pt modelId="{6FC48A27-09A2-4349-9C6B-8F7ED8E0268F}" type="pres">
      <dgm:prSet presAssocID="{3806C355-4CF2-46DE-BAEC-AE90AFE1351E}" presName="Name25" presStyleLbl="parChTrans1D1" presStyleIdx="4" presStyleCnt="5"/>
      <dgm:spPr/>
      <dgm:t>
        <a:bodyPr/>
        <a:lstStyle/>
        <a:p>
          <a:endParaRPr lang="tr-TR"/>
        </a:p>
      </dgm:t>
    </dgm:pt>
    <dgm:pt modelId="{B0C03254-8672-4C79-9F37-C5AD3E4B7A0B}" type="pres">
      <dgm:prSet presAssocID="{C795FA6C-0D7F-4CC3-AD27-3D289562DD71}" presName="node" presStyleCnt="0"/>
      <dgm:spPr/>
    </dgm:pt>
    <dgm:pt modelId="{79F51B49-B6EC-4A93-9E5C-96E1DBE167EE}" type="pres">
      <dgm:prSet presAssocID="{C795FA6C-0D7F-4CC3-AD27-3D289562DD71}" presName="parentNode" presStyleLbl="node1" presStyleIdx="5" presStyleCnt="6" custScaleX="357176" custScaleY="104814" custLinFactX="5089" custLinFactNeighborX="100000" custLinFactNeighborY="-51492">
        <dgm:presLayoutVars>
          <dgm:chMax val="1"/>
          <dgm:bulletEnabled val="1"/>
        </dgm:presLayoutVars>
      </dgm:prSet>
      <dgm:spPr/>
      <dgm:t>
        <a:bodyPr/>
        <a:lstStyle/>
        <a:p>
          <a:endParaRPr lang="tr-TR"/>
        </a:p>
      </dgm:t>
    </dgm:pt>
    <dgm:pt modelId="{85A6591A-7250-46AD-9F56-5AC74C592BF7}" type="pres">
      <dgm:prSet presAssocID="{C795FA6C-0D7F-4CC3-AD27-3D289562DD71}" presName="childNode" presStyleLbl="revTx" presStyleIdx="0" presStyleCnt="0">
        <dgm:presLayoutVars>
          <dgm:bulletEnabled val="1"/>
        </dgm:presLayoutVars>
      </dgm:prSet>
      <dgm:spPr/>
    </dgm:pt>
  </dgm:ptLst>
  <dgm:cxnLst>
    <dgm:cxn modelId="{21AE5602-7D75-416B-A1E4-B4283F34C2EE}" type="presOf" srcId="{07EA71F7-9FDA-4237-8706-E83DDCC30788}" destId="{4DFF94EE-F31C-4B6C-B08A-9166EAE8B7CF}" srcOrd="0" destOrd="0" presId="urn:microsoft.com/office/officeart/2005/8/layout/radial2"/>
    <dgm:cxn modelId="{6EB3AB27-0AB8-4335-A377-79B5F9E573A0}" type="presOf" srcId="{548CAC89-DDDC-4BA7-8882-D75EF30F4F69}" destId="{E6F480B7-CB3D-4561-B47B-5405E1663957}" srcOrd="0" destOrd="0" presId="urn:microsoft.com/office/officeart/2005/8/layout/radial2"/>
    <dgm:cxn modelId="{932B04C9-4F88-4675-BBDA-F9C9352C039F}" type="presOf" srcId="{8F638D78-BF56-4AFC-9436-3216E9B844EA}" destId="{4321A9BB-65A9-4143-B793-701436758EC4}" srcOrd="0" destOrd="0" presId="urn:microsoft.com/office/officeart/2005/8/layout/radial2"/>
    <dgm:cxn modelId="{F6FFFB7B-875C-43B0-B2C3-58B3BE94C2A4}" type="presOf" srcId="{49958D64-9751-4256-B997-EFC02CEE73AD}" destId="{2C832AD8-B7DF-40C6-B75B-571BFE12EA0E}" srcOrd="0" destOrd="0" presId="urn:microsoft.com/office/officeart/2005/8/layout/radial2"/>
    <dgm:cxn modelId="{EA9D38F5-3625-493D-94F5-DEEE9D390547}" srcId="{833EF289-2415-41B2-B0D0-DA87041D0C8C}" destId="{07EA71F7-9FDA-4237-8706-E83DDCC30788}" srcOrd="2" destOrd="0" parTransId="{49958D64-9751-4256-B997-EFC02CEE73AD}" sibTransId="{AA2C1E19-5BB4-4776-9755-25D3076A1483}"/>
    <dgm:cxn modelId="{712583A5-7CBC-4664-BAEA-6A7F1B4EEC6A}" srcId="{833EF289-2415-41B2-B0D0-DA87041D0C8C}" destId="{49D72236-52AB-47E1-BEA7-DE6C47F23CC8}" srcOrd="1" destOrd="0" parTransId="{255CE84F-30DB-48C1-A71E-17D87CC9D258}" sibTransId="{68BBC0D5-9EFE-4911-8ABC-30F0F1455B1A}"/>
    <dgm:cxn modelId="{39E435DA-45F1-4136-AC81-66117CF1F284}" type="presOf" srcId="{255CE84F-30DB-48C1-A71E-17D87CC9D258}" destId="{23293795-EF4F-4DE0-BC02-E4FFC7044661}" srcOrd="0" destOrd="0" presId="urn:microsoft.com/office/officeart/2005/8/layout/radial2"/>
    <dgm:cxn modelId="{4D28427C-DBB4-4576-87D5-22CEB98AC1E0}" type="presOf" srcId="{272D242F-FFE1-4133-8746-C2AC7C93AC09}" destId="{1AD5171B-1C6E-49C4-B0DE-9C95BE5F6639}" srcOrd="0" destOrd="0" presId="urn:microsoft.com/office/officeart/2005/8/layout/radial2"/>
    <dgm:cxn modelId="{4220AA98-A671-4944-88ED-1EA6353C1D2E}" type="presOf" srcId="{405190AE-914D-4708-9C29-3580BB804459}" destId="{EBAB3E28-489D-4928-B37B-B46DFAEB39CD}" srcOrd="0" destOrd="0" presId="urn:microsoft.com/office/officeart/2005/8/layout/radial2"/>
    <dgm:cxn modelId="{673278E9-597A-403D-9D5F-85C5506958E9}" srcId="{833EF289-2415-41B2-B0D0-DA87041D0C8C}" destId="{548CAC89-DDDC-4BA7-8882-D75EF30F4F69}" srcOrd="0" destOrd="0" parTransId="{8F638D78-BF56-4AFC-9436-3216E9B844EA}" sibTransId="{85370283-BF22-4CAF-87E5-16F944851882}"/>
    <dgm:cxn modelId="{D4986E21-89F8-4718-A49B-737A0FF8A55F}" type="presOf" srcId="{49D72236-52AB-47E1-BEA7-DE6C47F23CC8}" destId="{740C9679-D48A-45B0-A08C-EFC9A7D8248C}" srcOrd="0" destOrd="0" presId="urn:microsoft.com/office/officeart/2005/8/layout/radial2"/>
    <dgm:cxn modelId="{FEF3692C-B1B5-4B40-AB05-805056D69ABD}" srcId="{833EF289-2415-41B2-B0D0-DA87041D0C8C}" destId="{272D242F-FFE1-4133-8746-C2AC7C93AC09}" srcOrd="3" destOrd="0" parTransId="{405190AE-914D-4708-9C29-3580BB804459}" sibTransId="{A51E484D-7F46-4F0D-936A-B2E827077376}"/>
    <dgm:cxn modelId="{A4FDC94E-6E84-4ADF-9C11-88246A18B6C5}" type="presOf" srcId="{3806C355-4CF2-46DE-BAEC-AE90AFE1351E}" destId="{6FC48A27-09A2-4349-9C6B-8F7ED8E0268F}" srcOrd="0" destOrd="0" presId="urn:microsoft.com/office/officeart/2005/8/layout/radial2"/>
    <dgm:cxn modelId="{572AEF09-BB16-47AE-AB2C-F19BAEFD8BCD}" type="presOf" srcId="{C795FA6C-0D7F-4CC3-AD27-3D289562DD71}" destId="{79F51B49-B6EC-4A93-9E5C-96E1DBE167EE}" srcOrd="0" destOrd="0" presId="urn:microsoft.com/office/officeart/2005/8/layout/radial2"/>
    <dgm:cxn modelId="{C7C69109-72AF-49AC-B18A-7E9AC33A5C0E}" type="presOf" srcId="{833EF289-2415-41B2-B0D0-DA87041D0C8C}" destId="{7D3E0514-53A7-467A-A8D8-F0E223DFD932}" srcOrd="0" destOrd="0" presId="urn:microsoft.com/office/officeart/2005/8/layout/radial2"/>
    <dgm:cxn modelId="{16C8AB3D-AA24-4666-A166-8FF5505ADEDE}" srcId="{833EF289-2415-41B2-B0D0-DA87041D0C8C}" destId="{C795FA6C-0D7F-4CC3-AD27-3D289562DD71}" srcOrd="4" destOrd="0" parTransId="{3806C355-4CF2-46DE-BAEC-AE90AFE1351E}" sibTransId="{1451723B-B8A8-4CDE-95FB-62555A932156}"/>
    <dgm:cxn modelId="{513BD62E-1B6F-4A70-BE7F-8BBE0C842EDE}" type="presParOf" srcId="{7D3E0514-53A7-467A-A8D8-F0E223DFD932}" destId="{F018827C-6007-482D-9B97-7EE2AA6CB7BB}" srcOrd="0" destOrd="0" presId="urn:microsoft.com/office/officeart/2005/8/layout/radial2"/>
    <dgm:cxn modelId="{EDC04F8F-48F1-40FC-84A9-FA2BDA51FAAA}" type="presParOf" srcId="{F018827C-6007-482D-9B97-7EE2AA6CB7BB}" destId="{E94006C2-393D-42AB-B135-800AF754698C}" srcOrd="0" destOrd="0" presId="urn:microsoft.com/office/officeart/2005/8/layout/radial2"/>
    <dgm:cxn modelId="{7B7F222A-3D43-4D47-B08B-971978A8EE86}" type="presParOf" srcId="{E94006C2-393D-42AB-B135-800AF754698C}" destId="{B353BDC8-FA47-4C3A-A965-235DECE676AF}" srcOrd="0" destOrd="0" presId="urn:microsoft.com/office/officeart/2005/8/layout/radial2"/>
    <dgm:cxn modelId="{68E5F24A-BFC2-4CD5-84EF-ED828F351BAE}" type="presParOf" srcId="{E94006C2-393D-42AB-B135-800AF754698C}" destId="{2F9F5A32-D280-4F4A-8A28-E8C59A18415D}" srcOrd="1" destOrd="0" presId="urn:microsoft.com/office/officeart/2005/8/layout/radial2"/>
    <dgm:cxn modelId="{A15DDBE9-D3F7-4DD0-9938-1B6152EAB6BC}" type="presParOf" srcId="{F018827C-6007-482D-9B97-7EE2AA6CB7BB}" destId="{4321A9BB-65A9-4143-B793-701436758EC4}" srcOrd="1" destOrd="0" presId="urn:microsoft.com/office/officeart/2005/8/layout/radial2"/>
    <dgm:cxn modelId="{E8EB55B1-4D82-4DEB-98DD-3AFBD19ECA66}" type="presParOf" srcId="{F018827C-6007-482D-9B97-7EE2AA6CB7BB}" destId="{F1FE7D4D-7B7D-4711-A5F1-D9A63DAD1DC2}" srcOrd="2" destOrd="0" presId="urn:microsoft.com/office/officeart/2005/8/layout/radial2"/>
    <dgm:cxn modelId="{801F6956-76EF-4F2E-B1D3-DBFC8D92D1BB}" type="presParOf" srcId="{F1FE7D4D-7B7D-4711-A5F1-D9A63DAD1DC2}" destId="{E6F480B7-CB3D-4561-B47B-5405E1663957}" srcOrd="0" destOrd="0" presId="urn:microsoft.com/office/officeart/2005/8/layout/radial2"/>
    <dgm:cxn modelId="{8A7F541C-4C5D-4E23-A70A-07B18079123D}" type="presParOf" srcId="{F1FE7D4D-7B7D-4711-A5F1-D9A63DAD1DC2}" destId="{F1C0368C-D1F2-4551-9E51-1D15D952E496}" srcOrd="1" destOrd="0" presId="urn:microsoft.com/office/officeart/2005/8/layout/radial2"/>
    <dgm:cxn modelId="{E2F474AD-5A42-4495-9ED4-4E0206A7A22F}" type="presParOf" srcId="{F018827C-6007-482D-9B97-7EE2AA6CB7BB}" destId="{23293795-EF4F-4DE0-BC02-E4FFC7044661}" srcOrd="3" destOrd="0" presId="urn:microsoft.com/office/officeart/2005/8/layout/radial2"/>
    <dgm:cxn modelId="{04C39743-C1E1-435A-8985-9E825F18AF31}" type="presParOf" srcId="{F018827C-6007-482D-9B97-7EE2AA6CB7BB}" destId="{1EA52C7C-ED6B-487B-85D6-6C37AD5DF607}" srcOrd="4" destOrd="0" presId="urn:microsoft.com/office/officeart/2005/8/layout/radial2"/>
    <dgm:cxn modelId="{01DC43FE-714B-4FB3-872C-2615B3732B77}" type="presParOf" srcId="{1EA52C7C-ED6B-487B-85D6-6C37AD5DF607}" destId="{740C9679-D48A-45B0-A08C-EFC9A7D8248C}" srcOrd="0" destOrd="0" presId="urn:microsoft.com/office/officeart/2005/8/layout/radial2"/>
    <dgm:cxn modelId="{A318B4B5-A916-4F5E-9CBC-A5971D49D1D9}" type="presParOf" srcId="{1EA52C7C-ED6B-487B-85D6-6C37AD5DF607}" destId="{09C0AA70-FEF1-4611-8FF5-A908ABB57FBA}" srcOrd="1" destOrd="0" presId="urn:microsoft.com/office/officeart/2005/8/layout/radial2"/>
    <dgm:cxn modelId="{066C11DB-62EC-4BDF-8937-98FF66CDE822}" type="presParOf" srcId="{F018827C-6007-482D-9B97-7EE2AA6CB7BB}" destId="{2C832AD8-B7DF-40C6-B75B-571BFE12EA0E}" srcOrd="5" destOrd="0" presId="urn:microsoft.com/office/officeart/2005/8/layout/radial2"/>
    <dgm:cxn modelId="{BD4D1F81-539A-4899-AC1D-B06B5B226A86}" type="presParOf" srcId="{F018827C-6007-482D-9B97-7EE2AA6CB7BB}" destId="{7987A183-0B47-4542-AEFF-9876DD63A4CE}" srcOrd="6" destOrd="0" presId="urn:microsoft.com/office/officeart/2005/8/layout/radial2"/>
    <dgm:cxn modelId="{87D37B00-8AA3-4F0A-A2B2-AB3FD631F2E4}" type="presParOf" srcId="{7987A183-0B47-4542-AEFF-9876DD63A4CE}" destId="{4DFF94EE-F31C-4B6C-B08A-9166EAE8B7CF}" srcOrd="0" destOrd="0" presId="urn:microsoft.com/office/officeart/2005/8/layout/radial2"/>
    <dgm:cxn modelId="{0F20268B-D82B-4D40-BF9C-EB20624EFFDF}" type="presParOf" srcId="{7987A183-0B47-4542-AEFF-9876DD63A4CE}" destId="{3D8E1ED6-5F35-434D-9D15-CF0B35BCD70D}" srcOrd="1" destOrd="0" presId="urn:microsoft.com/office/officeart/2005/8/layout/radial2"/>
    <dgm:cxn modelId="{380A37BD-3CB2-4C07-970D-1D80742E9AA5}" type="presParOf" srcId="{F018827C-6007-482D-9B97-7EE2AA6CB7BB}" destId="{EBAB3E28-489D-4928-B37B-B46DFAEB39CD}" srcOrd="7" destOrd="0" presId="urn:microsoft.com/office/officeart/2005/8/layout/radial2"/>
    <dgm:cxn modelId="{12A36553-7988-452C-80F8-0D9B70AAA73C}" type="presParOf" srcId="{F018827C-6007-482D-9B97-7EE2AA6CB7BB}" destId="{AD1F0FBB-E37B-4E75-B1A3-F48977CB5258}" srcOrd="8" destOrd="0" presId="urn:microsoft.com/office/officeart/2005/8/layout/radial2"/>
    <dgm:cxn modelId="{A124D50D-352F-48D3-875F-989E921609FE}" type="presParOf" srcId="{AD1F0FBB-E37B-4E75-B1A3-F48977CB5258}" destId="{1AD5171B-1C6E-49C4-B0DE-9C95BE5F6639}" srcOrd="0" destOrd="0" presId="urn:microsoft.com/office/officeart/2005/8/layout/radial2"/>
    <dgm:cxn modelId="{BEC6D815-C87B-443D-88A2-70986AA94F2B}" type="presParOf" srcId="{AD1F0FBB-E37B-4E75-B1A3-F48977CB5258}" destId="{CA8E8965-5DB9-4E72-88BC-35A9CBBAA67F}" srcOrd="1" destOrd="0" presId="urn:microsoft.com/office/officeart/2005/8/layout/radial2"/>
    <dgm:cxn modelId="{D92B72D8-1426-4742-9419-06C442EB4C5D}" type="presParOf" srcId="{F018827C-6007-482D-9B97-7EE2AA6CB7BB}" destId="{6FC48A27-09A2-4349-9C6B-8F7ED8E0268F}" srcOrd="9" destOrd="0" presId="urn:microsoft.com/office/officeart/2005/8/layout/radial2"/>
    <dgm:cxn modelId="{5935AED2-5C1E-4F82-B388-0B95572945DD}" type="presParOf" srcId="{F018827C-6007-482D-9B97-7EE2AA6CB7BB}" destId="{B0C03254-8672-4C79-9F37-C5AD3E4B7A0B}" srcOrd="10" destOrd="0" presId="urn:microsoft.com/office/officeart/2005/8/layout/radial2"/>
    <dgm:cxn modelId="{8DA088DC-DE02-4FAD-8931-0A6A07E7CCA1}" type="presParOf" srcId="{B0C03254-8672-4C79-9F37-C5AD3E4B7A0B}" destId="{79F51B49-B6EC-4A93-9E5C-96E1DBE167EE}" srcOrd="0" destOrd="0" presId="urn:microsoft.com/office/officeart/2005/8/layout/radial2"/>
    <dgm:cxn modelId="{6342D1FC-8725-4F6A-AAE9-DBE573A822C9}" type="presParOf" srcId="{B0C03254-8672-4C79-9F37-C5AD3E4B7A0B}" destId="{85A6591A-7250-46AD-9F56-5AC74C592BF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8540D-3534-4CF6-8010-478FE3AFDB3E}">
      <dsp:nvSpPr>
        <dsp:cNvPr id="0" name=""/>
        <dsp:cNvSpPr/>
      </dsp:nvSpPr>
      <dsp:spPr>
        <a:xfrm>
          <a:off x="0" y="0"/>
          <a:ext cx="1471480" cy="882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TANILAMA</a:t>
          </a:r>
          <a:endParaRPr lang="tr-TR" sz="1600" b="1" kern="1200" dirty="0">
            <a:solidFill>
              <a:schemeClr val="tx1"/>
            </a:solidFill>
          </a:endParaRPr>
        </a:p>
      </dsp:txBody>
      <dsp:txXfrm>
        <a:off x="0" y="0"/>
        <a:ext cx="1471480" cy="882888"/>
      </dsp:txXfrm>
    </dsp:sp>
    <dsp:sp modelId="{985D85C9-1B23-422B-9339-ED18E0523AC1}">
      <dsp:nvSpPr>
        <dsp:cNvPr id="0" name=""/>
        <dsp:cNvSpPr/>
      </dsp:nvSpPr>
      <dsp:spPr>
        <a:xfrm>
          <a:off x="1583336" y="48241"/>
          <a:ext cx="1471480" cy="882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TEST</a:t>
          </a:r>
          <a:endParaRPr lang="tr-TR" sz="1600" b="1" kern="1200" dirty="0">
            <a:solidFill>
              <a:schemeClr val="tx1"/>
            </a:solidFill>
          </a:endParaRPr>
        </a:p>
      </dsp:txBody>
      <dsp:txXfrm>
        <a:off x="1583336" y="48241"/>
        <a:ext cx="1471480" cy="882888"/>
      </dsp:txXfrm>
    </dsp:sp>
    <dsp:sp modelId="{A772E2BF-378D-47BF-A812-1CC274332230}">
      <dsp:nvSpPr>
        <dsp:cNvPr id="0" name=""/>
        <dsp:cNvSpPr/>
      </dsp:nvSpPr>
      <dsp:spPr>
        <a:xfrm>
          <a:off x="377" y="1071293"/>
          <a:ext cx="1471480" cy="882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YÖNLENDİRME</a:t>
          </a:r>
        </a:p>
        <a:p>
          <a:pPr lvl="0" algn="ctr" defTabSz="577850">
            <a:lnSpc>
              <a:spcPct val="90000"/>
            </a:lnSpc>
            <a:spcBef>
              <a:spcPct val="0"/>
            </a:spcBef>
            <a:spcAft>
              <a:spcPct val="35000"/>
            </a:spcAft>
          </a:pPr>
          <a:r>
            <a:rPr lang="tr-TR" sz="1300" b="1" kern="1200" dirty="0" smtClean="0">
              <a:solidFill>
                <a:schemeClr val="tx1"/>
              </a:solidFill>
            </a:rPr>
            <a:t>RAPORU </a:t>
          </a:r>
          <a:r>
            <a:rPr lang="tr-TR" sz="1300" b="1" kern="1200" dirty="0" smtClean="0">
              <a:solidFill>
                <a:schemeClr val="bg2"/>
              </a:solidFill>
              <a:latin typeface="Times New Roman" pitchFamily="18" charset="0"/>
              <a:cs typeface="Times New Roman" pitchFamily="18" charset="0"/>
            </a:rPr>
            <a:t>(RESMİ TEDBİR)</a:t>
          </a:r>
          <a:endParaRPr lang="tr-TR" sz="1300" b="1" kern="1200" dirty="0">
            <a:solidFill>
              <a:schemeClr val="bg2"/>
            </a:solidFill>
            <a:latin typeface="Times New Roman" pitchFamily="18" charset="0"/>
            <a:cs typeface="Times New Roman" pitchFamily="18" charset="0"/>
          </a:endParaRPr>
        </a:p>
      </dsp:txBody>
      <dsp:txXfrm>
        <a:off x="377" y="1071293"/>
        <a:ext cx="1471480" cy="882888"/>
      </dsp:txXfrm>
    </dsp:sp>
    <dsp:sp modelId="{00352AC5-D271-4B69-A8A1-5DC724DF8690}">
      <dsp:nvSpPr>
        <dsp:cNvPr id="0" name=""/>
        <dsp:cNvSpPr/>
      </dsp:nvSpPr>
      <dsp:spPr>
        <a:xfrm>
          <a:off x="1619005" y="1071293"/>
          <a:ext cx="1471480" cy="882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DESTEK EĞİTİM RAPORU</a:t>
          </a:r>
          <a:endParaRPr lang="tr-TR" sz="1300" b="1" kern="1200" dirty="0">
            <a:solidFill>
              <a:schemeClr val="tx1"/>
            </a:solidFill>
          </a:endParaRPr>
        </a:p>
      </dsp:txBody>
      <dsp:txXfrm>
        <a:off x="1619005" y="1071293"/>
        <a:ext cx="1471480" cy="882888"/>
      </dsp:txXfrm>
    </dsp:sp>
    <dsp:sp modelId="{2913ED7D-4445-4D05-AEB7-13F800D5CFD8}">
      <dsp:nvSpPr>
        <dsp:cNvPr id="0" name=""/>
        <dsp:cNvSpPr/>
      </dsp:nvSpPr>
      <dsp:spPr>
        <a:xfrm>
          <a:off x="809691" y="2101330"/>
          <a:ext cx="1471480" cy="11625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İZLEME</a:t>
          </a:r>
          <a:endParaRPr lang="tr-TR" sz="1300" b="1" kern="1200" dirty="0">
            <a:solidFill>
              <a:schemeClr val="tx1"/>
            </a:solidFill>
          </a:endParaRPr>
        </a:p>
      </dsp:txBody>
      <dsp:txXfrm>
        <a:off x="809691" y="2101330"/>
        <a:ext cx="1471480" cy="1162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48A27-09A2-4349-9C6B-8F7ED8E0268F}">
      <dsp:nvSpPr>
        <dsp:cNvPr id="0" name=""/>
        <dsp:cNvSpPr/>
      </dsp:nvSpPr>
      <dsp:spPr>
        <a:xfrm rot="2343218">
          <a:off x="2488745" y="2812062"/>
          <a:ext cx="1063463" cy="25136"/>
        </a:xfrm>
        <a:custGeom>
          <a:avLst/>
          <a:gdLst/>
          <a:ahLst/>
          <a:cxnLst/>
          <a:rect l="0" t="0" r="0" b="0"/>
          <a:pathLst>
            <a:path>
              <a:moveTo>
                <a:pt x="0" y="12568"/>
              </a:moveTo>
              <a:lnTo>
                <a:pt x="1063463"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B3E28-489D-4928-B37B-B46DFAEB39CD}">
      <dsp:nvSpPr>
        <dsp:cNvPr id="0" name=""/>
        <dsp:cNvSpPr/>
      </dsp:nvSpPr>
      <dsp:spPr>
        <a:xfrm rot="1057219">
          <a:off x="2533097" y="2753201"/>
          <a:ext cx="3174135" cy="25136"/>
        </a:xfrm>
        <a:custGeom>
          <a:avLst/>
          <a:gdLst/>
          <a:ahLst/>
          <a:cxnLst/>
          <a:rect l="0" t="0" r="0" b="0"/>
          <a:pathLst>
            <a:path>
              <a:moveTo>
                <a:pt x="0" y="12568"/>
              </a:moveTo>
              <a:lnTo>
                <a:pt x="3174135"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32AD8-B7DF-40C6-B75B-571BFE12EA0E}">
      <dsp:nvSpPr>
        <dsp:cNvPr id="0" name=""/>
        <dsp:cNvSpPr/>
      </dsp:nvSpPr>
      <dsp:spPr>
        <a:xfrm rot="83183">
          <a:off x="2607262" y="2175723"/>
          <a:ext cx="2010919" cy="25136"/>
        </a:xfrm>
        <a:custGeom>
          <a:avLst/>
          <a:gdLst/>
          <a:ahLst/>
          <a:cxnLst/>
          <a:rect l="0" t="0" r="0" b="0"/>
          <a:pathLst>
            <a:path>
              <a:moveTo>
                <a:pt x="0" y="12568"/>
              </a:moveTo>
              <a:lnTo>
                <a:pt x="2010919"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93795-EF4F-4DE0-BC02-E4FFC7044661}">
      <dsp:nvSpPr>
        <dsp:cNvPr id="0" name=""/>
        <dsp:cNvSpPr/>
      </dsp:nvSpPr>
      <dsp:spPr>
        <a:xfrm rot="20555626">
          <a:off x="2544804" y="1601739"/>
          <a:ext cx="2740778" cy="25136"/>
        </a:xfrm>
        <a:custGeom>
          <a:avLst/>
          <a:gdLst/>
          <a:ahLst/>
          <a:cxnLst/>
          <a:rect l="0" t="0" r="0" b="0"/>
          <a:pathLst>
            <a:path>
              <a:moveTo>
                <a:pt x="0" y="12568"/>
              </a:moveTo>
              <a:lnTo>
                <a:pt x="2740778"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1A9BB-65A9-4143-B793-701436758EC4}">
      <dsp:nvSpPr>
        <dsp:cNvPr id="0" name=""/>
        <dsp:cNvSpPr/>
      </dsp:nvSpPr>
      <dsp:spPr>
        <a:xfrm rot="18766749">
          <a:off x="2487665" y="1524052"/>
          <a:ext cx="554829" cy="25136"/>
        </a:xfrm>
        <a:custGeom>
          <a:avLst/>
          <a:gdLst/>
          <a:ahLst/>
          <a:cxnLst/>
          <a:rect l="0" t="0" r="0" b="0"/>
          <a:pathLst>
            <a:path>
              <a:moveTo>
                <a:pt x="0" y="12568"/>
              </a:moveTo>
              <a:lnTo>
                <a:pt x="554829"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F5A32-D280-4F4A-8A28-E8C59A18415D}">
      <dsp:nvSpPr>
        <dsp:cNvPr id="0" name=""/>
        <dsp:cNvSpPr/>
      </dsp:nvSpPr>
      <dsp:spPr>
        <a:xfrm>
          <a:off x="1191622" y="1440157"/>
          <a:ext cx="1103036" cy="1202812"/>
        </a:xfrm>
        <a:prstGeom prst="right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480B7-CB3D-4561-B47B-5405E1663957}">
      <dsp:nvSpPr>
        <dsp:cNvPr id="0" name=""/>
        <dsp:cNvSpPr/>
      </dsp:nvSpPr>
      <dsp:spPr>
        <a:xfrm>
          <a:off x="1983143" y="307016"/>
          <a:ext cx="2864040" cy="1054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Özel Eğitim Okul/Kurumları</a:t>
          </a:r>
          <a:endParaRPr lang="tr-TR" sz="1600" b="1" kern="1200" dirty="0">
            <a:solidFill>
              <a:schemeClr val="tx1"/>
            </a:solidFill>
            <a:latin typeface="Times New Roman" pitchFamily="18" charset="0"/>
            <a:cs typeface="Times New Roman" pitchFamily="18" charset="0"/>
          </a:endParaRPr>
        </a:p>
      </dsp:txBody>
      <dsp:txXfrm>
        <a:off x="2402572" y="461390"/>
        <a:ext cx="2025182" cy="745382"/>
      </dsp:txXfrm>
    </dsp:sp>
    <dsp:sp modelId="{740C9679-D48A-45B0-A08C-EFC9A7D8248C}">
      <dsp:nvSpPr>
        <dsp:cNvPr id="0" name=""/>
        <dsp:cNvSpPr/>
      </dsp:nvSpPr>
      <dsp:spPr>
        <a:xfrm>
          <a:off x="5029711" y="561078"/>
          <a:ext cx="1926279" cy="8037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Özel Eğitim Sınıfları</a:t>
          </a:r>
          <a:endParaRPr lang="tr-TR" sz="1600" kern="1200" dirty="0" smtClean="0">
            <a:solidFill>
              <a:schemeClr val="tx1">
                <a:lumMod val="95000"/>
                <a:lumOff val="5000"/>
              </a:schemeClr>
            </a:solidFill>
            <a:latin typeface="Times New Roman" pitchFamily="18" charset="0"/>
            <a:cs typeface="Times New Roman" pitchFamily="18" charset="0"/>
          </a:endParaRPr>
        </a:p>
      </dsp:txBody>
      <dsp:txXfrm>
        <a:off x="5311808" y="678787"/>
        <a:ext cx="1362085" cy="568348"/>
      </dsp:txXfrm>
    </dsp:sp>
    <dsp:sp modelId="{4DFF94EE-F31C-4B6C-B08A-9166EAE8B7CF}">
      <dsp:nvSpPr>
        <dsp:cNvPr id="0" name=""/>
        <dsp:cNvSpPr/>
      </dsp:nvSpPr>
      <dsp:spPr>
        <a:xfrm>
          <a:off x="4616488" y="1510368"/>
          <a:ext cx="2746400" cy="1470899"/>
        </a:xfrm>
        <a:prstGeom prst="ellipse">
          <a:avLst/>
        </a:prstGeom>
        <a:solidFill>
          <a:srgbClr val="25E5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FFFF"/>
              </a:solidFill>
              <a:latin typeface="Times New Roman" pitchFamily="18" charset="0"/>
              <a:cs typeface="Times New Roman" pitchFamily="18" charset="0"/>
            </a:rPr>
            <a:t>Tam Zamanlı Kaynaştırma/</a:t>
          </a:r>
          <a:r>
            <a:rPr lang="tr-TR" sz="2000" b="1" kern="1200" dirty="0" smtClean="0">
              <a:solidFill>
                <a:srgbClr val="FF0000"/>
              </a:solidFill>
              <a:latin typeface="Times New Roman" pitchFamily="18" charset="0"/>
              <a:cs typeface="Times New Roman" pitchFamily="18" charset="0"/>
            </a:rPr>
            <a:t>BÜTÜNLEŞTİRME</a:t>
          </a:r>
        </a:p>
      </dsp:txBody>
      <dsp:txXfrm>
        <a:off x="5018689" y="1725776"/>
        <a:ext cx="1941998" cy="1040083"/>
      </dsp:txXfrm>
    </dsp:sp>
    <dsp:sp modelId="{1AD5171B-1C6E-49C4-B0DE-9C95BE5F6639}">
      <dsp:nvSpPr>
        <dsp:cNvPr id="0" name=""/>
        <dsp:cNvSpPr/>
      </dsp:nvSpPr>
      <dsp:spPr>
        <a:xfrm>
          <a:off x="5405491" y="3102342"/>
          <a:ext cx="2014876" cy="783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Evde Eğitim </a:t>
          </a:r>
          <a:endParaRPr lang="tr-TR" sz="1600" kern="1200" dirty="0" smtClean="0">
            <a:solidFill>
              <a:schemeClr val="tx1">
                <a:lumMod val="95000"/>
                <a:lumOff val="5000"/>
              </a:schemeClr>
            </a:solidFill>
            <a:latin typeface="Times New Roman" pitchFamily="18" charset="0"/>
            <a:cs typeface="Times New Roman" pitchFamily="18" charset="0"/>
          </a:endParaRPr>
        </a:p>
      </dsp:txBody>
      <dsp:txXfrm>
        <a:off x="5700563" y="3217048"/>
        <a:ext cx="1424732" cy="553850"/>
      </dsp:txXfrm>
    </dsp:sp>
    <dsp:sp modelId="{79F51B49-B6EC-4A93-9E5C-96E1DBE167EE}">
      <dsp:nvSpPr>
        <dsp:cNvPr id="0" name=""/>
        <dsp:cNvSpPr/>
      </dsp:nvSpPr>
      <dsp:spPr>
        <a:xfrm>
          <a:off x="2597604" y="3137486"/>
          <a:ext cx="2533186" cy="7433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Times New Roman" pitchFamily="18" charset="0"/>
              <a:cs typeface="Times New Roman" pitchFamily="18" charset="0"/>
            </a:rPr>
            <a:t>Hastane Sınıfında Eğitim</a:t>
          </a:r>
          <a:endParaRPr lang="tr-TR" sz="1600" kern="1200" dirty="0" smtClean="0">
            <a:solidFill>
              <a:schemeClr val="tx1">
                <a:lumMod val="95000"/>
                <a:lumOff val="5000"/>
              </a:schemeClr>
            </a:solidFill>
            <a:latin typeface="Times New Roman" pitchFamily="18" charset="0"/>
            <a:cs typeface="Times New Roman" pitchFamily="18" charset="0"/>
          </a:endParaRPr>
        </a:p>
      </dsp:txBody>
      <dsp:txXfrm>
        <a:off x="2968581" y="3246350"/>
        <a:ext cx="1791232" cy="5256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17674-028F-42AB-B887-B621026A514E}" type="datetimeFigureOut">
              <a:rPr lang="tr-TR" smtClean="0"/>
              <a:pPr/>
              <a:t>4.11.2019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37FF6-E5C4-41CC-B2BE-B48FA1A3E129}" type="slidenum">
              <a:rPr lang="tr-TR" smtClean="0"/>
              <a:pPr/>
              <a:t>‹#›</a:t>
            </a:fld>
            <a:endParaRPr lang="tr-TR"/>
          </a:p>
        </p:txBody>
      </p:sp>
    </p:spTree>
    <p:extLst>
      <p:ext uri="{BB962C8B-B14F-4D97-AF65-F5344CB8AC3E}">
        <p14:creationId xmlns:p14="http://schemas.microsoft.com/office/powerpoint/2010/main" val="269381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9pPr>
          </a:lstStyle>
          <a:p>
            <a:pPr>
              <a:spcBef>
                <a:spcPct val="0"/>
              </a:spcBef>
              <a:buClrTx/>
              <a:buSzTx/>
              <a:buFontTx/>
              <a:buNone/>
            </a:pPr>
            <a:fld id="{8F636707-AA99-4923-BEF1-C1A17EC63215}" type="slidenum">
              <a:rPr lang="tr-TR" altLang="tr-TR" sz="1000" b="0">
                <a:solidFill>
                  <a:schemeClr val="tx2"/>
                </a:solidFill>
              </a:rPr>
              <a:pPr>
                <a:spcBef>
                  <a:spcPct val="0"/>
                </a:spcBef>
                <a:buClrTx/>
                <a:buSzTx/>
                <a:buFontTx/>
                <a:buNone/>
              </a:pPr>
              <a:t>1</a:t>
            </a:fld>
            <a:endParaRPr lang="tr-TR" altLang="tr-TR" sz="1000" b="0">
              <a:solidFill>
                <a:schemeClr val="tx2"/>
              </a:solidFill>
            </a:endParaRPr>
          </a:p>
        </p:txBody>
      </p:sp>
      <p:sp>
        <p:nvSpPr>
          <p:cNvPr id="5123" name="Rectangle 2"/>
          <p:cNvSpPr>
            <a:spLocks noGrp="1" noRot="1" noChangeAspect="1" noChangeArrowheads="1" noTextEdit="1"/>
          </p:cNvSpPr>
          <p:nvPr>
            <p:ph type="sldImg"/>
          </p:nvPr>
        </p:nvSpPr>
        <p:spPr>
          <a:xfrm>
            <a:off x="1150938" y="692150"/>
            <a:ext cx="4556125" cy="3416300"/>
          </a:xfrm>
          <a:ln/>
        </p:spPr>
      </p:sp>
      <p:sp>
        <p:nvSpPr>
          <p:cNvPr id="5124"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14376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ayt Görüntüsü Yer Tutucusu 1"/>
          <p:cNvSpPr>
            <a:spLocks noGrp="1" noRot="1" noChangeAspect="1" noTextEdit="1"/>
          </p:cNvSpPr>
          <p:nvPr>
            <p:ph type="sldImg"/>
          </p:nvPr>
        </p:nvSpPr>
        <p:spPr>
          <a:ln/>
        </p:spPr>
      </p:sp>
      <p:sp>
        <p:nvSpPr>
          <p:cNvPr id="108547" name="Not Yer Tutucusu 2"/>
          <p:cNvSpPr>
            <a:spLocks noGrp="1"/>
          </p:cNvSpPr>
          <p:nvPr>
            <p:ph type="body" idx="1"/>
          </p:nvPr>
        </p:nvSpPr>
        <p:spPr>
          <a:noFill/>
          <a:ln/>
        </p:spPr>
        <p:txBody>
          <a:bodyPr/>
          <a:lstStyle/>
          <a:p>
            <a:r>
              <a:rPr lang="tr-TR" altLang="tr-TR" sz="1600" b="1" smtClean="0">
                <a:solidFill>
                  <a:srgbClr val="FF0000"/>
                </a:solidFill>
                <a:latin typeface="Arial" pitchFamily="34" charset="0"/>
              </a:rPr>
              <a:t>RAMDEVU</a:t>
            </a:r>
          </a:p>
        </p:txBody>
      </p:sp>
      <p:sp>
        <p:nvSpPr>
          <p:cNvPr id="108548" name="Slayt Numarası Yer Tutucusu 3"/>
          <p:cNvSpPr>
            <a:spLocks noGrp="1"/>
          </p:cNvSpPr>
          <p:nvPr>
            <p:ph type="sldNum" sz="quarter" idx="5"/>
          </p:nvPr>
        </p:nvSpPr>
        <p:spPr>
          <a:noFill/>
        </p:spPr>
        <p:txBody>
          <a:bodyPr/>
          <a:lstStyle/>
          <a:p>
            <a:fld id="{CE7C0FAB-6A4B-4B8D-9614-ADEB5C769DB1}" type="slidenum">
              <a:rPr lang="tr-TR" altLang="tr-TR"/>
              <a:pPr/>
              <a:t>14</a:t>
            </a:fld>
            <a:endParaRPr lang="tr-TR" altLang="tr-TR"/>
          </a:p>
        </p:txBody>
      </p:sp>
    </p:spTree>
    <p:extLst>
      <p:ext uri="{BB962C8B-B14F-4D97-AF65-F5344CB8AC3E}">
        <p14:creationId xmlns:p14="http://schemas.microsoft.com/office/powerpoint/2010/main" val="408405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FDC1317-2E80-400C-91F6-34E273F21F76}" type="slidenum">
              <a:rPr lang="tr-TR"/>
              <a:pPr/>
              <a:t>47</a:t>
            </a:fld>
            <a:endParaRPr lang="tr-T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6633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9"/>
          <p:cNvSpPr>
            <a:spLocks noGrp="1" noChangeArrowheads="1"/>
          </p:cNvSpPr>
          <p:nvPr>
            <p:ph type="dt" sz="half" idx="10"/>
          </p:nvPr>
        </p:nvSpPr>
        <p:spPr>
          <a:ln/>
        </p:spPr>
        <p:txBody>
          <a:bodyPr/>
          <a:lstStyle>
            <a:lvl1pPr>
              <a:defRPr/>
            </a:lvl1pPr>
          </a:lstStyle>
          <a:p>
            <a:pPr>
              <a:defRPr/>
            </a:pPr>
            <a:endParaRPr lang="tr-TR"/>
          </a:p>
        </p:txBody>
      </p:sp>
      <p:sp>
        <p:nvSpPr>
          <p:cNvPr id="6" name="Rectangle 20"/>
          <p:cNvSpPr>
            <a:spLocks noGrp="1" noChangeArrowheads="1"/>
          </p:cNvSpPr>
          <p:nvPr>
            <p:ph type="ftr" sz="quarter" idx="11"/>
          </p:nvPr>
        </p:nvSpPr>
        <p:spPr>
          <a:ln/>
        </p:spPr>
        <p:txBody>
          <a:bodyPr/>
          <a:lstStyle>
            <a:lvl1pPr>
              <a:defRPr/>
            </a:lvl1pPr>
          </a:lstStyle>
          <a:p>
            <a:pPr>
              <a:defRPr/>
            </a:pPr>
            <a:r>
              <a:rPr lang="tr-TR"/>
              <a:t>Çanakkale Rehberlik ve Araştırma Merkezi</a:t>
            </a:r>
          </a:p>
        </p:txBody>
      </p:sp>
      <p:sp>
        <p:nvSpPr>
          <p:cNvPr id="7" name="Rectangle 21"/>
          <p:cNvSpPr>
            <a:spLocks noGrp="1" noChangeArrowheads="1"/>
          </p:cNvSpPr>
          <p:nvPr>
            <p:ph type="sldNum" sz="quarter" idx="12"/>
          </p:nvPr>
        </p:nvSpPr>
        <p:spPr>
          <a:ln/>
        </p:spPr>
        <p:txBody>
          <a:bodyPr/>
          <a:lstStyle>
            <a:lvl1pPr>
              <a:defRPr/>
            </a:lvl1pPr>
          </a:lstStyle>
          <a:p>
            <a:pPr>
              <a:defRPr/>
            </a:pPr>
            <a:fld id="{7A949856-79C2-4308-8F3C-6C7FD4D9104E}" type="slidenum">
              <a:rPr lang="tr-TR" altLang="tr-TR"/>
              <a:pPr>
                <a:defRPr/>
              </a:pPr>
              <a:t>‹#›</a:t>
            </a:fld>
            <a:endParaRPr lang="tr-TR" altLang="tr-TR"/>
          </a:p>
        </p:txBody>
      </p:sp>
    </p:spTree>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822325" y="365125"/>
            <a:ext cx="7521575" cy="549275"/>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822325" y="1100138"/>
            <a:ext cx="7521575" cy="3579812"/>
          </a:xfrm>
        </p:spPr>
        <p:txBody>
          <a:bodyPr/>
          <a:lstStyle/>
          <a:p>
            <a:pPr lvl="0"/>
            <a:r>
              <a:rPr lang="tr-TR" noProof="0" smtClean="0"/>
              <a:t>Tablo eklemek için simgeyi tıklatın</a:t>
            </a:r>
            <a:endParaRPr lang="tr-TR" noProof="0"/>
          </a:p>
        </p:txBody>
      </p:sp>
      <p:sp>
        <p:nvSpPr>
          <p:cNvPr id="4" name="Date Placeholder 3"/>
          <p:cNvSpPr>
            <a:spLocks noGrp="1"/>
          </p:cNvSpPr>
          <p:nvPr>
            <p:ph type="dt" sz="half" idx="10"/>
          </p:nvPr>
        </p:nvSpPr>
        <p:spPr/>
        <p:txBody>
          <a:bodyPr/>
          <a:lstStyle>
            <a:lvl1pPr eaLnBrk="0" hangingPunct="0">
              <a:defRPr>
                <a:ea typeface="ＭＳ Ｐゴシック" pitchFamily="-96" charset="-128"/>
              </a:defRPr>
            </a:lvl1pPr>
          </a:lstStyle>
          <a:p>
            <a:pPr>
              <a:defRPr/>
            </a:pPr>
            <a:fld id="{72867417-7DA4-45CB-9908-AA0C5FEA44CF}" type="datetime1">
              <a:rPr lang="tr-TR"/>
              <a:pPr>
                <a:defRPr/>
              </a:pPr>
              <a:t>4.11.2019</a:t>
            </a:fld>
            <a:endParaRPr lang="tr-TR"/>
          </a:p>
        </p:txBody>
      </p:sp>
      <p:sp>
        <p:nvSpPr>
          <p:cNvPr id="5" name="Footer Placeholder 4"/>
          <p:cNvSpPr>
            <a:spLocks noGrp="1"/>
          </p:cNvSpPr>
          <p:nvPr>
            <p:ph type="ftr" sz="quarter" idx="11"/>
          </p:nvPr>
        </p:nvSpPr>
        <p:spPr/>
        <p:txBody>
          <a:bodyPr/>
          <a:lstStyle>
            <a:lvl1pPr eaLnBrk="0" hangingPunct="0">
              <a:defRPr>
                <a:ea typeface="ＭＳ Ｐゴシック" pitchFamily="-96" charset="-128"/>
              </a:defRPr>
            </a:lvl1pPr>
          </a:lstStyle>
          <a:p>
            <a:pPr>
              <a:defRPr/>
            </a:pPr>
            <a:endParaRPr lang="tr-TR"/>
          </a:p>
        </p:txBody>
      </p:sp>
      <p:sp>
        <p:nvSpPr>
          <p:cNvPr id="6" name="Slide Number Placeholder 5"/>
          <p:cNvSpPr>
            <a:spLocks noGrp="1"/>
          </p:cNvSpPr>
          <p:nvPr>
            <p:ph type="sldNum" sz="quarter" idx="12"/>
          </p:nvPr>
        </p:nvSpPr>
        <p:spPr/>
        <p:txBody>
          <a:bodyPr/>
          <a:lstStyle>
            <a:lvl1pPr eaLnBrk="0" hangingPunct="0">
              <a:defRPr>
                <a:ea typeface="ＭＳ Ｐゴシック" pitchFamily="-96" charset="-128"/>
              </a:defRPr>
            </a:lvl1pPr>
          </a:lstStyle>
          <a:p>
            <a:pPr>
              <a:defRPr/>
            </a:pPr>
            <a:fld id="{98A71BF9-9AB4-46BE-95B1-7E846393E6F6}" type="slidenum">
              <a:rPr lang="tr-TR"/>
              <a:pPr>
                <a:defRPr/>
              </a:pPr>
              <a:t>‹#›</a:t>
            </a:fld>
            <a:endParaRPr lang="tr-TR"/>
          </a:p>
        </p:txBody>
      </p:sp>
    </p:spTree>
    <p:extLst>
      <p:ext uri="{BB962C8B-B14F-4D97-AF65-F5344CB8AC3E}">
        <p14:creationId xmlns:p14="http://schemas.microsoft.com/office/powerpoint/2010/main" val="369079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4.11.2019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4.11.2019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136426@meb.k12.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ltbilgi Yer Tutucusu 3"/>
          <p:cNvSpPr>
            <a:spLocks noGrp="1"/>
          </p:cNvSpPr>
          <p:nvPr>
            <p:ph type="ftr" sz="quarter" idx="11"/>
          </p:nvPr>
        </p:nvSpPr>
        <p:spPr>
          <a:xfrm>
            <a:off x="228600" y="5097462"/>
            <a:ext cx="7439744" cy="1311275"/>
          </a:xfrm>
          <a:noFill/>
        </p:spPr>
        <p:txBody>
          <a:bodyPr/>
          <a:lstStyle>
            <a:lvl1pPr>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v"/>
              <a:defRPr sz="3200" b="1">
                <a:solidFill>
                  <a:srgbClr val="FF3300"/>
                </a:solidFill>
                <a:latin typeface="Arial" panose="020B0604020202020204" pitchFamily="34" charset="0"/>
              </a:defRPr>
            </a:lvl9pPr>
          </a:lstStyle>
          <a:p>
            <a:pPr>
              <a:spcBef>
                <a:spcPct val="0"/>
              </a:spcBef>
              <a:buClrTx/>
              <a:buSzTx/>
              <a:buFontTx/>
              <a:buNone/>
            </a:pPr>
            <a:endParaRPr lang="tr-TR" altLang="tr-TR" sz="2000" dirty="0" smtClean="0">
              <a:solidFill>
                <a:schemeClr val="tx1"/>
              </a:solidFill>
              <a:latin typeface="Times New Roman" panose="02020603050405020304" pitchFamily="18" charset="0"/>
              <a:cs typeface="Times New Roman" panose="02020603050405020304" pitchFamily="18" charset="0"/>
            </a:endParaRPr>
          </a:p>
          <a:p>
            <a:pPr>
              <a:spcBef>
                <a:spcPct val="0"/>
              </a:spcBef>
              <a:buClrTx/>
              <a:buSzTx/>
              <a:buFontTx/>
              <a:buNone/>
            </a:pPr>
            <a:endParaRPr lang="tr-TR" altLang="tr-TR" sz="2000" dirty="0">
              <a:solidFill>
                <a:schemeClr val="tx1"/>
              </a:solidFill>
              <a:latin typeface="Times New Roman" panose="02020603050405020304" pitchFamily="18" charset="0"/>
              <a:cs typeface="Times New Roman" panose="02020603050405020304" pitchFamily="18" charset="0"/>
            </a:endParaRPr>
          </a:p>
          <a:p>
            <a:pPr>
              <a:spcBef>
                <a:spcPct val="0"/>
              </a:spcBef>
              <a:buClrTx/>
              <a:buSzTx/>
              <a:buFontTx/>
              <a:buNone/>
            </a:pPr>
            <a:endParaRPr lang="tr-TR" altLang="tr-TR" sz="2000" dirty="0" smtClean="0">
              <a:solidFill>
                <a:schemeClr val="tx1"/>
              </a:solidFill>
              <a:latin typeface="Times New Roman" panose="02020603050405020304" pitchFamily="18" charset="0"/>
              <a:cs typeface="Times New Roman" panose="02020603050405020304" pitchFamily="18" charset="0"/>
            </a:endParaRPr>
          </a:p>
          <a:p>
            <a:pPr algn="ctr">
              <a:spcBef>
                <a:spcPct val="0"/>
              </a:spcBef>
              <a:buClrTx/>
              <a:buSzTx/>
              <a:buFontTx/>
              <a:buNone/>
            </a:pPr>
            <a:r>
              <a:rPr lang="tr-TR" altLang="tr-TR" sz="2400" dirty="0" smtClean="0">
                <a:solidFill>
                  <a:srgbClr val="FF0000"/>
                </a:solidFill>
                <a:latin typeface="Yu Mincho Light" panose="02020300000000000000" pitchFamily="18" charset="-128"/>
                <a:ea typeface="Yu Mincho Light" panose="02020300000000000000" pitchFamily="18" charset="-128"/>
                <a:cs typeface="Times New Roman" panose="02020603050405020304" pitchFamily="18" charset="0"/>
              </a:rPr>
              <a:t>            </a:t>
            </a:r>
            <a:r>
              <a:rPr lang="tr-TR" altLang="tr-TR" sz="2400" dirty="0" smtClean="0">
                <a:solidFill>
                  <a:srgbClr val="FF0000"/>
                </a:solidFill>
                <a:latin typeface="Times New Roman" panose="02020603050405020304" pitchFamily="18" charset="0"/>
                <a:ea typeface="Yu Mincho Light" panose="02020300000000000000" pitchFamily="18" charset="-128"/>
                <a:cs typeface="Times New Roman" panose="02020603050405020304" pitchFamily="18" charset="0"/>
              </a:rPr>
              <a:t>ÖZEL EĞİTİM SEMİNERİ</a:t>
            </a:r>
            <a:endParaRPr lang="tr-TR" altLang="tr-TR" sz="2400" i="1" dirty="0" smtClean="0">
              <a:solidFill>
                <a:srgbClr val="FF0000"/>
              </a:solidFill>
              <a:latin typeface="Times New Roman" panose="02020603050405020304" pitchFamily="18" charset="0"/>
              <a:ea typeface="Yu Mincho Light" panose="02020300000000000000" pitchFamily="18" charset="-128"/>
              <a:cs typeface="Times New Roman" panose="02020603050405020304" pitchFamily="18" charset="0"/>
            </a:endParaRPr>
          </a:p>
          <a:p>
            <a:pPr>
              <a:spcBef>
                <a:spcPct val="0"/>
              </a:spcBef>
              <a:buClrTx/>
              <a:buSzTx/>
              <a:buFontTx/>
              <a:buNone/>
            </a:pPr>
            <a:endParaRPr lang="tr-TR" altLang="tr-TR" sz="2000" dirty="0">
              <a:solidFill>
                <a:schemeClr val="tx1"/>
              </a:solidFill>
              <a:latin typeface="Times New Roman" panose="02020603050405020304" pitchFamily="18" charset="0"/>
              <a:cs typeface="Times New Roman" panose="02020603050405020304" pitchFamily="18" charset="0"/>
            </a:endParaRPr>
          </a:p>
        </p:txBody>
      </p:sp>
      <p:sp>
        <p:nvSpPr>
          <p:cNvPr id="5137" name="WordArt 17"/>
          <p:cNvSpPr>
            <a:spLocks noChangeArrowheads="1" noChangeShapeType="1" noTextEdit="1"/>
          </p:cNvSpPr>
          <p:nvPr/>
        </p:nvSpPr>
        <p:spPr bwMode="auto">
          <a:xfrm>
            <a:off x="2667000" y="5410200"/>
            <a:ext cx="4038600" cy="685800"/>
          </a:xfrm>
          <a:prstGeom prst="rect">
            <a:avLst/>
          </a:prstGeom>
        </p:spPr>
        <p:txBody>
          <a:bodyPr spcFirstLastPara="1" wrap="none" fromWordArt="1">
            <a:prstTxWarp prst="textButton">
              <a:avLst>
                <a:gd name="adj" fmla="val 10555634"/>
              </a:avLst>
            </a:prstTxWarp>
          </a:bodyPr>
          <a:lstStyle/>
          <a:p>
            <a:pPr algn="ctr"/>
            <a:endParaRPr lang="tr-TR" sz="3600" kern="10" dirty="0">
              <a:ln w="19050">
                <a:solidFill>
                  <a:srgbClr val="FFFF00"/>
                </a:solidFill>
                <a:round/>
                <a:headEnd type="none" w="sm" len="sm"/>
                <a:tailEnd type="none" w="sm" len="sm"/>
              </a:ln>
              <a:solidFill>
                <a:srgbClr val="FF6600"/>
              </a:solidFill>
              <a:latin typeface="Arial Black Tur"/>
            </a:endParaRPr>
          </a:p>
        </p:txBody>
      </p:sp>
      <p:sp>
        <p:nvSpPr>
          <p:cNvPr id="5138" name="WordArt 18"/>
          <p:cNvSpPr>
            <a:spLocks noChangeArrowheads="1" noChangeShapeType="1" noTextEdit="1"/>
          </p:cNvSpPr>
          <p:nvPr/>
        </p:nvSpPr>
        <p:spPr bwMode="auto">
          <a:xfrm>
            <a:off x="228600" y="685800"/>
            <a:ext cx="8610600" cy="2514600"/>
          </a:xfrm>
          <a:prstGeom prst="rect">
            <a:avLst/>
          </a:prstGeom>
        </p:spPr>
        <p:txBody>
          <a:bodyPr wrap="none" fromWordArt="1">
            <a:prstTxWarp prst="textDeflate">
              <a:avLst>
                <a:gd name="adj" fmla="val 21718"/>
              </a:avLst>
            </a:prstTxWarp>
          </a:bodyPr>
          <a:lstStyle/>
          <a:p>
            <a:pPr algn="ctr"/>
            <a:r>
              <a:rPr lang="tr-TR" sz="3600" b="1" kern="10" dirty="0" smtClean="0">
                <a:ln w="12700">
                  <a:solidFill>
                    <a:schemeClr val="bg2"/>
                  </a:solidFill>
                  <a:round/>
                  <a:headEnd type="none" w="sm" len="sm"/>
                  <a:tailEnd type="none" w="sm" len="sm"/>
                </a:ln>
                <a:solidFill>
                  <a:srgbClr val="FF0000"/>
                </a:solidFill>
                <a:latin typeface="Impact Tur"/>
              </a:rPr>
              <a:t>MİLLİ EĞİTİM MÜDÜRLÜĞÜ</a:t>
            </a:r>
          </a:p>
          <a:p>
            <a:pPr algn="ctr"/>
            <a:r>
              <a:rPr lang="tr-TR" sz="3600" b="1" kern="10" dirty="0" smtClean="0">
                <a:ln w="12700">
                  <a:solidFill>
                    <a:schemeClr val="bg2"/>
                  </a:solidFill>
                  <a:round/>
                  <a:headEnd type="none" w="sm" len="sm"/>
                  <a:tailEnd type="none" w="sm" len="sm"/>
                </a:ln>
                <a:solidFill>
                  <a:srgbClr val="FF0000"/>
                </a:solidFill>
                <a:latin typeface="Impact Tur"/>
              </a:rPr>
              <a:t>ÇANAKKALE REHBERLİK </a:t>
            </a:r>
            <a:r>
              <a:rPr lang="tr-TR" sz="3600" b="1" kern="10" dirty="0">
                <a:ln w="12700">
                  <a:solidFill>
                    <a:schemeClr val="bg2"/>
                  </a:solidFill>
                  <a:round/>
                  <a:headEnd type="none" w="sm" len="sm"/>
                  <a:tailEnd type="none" w="sm" len="sm"/>
                </a:ln>
                <a:solidFill>
                  <a:srgbClr val="FF0000"/>
                </a:solidFill>
                <a:latin typeface="Impact Tur"/>
              </a:rPr>
              <a:t>VE ARAŞTIRMA MERKEZİ</a:t>
            </a:r>
          </a:p>
        </p:txBody>
      </p:sp>
      <p:pic>
        <p:nvPicPr>
          <p:cNvPr id="6"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924943"/>
            <a:ext cx="6552728" cy="2328887"/>
          </a:xfrm>
          <a:prstGeom prst="rect">
            <a:avLst/>
          </a:prstGeom>
        </p:spPr>
      </p:pic>
    </p:spTree>
    <p:extLst>
      <p:ext uri="{BB962C8B-B14F-4D97-AF65-F5344CB8AC3E}">
        <p14:creationId xmlns:p14="http://schemas.microsoft.com/office/powerpoint/2010/main" val="27863337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5138"/>
                                        </p:tgtEl>
                                        <p:attrNameLst>
                                          <p:attrName>style.visibility</p:attrName>
                                        </p:attrNameLst>
                                      </p:cBhvr>
                                      <p:to>
                                        <p:strVal val="visible"/>
                                      </p:to>
                                    </p:set>
                                    <p:anim calcmode="lin" valueType="num">
                                      <p:cBhvr>
                                        <p:cTn id="7" dur="5000" fill="hold"/>
                                        <p:tgtEl>
                                          <p:spTgt spid="5138"/>
                                        </p:tgtEl>
                                        <p:attrNameLst>
                                          <p:attrName>ppt_w</p:attrName>
                                        </p:attrNameLst>
                                      </p:cBhvr>
                                      <p:tavLst>
                                        <p:tav tm="0" fmla="#ppt_w*sin(2.5*pi*$)">
                                          <p:val>
                                            <p:fltVal val="0"/>
                                          </p:val>
                                        </p:tav>
                                        <p:tav tm="100000">
                                          <p:val>
                                            <p:fltVal val="1"/>
                                          </p:val>
                                        </p:tav>
                                      </p:tavLst>
                                    </p:anim>
                                    <p:anim calcmode="lin" valueType="num">
                                      <p:cBhvr>
                                        <p:cTn id="8" dur="5000" fill="hold"/>
                                        <p:tgtEl>
                                          <p:spTgt spid="513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5"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137"/>
                                        </p:tgtEl>
                                        <p:attrNameLst>
                                          <p:attrName>style.visibility</p:attrName>
                                        </p:attrNameLst>
                                      </p:cBhvr>
                                      <p:to>
                                        <p:strVal val="visible"/>
                                      </p:to>
                                    </p:set>
                                    <p:anim calcmode="lin" valueType="num">
                                      <p:cBhvr>
                                        <p:cTn id="12" dur="1000" fill="hold"/>
                                        <p:tgtEl>
                                          <p:spTgt spid="5137"/>
                                        </p:tgtEl>
                                        <p:attrNameLst>
                                          <p:attrName>ppt_w</p:attrName>
                                        </p:attrNameLst>
                                      </p:cBhvr>
                                      <p:tavLst>
                                        <p:tav tm="0">
                                          <p:val>
                                            <p:fltVal val="0"/>
                                          </p:val>
                                        </p:tav>
                                        <p:tav tm="100000">
                                          <p:val>
                                            <p:strVal val="#ppt_w"/>
                                          </p:val>
                                        </p:tav>
                                      </p:tavLst>
                                    </p:anim>
                                    <p:anim calcmode="lin" valueType="num">
                                      <p:cBhvr>
                                        <p:cTn id="13" dur="1000" fill="hold"/>
                                        <p:tgtEl>
                                          <p:spTgt spid="5137"/>
                                        </p:tgtEl>
                                        <p:attrNameLst>
                                          <p:attrName>ppt_h</p:attrName>
                                        </p:attrNameLst>
                                      </p:cBhvr>
                                      <p:tavLst>
                                        <p:tav tm="0">
                                          <p:val>
                                            <p:fltVal val="0"/>
                                          </p:val>
                                        </p:tav>
                                        <p:tav tm="100000">
                                          <p:val>
                                            <p:strVal val="#ppt_h"/>
                                          </p:val>
                                        </p:tav>
                                      </p:tavLst>
                                    </p:anim>
                                    <p:anim calcmode="lin" valueType="num">
                                      <p:cBhvr>
                                        <p:cTn id="14" dur="1000" fill="hold"/>
                                        <p:tgtEl>
                                          <p:spTgt spid="513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1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p:bldP spid="51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7467600" cy="714380"/>
          </a:xfrm>
        </p:spPr>
        <p:txBody>
          <a:bodyPr>
            <a:normAutofit/>
          </a:bodyPr>
          <a:lstStyle/>
          <a:p>
            <a:pPr algn="ctr"/>
            <a:r>
              <a:rPr lang="tr-TR" sz="4000" b="1" dirty="0" smtClean="0">
                <a:solidFill>
                  <a:srgbClr val="FF0000"/>
                </a:solidFill>
                <a:latin typeface="Times New Roman" panose="02020603050405020304" pitchFamily="18" charset="0"/>
                <a:cs typeface="Times New Roman" panose="02020603050405020304" pitchFamily="18" charset="0"/>
              </a:rPr>
              <a:t>YASAL DÜZENLEMELER</a:t>
            </a:r>
            <a:endParaRPr lang="tr-TR" sz="4000" b="1" dirty="0">
              <a:solidFill>
                <a:srgbClr val="FF000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sz="quarter" idx="1"/>
          </p:nvPr>
        </p:nvSpPr>
        <p:spPr>
          <a:xfrm>
            <a:off x="642910" y="928670"/>
            <a:ext cx="7467600" cy="5088066"/>
          </a:xfrm>
        </p:spPr>
        <p:txBody>
          <a:bodyPr>
            <a:normAutofit/>
          </a:bodyPr>
          <a:lstStyle/>
          <a:p>
            <a:pPr marL="0" algn="just">
              <a:spcBef>
                <a:spcPts val="0"/>
              </a:spcBef>
              <a:buFont typeface="Arial" charset="0"/>
              <a:buNone/>
              <a:defRPr/>
            </a:pPr>
            <a:r>
              <a:rPr lang="tr-TR" dirty="0" smtClean="0">
                <a:latin typeface="Times New Roman" panose="02020603050405020304" pitchFamily="18" charset="0"/>
                <a:cs typeface="Times New Roman" panose="02020603050405020304" pitchFamily="18" charset="0"/>
              </a:rPr>
              <a:t> </a:t>
            </a:r>
          </a:p>
          <a:p>
            <a:pPr marL="182880" indent="-457200" algn="just">
              <a:spcBef>
                <a:spcPts val="0"/>
              </a:spcBef>
              <a:buFont typeface="Wingdings" panose="05000000000000000000" pitchFamily="2" charset="2"/>
              <a:buChar char="v"/>
              <a:defRPr/>
            </a:pPr>
            <a:r>
              <a:rPr lang="tr-TR" dirty="0" smtClean="0">
                <a:latin typeface="Times New Roman" panose="02020603050405020304" pitchFamily="18" charset="0"/>
                <a:cs typeface="Times New Roman" panose="02020603050405020304" pitchFamily="18" charset="0"/>
              </a:rPr>
              <a:t>•</a:t>
            </a:r>
            <a:r>
              <a:rPr lang="tr-TR" sz="2800" b="1" dirty="0" smtClean="0">
                <a:solidFill>
                  <a:srgbClr val="FF0000"/>
                </a:solidFill>
              </a:rPr>
              <a:t> Anayasamızın 42 maddesi</a:t>
            </a:r>
          </a:p>
          <a:p>
            <a:pPr marL="182880" indent="-457200" algn="just">
              <a:spcBef>
                <a:spcPts val="0"/>
              </a:spcBef>
              <a:buFont typeface="Wingdings" panose="05000000000000000000" pitchFamily="2" charset="2"/>
              <a:buChar char="v"/>
              <a:defRPr/>
            </a:pPr>
            <a:r>
              <a:rPr lang="tr-TR" dirty="0" smtClean="0">
                <a:latin typeface="Times New Roman" panose="02020603050405020304" pitchFamily="18" charset="0"/>
                <a:cs typeface="Times New Roman" panose="02020603050405020304" pitchFamily="18" charset="0"/>
              </a:rPr>
              <a:t>•</a:t>
            </a:r>
            <a:r>
              <a:rPr lang="tr-TR" dirty="0" smtClean="0">
                <a:solidFill>
                  <a:srgbClr val="0070C0"/>
                </a:solidFill>
                <a:latin typeface="Times New Roman" panose="02020603050405020304" pitchFamily="18" charset="0"/>
                <a:cs typeface="Times New Roman" panose="02020603050405020304" pitchFamily="18" charset="0"/>
              </a:rPr>
              <a:t>573 sayılı Özel Eğitim Hakkında Kanun     Hükmünde Kararname,</a:t>
            </a:r>
            <a:r>
              <a:rPr lang="tr-TR" dirty="0" smtClean="0">
                <a:latin typeface="Times New Roman" panose="02020603050405020304" pitchFamily="18" charset="0"/>
                <a:cs typeface="Times New Roman" panose="02020603050405020304" pitchFamily="18" charset="0"/>
              </a:rPr>
              <a:t> </a:t>
            </a:r>
          </a:p>
          <a:p>
            <a:pPr marL="182880" indent="-457200" algn="just">
              <a:spcBef>
                <a:spcPts val="0"/>
              </a:spcBef>
              <a:buFont typeface="Wingdings" panose="05000000000000000000" pitchFamily="2" charset="2"/>
              <a:buChar char="v"/>
              <a:defRPr/>
            </a:pPr>
            <a:r>
              <a:rPr lang="tr-TR" dirty="0" smtClean="0">
                <a:solidFill>
                  <a:srgbClr val="C00000"/>
                </a:solidFill>
                <a:latin typeface="Times New Roman" panose="02020603050405020304" pitchFamily="18" charset="0"/>
                <a:cs typeface="Times New Roman" panose="02020603050405020304" pitchFamily="18" charset="0"/>
              </a:rPr>
              <a:t>Özel </a:t>
            </a:r>
            <a:r>
              <a:rPr lang="tr-TR" dirty="0">
                <a:solidFill>
                  <a:srgbClr val="C00000"/>
                </a:solidFill>
                <a:latin typeface="Times New Roman" panose="02020603050405020304" pitchFamily="18" charset="0"/>
                <a:cs typeface="Times New Roman" panose="02020603050405020304" pitchFamily="18" charset="0"/>
              </a:rPr>
              <a:t>Eğitim Hizmetleri </a:t>
            </a:r>
            <a:r>
              <a:rPr lang="tr-TR" dirty="0" smtClean="0">
                <a:solidFill>
                  <a:srgbClr val="C00000"/>
                </a:solidFill>
                <a:latin typeface="Times New Roman" panose="02020603050405020304" pitchFamily="18" charset="0"/>
                <a:cs typeface="Times New Roman" panose="02020603050405020304" pitchFamily="18" charset="0"/>
              </a:rPr>
              <a:t>Yönetmeliği</a:t>
            </a:r>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sz="3200" dirty="0" smtClean="0"/>
              <a:t>Destek </a:t>
            </a:r>
            <a:r>
              <a:rPr lang="tr-TR" sz="3200" dirty="0"/>
              <a:t>Eğitim Odası </a:t>
            </a:r>
            <a:r>
              <a:rPr lang="tr-TR" sz="3200" dirty="0" smtClean="0"/>
              <a:t>Genelgesi</a:t>
            </a:r>
            <a:r>
              <a:rPr lang="tr-TR" sz="2800" b="1" dirty="0" smtClean="0"/>
              <a:t> </a:t>
            </a:r>
            <a:endParaRPr lang="tr-TR" sz="2800" b="1" dirty="0"/>
          </a:p>
          <a:p>
            <a:pPr>
              <a:buFont typeface="Wingdings" panose="05000000000000000000" pitchFamily="2" charset="2"/>
              <a:buChar char="v"/>
            </a:pPr>
            <a:r>
              <a:rPr lang="tr-TR" sz="2800" b="1" dirty="0"/>
              <a:t> </a:t>
            </a:r>
            <a:r>
              <a:rPr lang="tr-TR" sz="2800" b="1" dirty="0" smtClean="0"/>
              <a:t>Okul </a:t>
            </a:r>
            <a:r>
              <a:rPr lang="tr-TR" sz="2800" b="1" dirty="0"/>
              <a:t>Öncesi Eğitim </a:t>
            </a:r>
            <a:r>
              <a:rPr lang="tr-TR" sz="2800" b="1" dirty="0" smtClean="0"/>
              <a:t>Ve İlköğretim </a:t>
            </a:r>
            <a:r>
              <a:rPr lang="tr-TR" sz="2800" b="1" dirty="0"/>
              <a:t>Kurumları </a:t>
            </a:r>
            <a:r>
              <a:rPr lang="tr-TR" sz="2800" b="1" dirty="0" smtClean="0"/>
              <a:t>Yönetmeliği</a:t>
            </a:r>
            <a:endParaRPr lang="tr-TR" sz="2800" dirty="0" smtClean="0"/>
          </a:p>
          <a:p>
            <a:pPr marL="182880" indent="-457200" algn="just">
              <a:spcBef>
                <a:spcPts val="0"/>
              </a:spcBef>
              <a:buFont typeface="Wingdings" panose="05000000000000000000" pitchFamily="2" charset="2"/>
              <a:buChar char="v"/>
              <a:defRPr/>
            </a:pPr>
            <a:r>
              <a:rPr lang="tr-TR" sz="2800" dirty="0" smtClean="0"/>
              <a:t>Kaynaştırma/bütünleştirme  Genelgesi</a:t>
            </a:r>
            <a:endParaRPr lang="tr-TR" sz="2800" dirty="0"/>
          </a:p>
          <a:p>
            <a:pPr marL="0" indent="0" algn="just">
              <a:spcBef>
                <a:spcPts val="0"/>
              </a:spcBef>
              <a:buNone/>
              <a:defRPr/>
            </a:pPr>
            <a:endParaRPr lang="tr-TR" sz="2800" dirty="0"/>
          </a:p>
          <a:p>
            <a:pPr marL="182880" indent="-457200" algn="just">
              <a:spcBef>
                <a:spcPts val="0"/>
              </a:spcBef>
              <a:buFont typeface="Wingdings" panose="05000000000000000000" pitchFamily="2" charset="2"/>
              <a:buChar char="v"/>
              <a:defRPr/>
            </a:pPr>
            <a:endParaRPr lang="tr-TR" dirty="0"/>
          </a:p>
        </p:txBody>
      </p:sp>
      <p:sp>
        <p:nvSpPr>
          <p:cNvPr id="6"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spTree>
    <p:extLst>
      <p:ext uri="{BB962C8B-B14F-4D97-AF65-F5344CB8AC3E}">
        <p14:creationId xmlns:p14="http://schemas.microsoft.com/office/powerpoint/2010/main" val="2656229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2844" y="571480"/>
            <a:ext cx="9001156" cy="1777400"/>
          </a:xfrm>
        </p:spPr>
        <p:txBody>
          <a:bodyPr>
            <a:normAutofit/>
          </a:bodyPr>
          <a:lstStyle/>
          <a:p>
            <a:r>
              <a:rPr lang="tr-TR" sz="4000" b="1" dirty="0" smtClean="0">
                <a:solidFill>
                  <a:srgbClr val="FF0000"/>
                </a:solidFill>
                <a:latin typeface="Times New Roman" pitchFamily="18" charset="0"/>
                <a:cs typeface="Times New Roman" pitchFamily="18" charset="0"/>
              </a:rPr>
              <a:t>ÖZEL EĞİTİMDE ZORUNLU EĞİTİM</a:t>
            </a:r>
            <a:endParaRPr lang="tr-TR" sz="40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457200" y="2204864"/>
            <a:ext cx="8229600" cy="4119736"/>
          </a:xfrm>
        </p:spPr>
        <p:txBody>
          <a:bodyPr>
            <a:normAutofit/>
          </a:bodyPr>
          <a:lstStyle/>
          <a:p>
            <a:pPr indent="0">
              <a:buNone/>
            </a:pPr>
            <a:r>
              <a:rPr lang="tr-TR" dirty="0" smtClean="0"/>
              <a:t>   </a:t>
            </a:r>
          </a:p>
          <a:p>
            <a:pPr indent="0">
              <a:buNone/>
            </a:pPr>
            <a:r>
              <a:rPr lang="tr-TR" sz="2800" dirty="0" smtClean="0">
                <a:solidFill>
                  <a:srgbClr val="FF0000"/>
                </a:solidFill>
              </a:rPr>
              <a:t>     </a:t>
            </a:r>
            <a:r>
              <a:rPr lang="tr-TR" sz="2800" dirty="0" smtClean="0">
                <a:latin typeface="Times New Roman" pitchFamily="18" charset="0"/>
                <a:cs typeface="Times New Roman" pitchFamily="18" charset="0"/>
              </a:rPr>
              <a:t>Özel eğitime ihtiyacı olan bireyler için </a:t>
            </a:r>
            <a:r>
              <a:rPr lang="tr-TR" sz="2800" b="1" u="sng" dirty="0" smtClean="0">
                <a:latin typeface="Times New Roman" pitchFamily="18" charset="0"/>
                <a:cs typeface="Times New Roman" pitchFamily="18" charset="0"/>
              </a:rPr>
              <a:t>zorunlu eğitim;</a:t>
            </a:r>
            <a:r>
              <a:rPr lang="tr-TR" sz="2800" dirty="0" smtClean="0">
                <a:latin typeface="Times New Roman" pitchFamily="18" charset="0"/>
                <a:cs typeface="Times New Roman" pitchFamily="18" charset="0"/>
              </a:rPr>
              <a:t> okulöncesi döneminde başlayıp ortaöğretim süresini de kapsayan eğitim ve öğretim dönemidir.</a:t>
            </a:r>
          </a:p>
          <a:p>
            <a:pPr indent="0">
              <a:buNone/>
            </a:pPr>
            <a:r>
              <a:rPr lang="tr-TR" sz="2800" dirty="0" smtClean="0">
                <a:latin typeface="Times New Roman" pitchFamily="18" charset="0"/>
                <a:cs typeface="Times New Roman" pitchFamily="18" charset="0"/>
              </a:rPr>
              <a:t> </a:t>
            </a:r>
            <a:r>
              <a:rPr lang="tr-TR" sz="4000" dirty="0" smtClean="0">
                <a:solidFill>
                  <a:schemeClr val="accent2">
                    <a:lumMod val="50000"/>
                  </a:schemeClr>
                </a:solidFill>
                <a:latin typeface="Times New Roman" pitchFamily="18" charset="0"/>
                <a:cs typeface="Times New Roman" pitchFamily="18" charset="0"/>
              </a:rPr>
              <a:t>OKULÖNCESİ+4+4+4</a:t>
            </a:r>
            <a:endParaRPr lang="tr-TR" sz="40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537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87325" y="381000"/>
            <a:ext cx="8686800" cy="990600"/>
          </a:xfrm>
        </p:spPr>
        <p:txBody>
          <a:bodyPr>
            <a:normAutofit lnSpcReduction="10000"/>
          </a:bodyPr>
          <a:lstStyle/>
          <a:p>
            <a:pPr algn="ctr">
              <a:buFontTx/>
              <a:buNone/>
            </a:pPr>
            <a:r>
              <a:rPr lang="tr-TR" altLang="tr-TR" sz="3200" b="1" dirty="0" smtClean="0">
                <a:solidFill>
                  <a:srgbClr val="FF0000"/>
                </a:solidFill>
              </a:rPr>
              <a:t>OKULDA</a:t>
            </a:r>
          </a:p>
          <a:p>
            <a:pPr algn="ctr">
              <a:buFontTx/>
              <a:buNone/>
            </a:pPr>
            <a:r>
              <a:rPr lang="tr-TR" altLang="tr-TR" b="1" dirty="0" smtClean="0">
                <a:solidFill>
                  <a:srgbClr val="FF0000"/>
                </a:solidFill>
                <a:latin typeface="Times New Roman" panose="02020603050405020304" pitchFamily="18" charset="0"/>
                <a:cs typeface="Times New Roman" panose="02020603050405020304" pitchFamily="18" charset="0"/>
              </a:rPr>
              <a:t>İLK AŞAMA</a:t>
            </a:r>
          </a:p>
          <a:p>
            <a:pPr>
              <a:buFontTx/>
              <a:buNone/>
            </a:pPr>
            <a:endParaRPr lang="tr-TR" altLang="tr-TR" sz="2000" b="1" dirty="0" smtClean="0">
              <a:solidFill>
                <a:srgbClr val="000099"/>
              </a:solidFill>
            </a:endParaRPr>
          </a:p>
          <a:p>
            <a:pPr>
              <a:buFontTx/>
              <a:buNone/>
            </a:pPr>
            <a:endParaRPr lang="tr-TR" altLang="tr-TR" b="1" dirty="0" smtClean="0">
              <a:solidFill>
                <a:srgbClr val="000099"/>
              </a:solidFill>
            </a:endParaRPr>
          </a:p>
        </p:txBody>
      </p:sp>
      <p:pic>
        <p:nvPicPr>
          <p:cNvPr id="6149" name="Picture 5" descr="25122548_sayi_3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0"/>
            <a:ext cx="5410200" cy="305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228600" y="4733528"/>
            <a:ext cx="8686800" cy="212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a:buFontTx/>
              <a:buNone/>
            </a:pPr>
            <a:r>
              <a:rPr lang="tr-TR" altLang="tr-TR" b="1" dirty="0">
                <a:solidFill>
                  <a:srgbClr val="000099"/>
                </a:solidFill>
                <a:latin typeface="Times New Roman" panose="02020603050405020304" pitchFamily="18" charset="0"/>
                <a:ea typeface="华文细黑"/>
                <a:cs typeface="Times New Roman" panose="02020603050405020304" pitchFamily="18" charset="0"/>
              </a:rPr>
              <a:t>akranlarından </a:t>
            </a:r>
            <a:r>
              <a:rPr lang="tr-TR" altLang="tr-TR" b="1" dirty="0">
                <a:solidFill>
                  <a:srgbClr val="FF0000"/>
                </a:solidFill>
                <a:latin typeface="Times New Roman" panose="02020603050405020304" pitchFamily="18" charset="0"/>
                <a:ea typeface="华文细黑"/>
                <a:cs typeface="Times New Roman" panose="02020603050405020304" pitchFamily="18" charset="0"/>
              </a:rPr>
              <a:t>belirgin farklılıklar gösteren </a:t>
            </a:r>
            <a:r>
              <a:rPr lang="tr-TR" altLang="tr-TR" b="1" dirty="0">
                <a:solidFill>
                  <a:srgbClr val="000099"/>
                </a:solidFill>
                <a:latin typeface="Times New Roman" panose="02020603050405020304" pitchFamily="18" charset="0"/>
                <a:ea typeface="华文细黑"/>
                <a:cs typeface="Times New Roman" panose="02020603050405020304" pitchFamily="18" charset="0"/>
              </a:rPr>
              <a:t>öğrenciler</a:t>
            </a:r>
          </a:p>
          <a:p>
            <a:pPr algn="ctr">
              <a:buFontTx/>
              <a:buNone/>
            </a:pPr>
            <a:r>
              <a:rPr lang="tr-TR" altLang="tr-TR" b="1" dirty="0">
                <a:solidFill>
                  <a:srgbClr val="000099"/>
                </a:solidFill>
                <a:latin typeface="Times New Roman" panose="02020603050405020304" pitchFamily="18" charset="0"/>
                <a:ea typeface="华文细黑"/>
                <a:cs typeface="Times New Roman" panose="02020603050405020304" pitchFamily="18" charset="0"/>
              </a:rPr>
              <a:t>sınıf öğretmeni tarafından belirlenir.</a:t>
            </a:r>
          </a:p>
          <a:p>
            <a:pPr>
              <a:buFontTx/>
              <a:buNone/>
            </a:pPr>
            <a:endParaRPr lang="tr-TR" altLang="tr-TR" b="1" dirty="0">
              <a:solidFill>
                <a:srgbClr val="000099"/>
              </a:solidFill>
              <a:latin typeface="Times New Roman" panose="02020603050405020304" pitchFamily="18" charset="0"/>
              <a:ea typeface="华文细黑"/>
              <a:cs typeface="Times New Roman" panose="02020603050405020304" pitchFamily="18" charset="0"/>
            </a:endParaRPr>
          </a:p>
          <a:p>
            <a:pPr>
              <a:buFontTx/>
              <a:buNone/>
            </a:pPr>
            <a:endParaRPr lang="tr-TR" altLang="tr-TR" b="1" dirty="0">
              <a:solidFill>
                <a:srgbClr val="000099"/>
              </a:solidFill>
              <a:latin typeface="Arial" panose="020B0604020202020204" pitchFamily="34" charset="0"/>
              <a:ea typeface="华文细黑"/>
            </a:endParaRPr>
          </a:p>
        </p:txBody>
      </p:sp>
      <p:sp>
        <p:nvSpPr>
          <p:cNvPr id="5"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spTree>
    <p:extLst>
      <p:ext uri="{BB962C8B-B14F-4D97-AF65-F5344CB8AC3E}">
        <p14:creationId xmlns:p14="http://schemas.microsoft.com/office/powerpoint/2010/main" val="242902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fade">
                                      <p:cBhvr>
                                        <p:cTn id="16" dur="2000"/>
                                        <p:tgtEl>
                                          <p:spTgt spid="6149"/>
                                        </p:tgtEl>
                                      </p:cBhvr>
                                    </p:animEffect>
                                  </p:childTnLst>
                                </p:cTn>
                              </p:par>
                            </p:childTnLst>
                          </p:cTn>
                        </p:par>
                        <p:par>
                          <p:cTn id="17" fill="hold" nodeType="afterGroup">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fade">
                                      <p:cBhvr>
                                        <p:cTn id="20"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116632"/>
            <a:ext cx="8686800" cy="1026368"/>
          </a:xfrm>
        </p:spPr>
        <p:txBody>
          <a:bodyPr>
            <a:noAutofit/>
          </a:bodyPr>
          <a:lstStyle/>
          <a:p>
            <a:pPr algn="ctr">
              <a:buFontTx/>
              <a:buNone/>
            </a:pPr>
            <a:r>
              <a:rPr lang="tr-TR" altLang="tr-TR" sz="2400" b="1" u="sng" dirty="0" smtClean="0">
                <a:solidFill>
                  <a:srgbClr val="0000CC"/>
                </a:solidFill>
                <a:latin typeface="Times New Roman" panose="02020603050405020304" pitchFamily="18" charset="0"/>
                <a:cs typeface="Times New Roman" panose="02020603050405020304" pitchFamily="18" charset="0"/>
              </a:rPr>
              <a:t>FARKLI OLDUĞU DÜŞÜNÜLEN ÖĞRENCİ</a:t>
            </a:r>
          </a:p>
        </p:txBody>
      </p:sp>
      <p:sp>
        <p:nvSpPr>
          <p:cNvPr id="7173" name="Rectangle 5"/>
          <p:cNvSpPr>
            <a:spLocks noChangeArrowheads="1"/>
          </p:cNvSpPr>
          <p:nvPr/>
        </p:nvSpPr>
        <p:spPr bwMode="auto">
          <a:xfrm>
            <a:off x="107504" y="5072074"/>
            <a:ext cx="8807896" cy="14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a:buFontTx/>
              <a:buNone/>
            </a:pPr>
            <a:r>
              <a:rPr lang="tr-TR" altLang="tr-TR" sz="2400" b="1" i="0" dirty="0" smtClean="0">
                <a:solidFill>
                  <a:srgbClr val="0000CC"/>
                </a:solidFill>
                <a:latin typeface="Times New Roman" pitchFamily="18" charset="0"/>
                <a:ea typeface="华文细黑"/>
                <a:cs typeface="Times New Roman" pitchFamily="18" charset="0"/>
              </a:rPr>
              <a:t> </a:t>
            </a:r>
            <a:r>
              <a:rPr lang="tr-TR" altLang="tr-TR" sz="2800" b="1" i="0" dirty="0" smtClean="0">
                <a:solidFill>
                  <a:srgbClr val="0000CC"/>
                </a:solidFill>
                <a:latin typeface="Times New Roman" pitchFamily="18" charset="0"/>
                <a:ea typeface="华文细黑"/>
                <a:cs typeface="Times New Roman" pitchFamily="18" charset="0"/>
              </a:rPr>
              <a:t>Yapılan </a:t>
            </a:r>
            <a:r>
              <a:rPr lang="tr-TR" altLang="tr-TR" sz="2800" b="1" i="0" dirty="0">
                <a:solidFill>
                  <a:srgbClr val="0000CC"/>
                </a:solidFill>
                <a:latin typeface="Times New Roman" pitchFamily="18" charset="0"/>
                <a:ea typeface="华文细黑"/>
                <a:cs typeface="Times New Roman" pitchFamily="18" charset="0"/>
              </a:rPr>
              <a:t>tüm </a:t>
            </a:r>
            <a:r>
              <a:rPr lang="tr-TR" altLang="tr-TR" sz="2800" b="1" i="0" dirty="0" smtClean="0">
                <a:solidFill>
                  <a:srgbClr val="0000CC"/>
                </a:solidFill>
                <a:latin typeface="Times New Roman" pitchFamily="18" charset="0"/>
                <a:ea typeface="华文细黑"/>
                <a:cs typeface="Times New Roman" pitchFamily="18" charset="0"/>
              </a:rPr>
              <a:t>çalışmalar </a:t>
            </a:r>
            <a:r>
              <a:rPr lang="tr-TR" altLang="tr-TR" sz="2800" b="1" i="0" dirty="0" smtClean="0">
                <a:solidFill>
                  <a:srgbClr val="FF0000"/>
                </a:solidFill>
                <a:latin typeface="Times New Roman" pitchFamily="18" charset="0"/>
                <a:ea typeface="华文细黑"/>
                <a:cs typeface="Times New Roman" pitchFamily="18" charset="0"/>
              </a:rPr>
              <a:t>raporlaştırılır ve </a:t>
            </a:r>
            <a:endParaRPr lang="tr-TR" altLang="tr-TR" sz="2800" b="1" i="0" dirty="0">
              <a:solidFill>
                <a:srgbClr val="FF0000"/>
              </a:solidFill>
              <a:latin typeface="Times New Roman" pitchFamily="18" charset="0"/>
              <a:ea typeface="华文细黑"/>
              <a:cs typeface="Times New Roman" pitchFamily="18" charset="0"/>
            </a:endParaRPr>
          </a:p>
          <a:p>
            <a:pPr algn="ctr">
              <a:buFontTx/>
              <a:buNone/>
            </a:pPr>
            <a:r>
              <a:rPr lang="tr-TR" altLang="tr-TR" sz="2800" b="1" i="0" dirty="0" smtClean="0">
                <a:solidFill>
                  <a:srgbClr val="FF0000"/>
                </a:solidFill>
                <a:latin typeface="Times New Roman" pitchFamily="18" charset="0"/>
                <a:ea typeface="华文细黑"/>
                <a:cs typeface="Times New Roman" pitchFamily="18" charset="0"/>
              </a:rPr>
              <a:t>RAM’a </a:t>
            </a:r>
            <a:r>
              <a:rPr lang="tr-TR" altLang="tr-TR" sz="2800" b="1" i="0" dirty="0">
                <a:solidFill>
                  <a:srgbClr val="FF0000"/>
                </a:solidFill>
                <a:latin typeface="Times New Roman" pitchFamily="18" charset="0"/>
                <a:ea typeface="华文细黑"/>
                <a:cs typeface="Times New Roman" pitchFamily="18" charset="0"/>
              </a:rPr>
              <a:t>yönlendirme süreci </a:t>
            </a:r>
            <a:r>
              <a:rPr lang="tr-TR" altLang="tr-TR" sz="2800" b="1" i="0" dirty="0">
                <a:solidFill>
                  <a:srgbClr val="0000CC"/>
                </a:solidFill>
                <a:latin typeface="Times New Roman" pitchFamily="18" charset="0"/>
                <a:ea typeface="华文细黑"/>
                <a:cs typeface="Times New Roman" pitchFamily="18" charset="0"/>
              </a:rPr>
              <a:t>başlatılır.</a:t>
            </a:r>
          </a:p>
        </p:txBody>
      </p:sp>
      <p:pic>
        <p:nvPicPr>
          <p:cNvPr id="7174" name="Picture 6" descr="rap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143000"/>
            <a:ext cx="502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spTree>
    <p:extLst>
      <p:ext uri="{BB962C8B-B14F-4D97-AF65-F5344CB8AC3E}">
        <p14:creationId xmlns:p14="http://schemas.microsoft.com/office/powerpoint/2010/main" val="151839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fade">
                                      <p:cBhvr>
                                        <p:cTn id="11" dur="1000"/>
                                        <p:tgtEl>
                                          <p:spTgt spid="717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fade">
                                      <p:cBhvr>
                                        <p:cTn id="15"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825" y="173038"/>
            <a:ext cx="8497888" cy="1600200"/>
          </a:xfrm>
        </p:spPr>
        <p:txBody>
          <a:bodyPr rtlCol="0">
            <a:normAutofit fontScale="90000"/>
          </a:bodyPr>
          <a:lstStyle/>
          <a:p>
            <a:pPr algn="ctr" eaLnBrk="1" fontAlgn="auto" hangingPunct="1">
              <a:spcAft>
                <a:spcPts val="0"/>
              </a:spcAft>
              <a:defRPr/>
            </a:pPr>
            <a:r>
              <a:rPr lang="tr-TR" dirty="0" smtClean="0"/>
              <a:t/>
            </a:r>
            <a:br>
              <a:rPr lang="tr-TR" dirty="0" smtClean="0"/>
            </a:br>
            <a:r>
              <a:rPr lang="tr-TR" dirty="0" smtClean="0"/>
              <a:t> </a:t>
            </a:r>
            <a:r>
              <a:rPr lang="tr-TR" dirty="0" smtClean="0">
                <a:solidFill>
                  <a:srgbClr val="FF0000"/>
                </a:solidFill>
              </a:rPr>
              <a:t> </a:t>
            </a:r>
            <a:r>
              <a:rPr lang="tr-TR" sz="4400" b="1" dirty="0" smtClean="0">
                <a:solidFill>
                  <a:srgbClr val="FF0000"/>
                </a:solidFill>
                <a:latin typeface="Times New Roman" pitchFamily="18" charset="0"/>
                <a:cs typeface="Times New Roman" pitchFamily="18" charset="0"/>
              </a:rPr>
              <a:t> TANILAMA İÇİN RANDEVU SÜRECİ </a:t>
            </a:r>
            <a:endParaRPr lang="tr-TR" sz="4400" b="1" dirty="0">
              <a:solidFill>
                <a:srgbClr val="FF0000"/>
              </a:solidFill>
              <a:latin typeface="Times New Roman" pitchFamily="18" charset="0"/>
              <a:cs typeface="Times New Roman" pitchFamily="18" charset="0"/>
            </a:endParaRPr>
          </a:p>
        </p:txBody>
      </p:sp>
      <p:sp>
        <p:nvSpPr>
          <p:cNvPr id="11267" name="İçerik Yer Tutucusu 2"/>
          <p:cNvSpPr>
            <a:spLocks noGrp="1"/>
          </p:cNvSpPr>
          <p:nvPr>
            <p:ph idx="1"/>
          </p:nvPr>
        </p:nvSpPr>
        <p:spPr>
          <a:xfrm>
            <a:off x="395288" y="1773238"/>
            <a:ext cx="8320116" cy="4268787"/>
          </a:xfrm>
        </p:spPr>
        <p:txBody>
          <a:bodyPr>
            <a:normAutofit/>
          </a:bodyPr>
          <a:lstStyle/>
          <a:p>
            <a:pPr eaLnBrk="1" hangingPunct="1"/>
            <a:r>
              <a:rPr lang="tr-TR" altLang="tr-TR" sz="2400" b="1" dirty="0" err="1" smtClean="0">
                <a:latin typeface="Times New Roman" pitchFamily="18" charset="0"/>
                <a:cs typeface="Times New Roman" pitchFamily="18" charset="0"/>
              </a:rPr>
              <a:t>Meb</a:t>
            </a:r>
            <a:r>
              <a:rPr lang="tr-TR" altLang="tr-TR" sz="2400" b="1" dirty="0" smtClean="0">
                <a:latin typeface="Times New Roman" pitchFamily="18" charset="0"/>
                <a:cs typeface="Times New Roman" pitchFamily="18" charset="0"/>
              </a:rPr>
              <a:t> , özel eğitim ve rehberlik hizmetleri genel müdürlüğü tarafından Türkiye genelinde randevu sistemi yenilenmiştir.</a:t>
            </a:r>
          </a:p>
          <a:p>
            <a:pPr eaLnBrk="1" hangingPunct="1"/>
            <a:r>
              <a:rPr lang="tr-TR" altLang="tr-TR" sz="2400" b="1" dirty="0" smtClean="0">
                <a:latin typeface="Times New Roman" pitchFamily="18" charset="0"/>
                <a:cs typeface="Times New Roman" pitchFamily="18" charset="0"/>
              </a:rPr>
              <a:t>Randevu verme </a:t>
            </a:r>
            <a:r>
              <a:rPr lang="tr-TR" altLang="tr-TR" sz="2400" b="1" dirty="0" smtClean="0">
                <a:solidFill>
                  <a:srgbClr val="FF0000"/>
                </a:solidFill>
                <a:latin typeface="Times New Roman" pitchFamily="18" charset="0"/>
                <a:cs typeface="Times New Roman" pitchFamily="18" charset="0"/>
              </a:rPr>
              <a:t>RAM</a:t>
            </a:r>
            <a:r>
              <a:rPr lang="tr-TR" altLang="tr-TR" sz="2400" b="1" dirty="0" smtClean="0">
                <a:latin typeface="Times New Roman" pitchFamily="18" charset="0"/>
                <a:cs typeface="Times New Roman" pitchFamily="18" charset="0"/>
              </a:rPr>
              <a:t> müdürünün yetkisindedir.</a:t>
            </a:r>
          </a:p>
          <a:p>
            <a:pPr eaLnBrk="1" hangingPunct="1"/>
            <a:r>
              <a:rPr lang="tr-TR" altLang="tr-TR" sz="2400" b="1" dirty="0" smtClean="0">
                <a:latin typeface="Times New Roman" pitchFamily="18" charset="0"/>
                <a:cs typeface="Times New Roman" pitchFamily="18" charset="0"/>
              </a:rPr>
              <a:t>Destek eğitime devam eden öğrenciler için (rehabilitasyon merkezi) internet üzerinden  «</a:t>
            </a:r>
            <a:r>
              <a:rPr lang="tr-TR" altLang="tr-TR" sz="2400" b="1" dirty="0" err="1" smtClean="0">
                <a:solidFill>
                  <a:srgbClr val="FF0000"/>
                </a:solidFill>
                <a:latin typeface="Times New Roman" pitchFamily="18" charset="0"/>
                <a:cs typeface="Times New Roman" pitchFamily="18" charset="0"/>
              </a:rPr>
              <a:t>ramdevu</a:t>
            </a:r>
            <a:r>
              <a:rPr lang="tr-TR" altLang="tr-TR" sz="2400" b="1" dirty="0" smtClean="0">
                <a:solidFill>
                  <a:srgbClr val="FF0000"/>
                </a:solidFill>
                <a:latin typeface="Times New Roman" pitchFamily="18" charset="0"/>
                <a:cs typeface="Times New Roman" pitchFamily="18" charset="0"/>
              </a:rPr>
              <a:t>» </a:t>
            </a:r>
            <a:r>
              <a:rPr lang="tr-TR" altLang="tr-TR" sz="2400" b="1" dirty="0" smtClean="0">
                <a:solidFill>
                  <a:schemeClr val="tx1"/>
                </a:solidFill>
                <a:latin typeface="Times New Roman" pitchFamily="18" charset="0"/>
                <a:cs typeface="Times New Roman" pitchFamily="18" charset="0"/>
              </a:rPr>
              <a:t>yazarak giriş yapılır ve sistem üzerinden randevu alınır.</a:t>
            </a:r>
          </a:p>
          <a:p>
            <a:pPr eaLnBrk="1" hangingPunct="1"/>
            <a:r>
              <a:rPr lang="tr-TR" altLang="tr-TR" sz="2400" b="1" dirty="0" smtClean="0">
                <a:solidFill>
                  <a:schemeClr val="tx1"/>
                </a:solidFill>
                <a:latin typeface="Times New Roman" pitchFamily="18" charset="0"/>
                <a:cs typeface="Times New Roman" pitchFamily="18" charset="0"/>
              </a:rPr>
              <a:t> Okul öğrencileri için ise okulun araması ve velinin kuruma müracaat etmesi gerekir</a:t>
            </a:r>
            <a:r>
              <a:rPr lang="tr-TR" altLang="tr-TR" sz="2400" dirty="0" smtClean="0">
                <a:solidFill>
                  <a:schemeClr val="tx1"/>
                </a:solidFill>
                <a:latin typeface="Times New Roman" pitchFamily="18" charset="0"/>
                <a:cs typeface="Times New Roman" pitchFamily="18" charset="0"/>
              </a:rPr>
              <a:t>.</a:t>
            </a:r>
          </a:p>
        </p:txBody>
      </p:sp>
      <p:sp>
        <p:nvSpPr>
          <p:cNvPr id="4" name="Altbilgi Yer Tutucusu 3"/>
          <p:cNvSpPr>
            <a:spLocks noGrp="1"/>
          </p:cNvSpPr>
          <p:nvPr>
            <p:ph type="ftr" sz="quarter" idx="11"/>
          </p:nvPr>
        </p:nvSpPr>
        <p:spPr/>
        <p:txBody>
          <a:bodyPr/>
          <a:lstStyle/>
          <a:p>
            <a:pPr>
              <a:defRPr/>
            </a:pPr>
            <a:r>
              <a:rPr lang="tr-TR" dirty="0"/>
              <a:t>Çanakkale Rehberlik ve Araştırma Merkezi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839816"/>
          </a:xfrm>
        </p:spPr>
        <p:txBody>
          <a:bodyPr>
            <a:normAutofit/>
          </a:bodyPr>
          <a:lstStyle/>
          <a:p>
            <a:r>
              <a:rPr lang="tr-TR" sz="4400" dirty="0" smtClean="0">
                <a:solidFill>
                  <a:srgbClr val="00B0F0"/>
                </a:solidFill>
                <a:hlinkClick r:id="rId2"/>
              </a:rPr>
              <a:t> 136426@meb.k12.tr</a:t>
            </a:r>
            <a:r>
              <a:rPr lang="tr-TR" sz="4400" dirty="0" smtClean="0">
                <a:solidFill>
                  <a:srgbClr val="00B0F0"/>
                </a:solidFill>
              </a:rPr>
              <a:t>  </a:t>
            </a:r>
            <a:r>
              <a:rPr lang="tr-TR" sz="4400" dirty="0" smtClean="0"/>
              <a:t>adresine Eğitsel Değerlendirme ve Tanılama Formlarını «RANDEVU İSTİYORUZ…» notu ile gönderebilirsiniz.</a:t>
            </a:r>
            <a:endParaRPr lang="tr-TR" sz="4400" dirty="0"/>
          </a:p>
        </p:txBody>
      </p:sp>
    </p:spTree>
    <p:extLst>
      <p:ext uri="{BB962C8B-B14F-4D97-AF65-F5344CB8AC3E}">
        <p14:creationId xmlns:p14="http://schemas.microsoft.com/office/powerpoint/2010/main" val="366245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472518" cy="1724780"/>
          </a:xfrm>
        </p:spPr>
        <p:txBody>
          <a:bodyPr>
            <a:normAutofit fontScale="90000"/>
          </a:bodyPr>
          <a:lstStyle/>
          <a:p>
            <a:r>
              <a:rPr lang="tr-TR" sz="4000" b="1" dirty="0" smtClean="0">
                <a:solidFill>
                  <a:srgbClr val="FF0000"/>
                </a:solidFill>
                <a:latin typeface="Times New Roman" panose="02020603050405020304" pitchFamily="18" charset="0"/>
                <a:cs typeface="Times New Roman" panose="02020603050405020304" pitchFamily="18" charset="0"/>
              </a:rPr>
              <a:t>RAM’a ÖĞRENCİ GÖNDERMEK İÇİN HANGİ FORMLAR KULLANILIR?</a:t>
            </a:r>
            <a:endParaRPr lang="tr-TR" sz="40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2428868"/>
            <a:ext cx="8229600" cy="3895732"/>
          </a:xfrm>
        </p:spPr>
        <p:txBody>
          <a:bodyPr/>
          <a:lstStyle/>
          <a:p>
            <a:endParaRPr lang="tr-TR" dirty="0" smtClean="0"/>
          </a:p>
          <a:p>
            <a:r>
              <a:rPr lang="tr-TR" dirty="0" smtClean="0"/>
              <a:t>EĞİTSEL DEĞERLENDİRME İSTEĞİ FORMU</a:t>
            </a:r>
          </a:p>
          <a:p>
            <a:r>
              <a:rPr lang="tr-TR" dirty="0" smtClean="0"/>
              <a:t>PSİKOLOJİK DESTEK YÖNLENDİRME  FORMU</a:t>
            </a:r>
          </a:p>
          <a:p>
            <a:r>
              <a:rPr lang="tr-TR" dirty="0" smtClean="0"/>
              <a:t>BİREYSEL GELİŞİM RAPORU</a:t>
            </a:r>
          </a:p>
          <a:p>
            <a:endParaRPr lang="tr-TR" dirty="0" smtClean="0"/>
          </a:p>
          <a:p>
            <a:endParaRPr lang="tr-TR" dirty="0" smtClean="0"/>
          </a:p>
          <a:p>
            <a:pPr>
              <a:buNone/>
            </a:pPr>
            <a:endParaRPr lang="tr-TR" dirty="0"/>
          </a:p>
        </p:txBody>
      </p:sp>
      <p:sp>
        <p:nvSpPr>
          <p:cNvPr id="4"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pic>
        <p:nvPicPr>
          <p:cNvPr id="19460" name="Picture 4"/>
          <p:cNvPicPr>
            <a:picLocks noChangeAspect="1" noChangeArrowheads="1"/>
          </p:cNvPicPr>
          <p:nvPr/>
        </p:nvPicPr>
        <p:blipFill>
          <a:blip r:embed="rId2" cstate="print"/>
          <a:srcRect/>
          <a:stretch>
            <a:fillRect/>
          </a:stretch>
        </p:blipFill>
        <p:spPr bwMode="auto">
          <a:xfrm>
            <a:off x="7000875" y="3714752"/>
            <a:ext cx="2143125" cy="2643191"/>
          </a:xfrm>
          <a:prstGeom prst="rect">
            <a:avLst/>
          </a:prstGeom>
          <a:noFill/>
          <a:ln w="9525">
            <a:noFill/>
            <a:miter lim="800000"/>
            <a:headEnd/>
            <a:tailEnd/>
          </a:ln>
          <a:effectLst/>
        </p:spPr>
      </p:pic>
    </p:spTree>
    <p:extLst>
      <p:ext uri="{BB962C8B-B14F-4D97-AF65-F5344CB8AC3E}">
        <p14:creationId xmlns:p14="http://schemas.microsoft.com/office/powerpoint/2010/main" val="151077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sz="4000" b="1" dirty="0" smtClean="0">
                <a:solidFill>
                  <a:srgbClr val="FF0000"/>
                </a:solidFill>
                <a:latin typeface="Times New Roman" pitchFamily="18" charset="0"/>
                <a:cs typeface="Times New Roman" pitchFamily="18" charset="0"/>
              </a:rPr>
              <a:t>RANDEVU..</a:t>
            </a:r>
            <a:endParaRPr lang="tr-TR" sz="40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sz="3200" dirty="0"/>
              <a:t> </a:t>
            </a:r>
            <a:r>
              <a:rPr lang="tr-TR" sz="3200" dirty="0" smtClean="0"/>
              <a:t>   </a:t>
            </a:r>
            <a:r>
              <a:rPr lang="tr-TR" sz="3600" dirty="0" smtClean="0"/>
              <a:t>1- İnternetten Online Şeklinde</a:t>
            </a:r>
          </a:p>
          <a:p>
            <a:pPr marL="0" indent="0">
              <a:buNone/>
            </a:pPr>
            <a:r>
              <a:rPr lang="tr-TR" sz="3600" dirty="0"/>
              <a:t> </a:t>
            </a:r>
            <a:r>
              <a:rPr lang="tr-TR" sz="3600" dirty="0" smtClean="0"/>
              <a:t>  2- Bireysel Gelişim Raporları</a:t>
            </a:r>
          </a:p>
          <a:p>
            <a:pPr marL="0" indent="0">
              <a:buNone/>
            </a:pPr>
            <a:r>
              <a:rPr lang="tr-TR" sz="3600" dirty="0"/>
              <a:t> </a:t>
            </a:r>
            <a:r>
              <a:rPr lang="tr-TR" sz="3600" dirty="0" smtClean="0"/>
              <a:t>  3- Eğitsel Değerlendirme İstek Formu</a:t>
            </a:r>
          </a:p>
          <a:p>
            <a:pPr marL="0" indent="0">
              <a:buNone/>
            </a:pPr>
            <a:endParaRPr lang="tr-TR" dirty="0"/>
          </a:p>
          <a:p>
            <a:pPr marL="0" indent="0">
              <a:buNone/>
            </a:pPr>
            <a:r>
              <a:rPr lang="tr-TR" dirty="0" smtClean="0"/>
              <a:t>                                                </a:t>
            </a:r>
            <a:endParaRPr lang="tr-TR" sz="2800" dirty="0">
              <a:solidFill>
                <a:srgbClr val="CC0099"/>
              </a:solidFill>
            </a:endParaRPr>
          </a:p>
          <a:p>
            <a:pPr marL="0" indent="0">
              <a:buNone/>
            </a:pPr>
            <a:endParaRPr lang="tr-TR" dirty="0" smtClean="0"/>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extLst>
      <p:ext uri="{BB962C8B-B14F-4D97-AF65-F5344CB8AC3E}">
        <p14:creationId xmlns:p14="http://schemas.microsoft.com/office/powerpoint/2010/main" val="9815622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357159" y="357166"/>
            <a:ext cx="8786842" cy="1739889"/>
          </a:xfrm>
        </p:spPr>
        <p:txBody>
          <a:bodyPr>
            <a:normAutofit fontScale="90000"/>
          </a:bodyPr>
          <a:lstStyle/>
          <a:p>
            <a:pPr algn="ctr" eaLnBrk="1" hangingPunct="1">
              <a:defRPr/>
            </a:pPr>
            <a:r>
              <a:rPr lang="tr-TR" altLang="tr-TR" b="1" dirty="0">
                <a:solidFill>
                  <a:srgbClr val="FFFF00"/>
                </a:solidFill>
              </a:rPr>
              <a:t> </a:t>
            </a:r>
            <a:r>
              <a:rPr lang="tr-TR" altLang="tr-TR" sz="4000" b="1" dirty="0" smtClean="0">
                <a:solidFill>
                  <a:srgbClr val="FF0000"/>
                </a:solidFill>
                <a:latin typeface="Times New Roman" pitchFamily="18" charset="0"/>
                <a:cs typeface="Times New Roman" pitchFamily="18" charset="0"/>
              </a:rPr>
              <a:t>TANILAMA İÇİN MÜRACAATLARDA GEREKLİ EVRAKLAR</a:t>
            </a:r>
            <a:endParaRPr lang="tr-TR" altLang="tr-TR" sz="4000" dirty="0" smtClean="0">
              <a:solidFill>
                <a:srgbClr val="FF0000"/>
              </a:solidFill>
              <a:latin typeface="Times New Roman" pitchFamily="18" charset="0"/>
              <a:cs typeface="Times New Roman" pitchFamily="18" charset="0"/>
            </a:endParaRPr>
          </a:p>
        </p:txBody>
      </p:sp>
      <p:sp>
        <p:nvSpPr>
          <p:cNvPr id="12291" name="2 İçerik Yer Tutucusu"/>
          <p:cNvSpPr>
            <a:spLocks noGrp="1"/>
          </p:cNvSpPr>
          <p:nvPr>
            <p:ph idx="1"/>
          </p:nvPr>
        </p:nvSpPr>
        <p:spPr>
          <a:xfrm>
            <a:off x="609600" y="2071677"/>
            <a:ext cx="8066088" cy="3805247"/>
          </a:xfrm>
        </p:spPr>
        <p:txBody>
          <a:bodyPr>
            <a:normAutofit fontScale="92500" lnSpcReduction="10000"/>
          </a:bodyPr>
          <a:lstStyle/>
          <a:p>
            <a:pPr eaLnBrk="1" hangingPunct="1">
              <a:defRPr/>
            </a:pPr>
            <a:r>
              <a:rPr lang="tr-TR" altLang="tr-TR" sz="2400" b="1" dirty="0" smtClean="0">
                <a:latin typeface="Times New Roman" panose="02020603050405020304" pitchFamily="18" charset="0"/>
                <a:cs typeface="Times New Roman" panose="02020603050405020304" pitchFamily="18" charset="0"/>
              </a:rPr>
              <a:t>1-Okula kayıtlı öğrenciler için eğitsel değerlendirme istek formu.</a:t>
            </a:r>
          </a:p>
          <a:p>
            <a:pPr marL="0" indent="0" eaLnBrk="1" hangingPunct="1">
              <a:buFont typeface="Wingdings 3" pitchFamily="18" charset="2"/>
              <a:buNone/>
              <a:defRPr/>
            </a:pPr>
            <a:r>
              <a:rPr lang="tr-TR" altLang="tr-TR" sz="1800" dirty="0" smtClean="0">
                <a:latin typeface="Times New Roman" panose="02020603050405020304" pitchFamily="18" charset="0"/>
                <a:cs typeface="Times New Roman" panose="02020603050405020304" pitchFamily="18" charset="0"/>
              </a:rPr>
              <a:t>                     </a:t>
            </a:r>
            <a:r>
              <a:rPr lang="tr-TR" altLang="tr-TR" sz="1800" dirty="0" smtClean="0">
                <a:solidFill>
                  <a:srgbClr val="FF0000"/>
                </a:solidFill>
                <a:latin typeface="Times New Roman" panose="02020603050405020304" pitchFamily="18" charset="0"/>
                <a:cs typeface="Times New Roman" panose="02020603050405020304" pitchFamily="18" charset="0"/>
              </a:rPr>
              <a:t>( KAPALI ZARF İÇERİSİNDE) </a:t>
            </a:r>
          </a:p>
          <a:p>
            <a:pPr marL="0" indent="0" eaLnBrk="1" hangingPunct="1">
              <a:buFont typeface="Wingdings 3" pitchFamily="18" charset="2"/>
              <a:buNone/>
              <a:defRPr/>
            </a:pPr>
            <a:r>
              <a:rPr lang="tr-TR" altLang="tr-TR" sz="1800" dirty="0">
                <a:solidFill>
                  <a:srgbClr val="FF0000"/>
                </a:solidFill>
                <a:latin typeface="Times New Roman" panose="02020603050405020304" pitchFamily="18" charset="0"/>
                <a:cs typeface="Times New Roman" panose="02020603050405020304" pitchFamily="18" charset="0"/>
              </a:rPr>
              <a:t> </a:t>
            </a:r>
            <a:r>
              <a:rPr lang="tr-TR" altLang="tr-TR" sz="1800" dirty="0" smtClean="0">
                <a:solidFill>
                  <a:srgbClr val="FF0000"/>
                </a:solidFill>
                <a:latin typeface="Times New Roman" panose="02020603050405020304" pitchFamily="18" charset="0"/>
                <a:cs typeface="Times New Roman" panose="02020603050405020304" pitchFamily="18" charset="0"/>
              </a:rPr>
              <a:t>    </a:t>
            </a:r>
            <a:r>
              <a:rPr lang="tr-TR" altLang="tr-TR" sz="1800" dirty="0" smtClean="0">
                <a:solidFill>
                  <a:srgbClr val="0070C0"/>
                </a:solidFill>
                <a:latin typeface="Times New Roman" panose="02020603050405020304" pitchFamily="18" charset="0"/>
                <a:cs typeface="Times New Roman" panose="02020603050405020304" pitchFamily="18" charset="0"/>
              </a:rPr>
              <a:t>2- </a:t>
            </a:r>
            <a:r>
              <a:rPr lang="tr-TR" altLang="tr-TR" sz="1800" b="1" dirty="0" smtClean="0">
                <a:solidFill>
                  <a:srgbClr val="0070C0"/>
                </a:solidFill>
                <a:latin typeface="Times New Roman" panose="02020603050405020304" pitchFamily="18" charset="0"/>
                <a:cs typeface="Times New Roman" panose="02020603050405020304" pitchFamily="18" charset="0"/>
              </a:rPr>
              <a:t>ÖĞRENCİNİN « KİMLİK FOTOKOPİSİ » </a:t>
            </a:r>
          </a:p>
          <a:p>
            <a:pPr marL="0" indent="0" eaLnBrk="1" hangingPunct="1">
              <a:buFont typeface="Wingdings 3" pitchFamily="18" charset="2"/>
              <a:buNone/>
              <a:defRPr/>
            </a:pPr>
            <a:r>
              <a:rPr lang="tr-TR" altLang="tr-TR" sz="1800" b="1" dirty="0" smtClean="0">
                <a:solidFill>
                  <a:srgbClr val="0070C0"/>
                </a:solidFill>
                <a:latin typeface="Times New Roman" panose="02020603050405020304" pitchFamily="18" charset="0"/>
                <a:cs typeface="Times New Roman" panose="02020603050405020304" pitchFamily="18" charset="0"/>
              </a:rPr>
              <a:t>     3- FOTOĞRAF</a:t>
            </a:r>
          </a:p>
          <a:p>
            <a:pPr marL="0" indent="0" eaLnBrk="1" hangingPunct="1">
              <a:buFont typeface="Wingdings 3" pitchFamily="18" charset="2"/>
              <a:buNone/>
              <a:defRPr/>
            </a:pPr>
            <a:r>
              <a:rPr lang="tr-TR" altLang="tr-TR" sz="1800" b="1" dirty="0" smtClean="0">
                <a:solidFill>
                  <a:srgbClr val="0070C0"/>
                </a:solidFill>
                <a:latin typeface="Times New Roman" panose="02020603050405020304" pitchFamily="18" charset="0"/>
                <a:cs typeface="Times New Roman" panose="02020603050405020304" pitchFamily="18" charset="0"/>
              </a:rPr>
              <a:t>     4-VELİ/ VASİ DİLEKÇESİ</a:t>
            </a:r>
          </a:p>
          <a:p>
            <a:pPr marL="0" indent="0" eaLnBrk="1" hangingPunct="1">
              <a:buFont typeface="Wingdings 3" pitchFamily="18" charset="2"/>
              <a:buNone/>
              <a:defRPr/>
            </a:pPr>
            <a:endParaRPr lang="tr-TR" altLang="tr-TR" sz="1800" dirty="0" smtClean="0">
              <a:solidFill>
                <a:srgbClr val="FF0000"/>
              </a:solidFill>
              <a:latin typeface="Times New Roman" panose="02020603050405020304" pitchFamily="18" charset="0"/>
              <a:cs typeface="Times New Roman" panose="02020603050405020304" pitchFamily="18" charset="0"/>
            </a:endParaRPr>
          </a:p>
          <a:p>
            <a:pPr eaLnBrk="1" hangingPunct="1">
              <a:defRPr/>
            </a:pPr>
            <a:r>
              <a:rPr lang="tr-TR" altLang="tr-TR" sz="2000" b="1" dirty="0" smtClean="0">
                <a:latin typeface="Times New Roman" panose="02020603050405020304" pitchFamily="18" charset="0"/>
                <a:cs typeface="Times New Roman" panose="02020603050405020304" pitchFamily="18" charset="0"/>
              </a:rPr>
              <a:t>Okula/Kuruma kayıtlı öğrenciler için bireysel gelişim raporu.</a:t>
            </a:r>
          </a:p>
          <a:p>
            <a:pPr marL="0" indent="0" eaLnBrk="1" hangingPunct="1">
              <a:buFont typeface="Wingdings 3" pitchFamily="18" charset="2"/>
              <a:buNone/>
              <a:defRPr/>
            </a:pPr>
            <a:r>
              <a:rPr lang="tr-TR" altLang="tr-TR" sz="1800" dirty="0" smtClean="0">
                <a:latin typeface="Times New Roman" panose="02020603050405020304" pitchFamily="18" charset="0"/>
                <a:cs typeface="Times New Roman" panose="02020603050405020304" pitchFamily="18" charset="0"/>
              </a:rPr>
              <a:t>                 </a:t>
            </a:r>
            <a:r>
              <a:rPr lang="tr-TR" altLang="tr-TR" sz="2400" b="1" dirty="0" smtClean="0">
                <a:solidFill>
                  <a:srgbClr val="FF0000"/>
                </a:solidFill>
                <a:latin typeface="Times New Roman" panose="02020603050405020304" pitchFamily="18" charset="0"/>
                <a:cs typeface="Times New Roman" panose="02020603050405020304" pitchFamily="18" charset="0"/>
              </a:rPr>
              <a:t>( DESTEK EĞİTİMDEN YARARLANAN)</a:t>
            </a:r>
          </a:p>
          <a:p>
            <a:pPr eaLnBrk="1" hangingPunct="1">
              <a:defRPr/>
            </a:pPr>
            <a:endParaRPr lang="tr-TR" altLang="tr-TR" sz="1800" dirty="0" smtClean="0">
              <a:latin typeface="Times New Roman" panose="02020603050405020304" pitchFamily="18" charset="0"/>
              <a:cs typeface="Times New Roman" panose="02020603050405020304" pitchFamily="18" charset="0"/>
            </a:endParaRPr>
          </a:p>
          <a:p>
            <a:pPr eaLnBrk="1" hangingPunct="1">
              <a:defRPr/>
            </a:pPr>
            <a:r>
              <a:rPr lang="tr-TR" altLang="tr-TR" sz="2400" b="1" dirty="0" smtClean="0">
                <a:solidFill>
                  <a:srgbClr val="CC00CC"/>
                </a:solidFill>
                <a:latin typeface="Times New Roman" panose="02020603050405020304" pitchFamily="18" charset="0"/>
                <a:cs typeface="Times New Roman" panose="02020603050405020304" pitchFamily="18" charset="0"/>
              </a:rPr>
              <a:t>Destek eğitim</a:t>
            </a:r>
            <a:r>
              <a:rPr lang="tr-TR" altLang="tr-TR" sz="2400" b="1" dirty="0" smtClean="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amaçlı müracaatlarda tıbbi tanılaması ile ilgili özürlü </a:t>
            </a:r>
            <a:r>
              <a:rPr lang="tr-TR" altLang="tr-TR" sz="2000" u="sng" dirty="0" smtClean="0">
                <a:latin typeface="Times New Roman" panose="02020603050405020304" pitchFamily="18" charset="0"/>
                <a:cs typeface="Times New Roman" panose="02020603050405020304" pitchFamily="18" charset="0"/>
              </a:rPr>
              <a:t>sağlık kurulu raporu. </a:t>
            </a:r>
          </a:p>
          <a:p>
            <a:pPr eaLnBrk="1" hangingPunct="1">
              <a:defRPr/>
            </a:pPr>
            <a:endParaRPr lang="tr-TR" altLang="tr-TR" sz="1800" dirty="0" smtClean="0">
              <a:latin typeface="Times New Roman" panose="02020603050405020304" pitchFamily="18" charset="0"/>
              <a:cs typeface="Times New Roman" panose="02020603050405020304" pitchFamily="18" charset="0"/>
            </a:endParaRPr>
          </a:p>
        </p:txBody>
      </p:sp>
      <p:sp>
        <p:nvSpPr>
          <p:cNvPr id="4" name="3 Altbilgi Yer Tutucusu"/>
          <p:cNvSpPr>
            <a:spLocks noGrp="1"/>
          </p:cNvSpPr>
          <p:nvPr>
            <p:ph type="ftr" sz="quarter" idx="11"/>
          </p:nvPr>
        </p:nvSpPr>
        <p:spPr/>
        <p:txBody>
          <a:bodyPr/>
          <a:lstStyle/>
          <a:p>
            <a:pPr>
              <a:defRPr/>
            </a:pPr>
            <a:r>
              <a:rPr lang="tr-TR">
                <a:latin typeface="+mn-lt"/>
              </a:rPr>
              <a:t>Çanakkale Rehberlik ve Araştırma Merkezi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52400" y="990600"/>
            <a:ext cx="8991600" cy="2852738"/>
          </a:xfrm>
        </p:spPr>
        <p:txBody>
          <a:bodyPr>
            <a:normAutofit fontScale="92500"/>
          </a:bodyPr>
          <a:lstStyle/>
          <a:p>
            <a:pPr marL="609600" indent="-609600" algn="ctr">
              <a:buFontTx/>
              <a:buNone/>
            </a:pPr>
            <a:r>
              <a:rPr lang="tr-TR" altLang="tr-TR" sz="2800" b="1" dirty="0" smtClean="0">
                <a:solidFill>
                  <a:srgbClr val="FF0000"/>
                </a:solidFill>
                <a:latin typeface="Times New Roman" panose="02020603050405020304" pitchFamily="18" charset="0"/>
                <a:cs typeface="Times New Roman" panose="02020603050405020304" pitchFamily="18" charset="0"/>
              </a:rPr>
              <a:t>ÖĞRENCİ İNCELEMEYE KİMLE GİDECEK?</a:t>
            </a:r>
          </a:p>
          <a:p>
            <a:pPr marL="609600" indent="-609600">
              <a:buFont typeface="Wingdings" pitchFamily="2" charset="2"/>
              <a:buChar char="v"/>
            </a:pPr>
            <a:r>
              <a:rPr lang="tr-TR" altLang="tr-TR" sz="3600" dirty="0" smtClean="0">
                <a:latin typeface="Times New Roman" panose="02020603050405020304" pitchFamily="18" charset="0"/>
                <a:cs typeface="Times New Roman" panose="02020603050405020304" pitchFamily="18" charset="0"/>
              </a:rPr>
              <a:t>Velisiyle;  </a:t>
            </a:r>
          </a:p>
          <a:p>
            <a:pPr marL="609600" indent="-609600">
              <a:buFont typeface="Wingdings" pitchFamily="2" charset="2"/>
              <a:buChar char="v"/>
            </a:pPr>
            <a:r>
              <a:rPr lang="tr-TR" altLang="tr-TR" sz="2400" dirty="0" smtClean="0">
                <a:latin typeface="Times New Roman" panose="02020603050405020304" pitchFamily="18" charset="0"/>
                <a:cs typeface="Times New Roman" panose="02020603050405020304" pitchFamily="18" charset="0"/>
              </a:rPr>
              <a:t>Anne veya baba, </a:t>
            </a:r>
          </a:p>
          <a:p>
            <a:pPr marL="609600" indent="-609600">
              <a:buFont typeface="Wingdings" pitchFamily="2" charset="2"/>
              <a:buChar char="v"/>
            </a:pPr>
            <a:r>
              <a:rPr lang="tr-TR" altLang="tr-TR" sz="2400" dirty="0" smtClean="0">
                <a:latin typeface="Times New Roman" panose="02020603050405020304" pitchFamily="18" charset="0"/>
                <a:cs typeface="Times New Roman" panose="02020603050405020304" pitchFamily="18" charset="0"/>
              </a:rPr>
              <a:t>Mahkeme kararı ile tayin edilmiş vasi, </a:t>
            </a:r>
          </a:p>
          <a:p>
            <a:pPr marL="609600" indent="-609600">
              <a:buFont typeface="Wingdings" pitchFamily="2" charset="2"/>
              <a:buChar char="v"/>
            </a:pPr>
            <a:r>
              <a:rPr lang="tr-TR" altLang="tr-TR" sz="2400" dirty="0" smtClean="0">
                <a:latin typeface="Times New Roman" panose="02020603050405020304" pitchFamily="18" charset="0"/>
                <a:cs typeface="Times New Roman" panose="02020603050405020304" pitchFamily="18" charset="0"/>
              </a:rPr>
              <a:t>Koruma altındaki çocuklarda resmi yazı ile görevlendirilmiş personel, </a:t>
            </a:r>
          </a:p>
          <a:p>
            <a:pPr marL="609600" indent="-609600">
              <a:buFont typeface="Wingdings" pitchFamily="2" charset="2"/>
              <a:buChar char="v"/>
            </a:pPr>
            <a:r>
              <a:rPr lang="tr-TR" altLang="tr-TR" sz="2400" dirty="0" smtClean="0">
                <a:latin typeface="Times New Roman" panose="02020603050405020304" pitchFamily="18" charset="0"/>
                <a:cs typeface="Times New Roman" panose="02020603050405020304" pitchFamily="18" charset="0"/>
              </a:rPr>
              <a:t>Boşanmış ailelerde mahkemece çocuğun velayetinin verildiği kişi.</a:t>
            </a:r>
          </a:p>
        </p:txBody>
      </p:sp>
      <p:pic>
        <p:nvPicPr>
          <p:cNvPr id="23558" name="Picture 6" descr="aile_planlama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4700" y="3846967"/>
            <a:ext cx="4191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2057400" y="6324600"/>
            <a:ext cx="470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buFontTx/>
              <a:buNone/>
            </a:pPr>
            <a:r>
              <a:rPr lang="tr-TR" altLang="tr-TR" sz="1800">
                <a:solidFill>
                  <a:schemeClr val="bg1"/>
                </a:solidFill>
                <a:latin typeface="Arial" panose="020B0604020202020204" pitchFamily="34" charset="0"/>
                <a:ea typeface="华文细黑"/>
              </a:rPr>
              <a:t>ile birlikte RAM’a başvurması gerekmektedir.</a:t>
            </a:r>
          </a:p>
        </p:txBody>
      </p:sp>
      <p:sp>
        <p:nvSpPr>
          <p:cNvPr id="6"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extLst>
      <p:ext uri="{BB962C8B-B14F-4D97-AF65-F5344CB8AC3E}">
        <p14:creationId xmlns:p14="http://schemas.microsoft.com/office/powerpoint/2010/main" val="94288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1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1000"/>
                                        <p:tgtEl>
                                          <p:spTgt spid="2355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fade">
                                      <p:cBhvr>
                                        <p:cTn id="20" dur="1000"/>
                                        <p:tgtEl>
                                          <p:spTgt spid="2355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fade">
                                      <p:cBhvr>
                                        <p:cTn id="23" dur="1000"/>
                                        <p:tgtEl>
                                          <p:spTgt spid="2355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555">
                                            <p:txEl>
                                              <p:pRg st="5" end="5"/>
                                            </p:txEl>
                                          </p:spTgt>
                                        </p:tgtEl>
                                        <p:attrNameLst>
                                          <p:attrName>style.visibility</p:attrName>
                                        </p:attrNameLst>
                                      </p:cBhvr>
                                      <p:to>
                                        <p:strVal val="visible"/>
                                      </p:to>
                                    </p:set>
                                    <p:animEffect transition="in" filter="fade">
                                      <p:cBhvr>
                                        <p:cTn id="26" dur="1000"/>
                                        <p:tgtEl>
                                          <p:spTgt spid="23555">
                                            <p:txEl>
                                              <p:pRg st="5" end="5"/>
                                            </p:txEl>
                                          </p:spTgt>
                                        </p:tgtEl>
                                      </p:cBhvr>
                                    </p:animEffect>
                                  </p:childTnLst>
                                </p:cTn>
                              </p:par>
                            </p:childTnLst>
                          </p:cTn>
                        </p:par>
                        <p:par>
                          <p:cTn id="27" fill="hold" nodeType="afterGroup">
                            <p:stCondLst>
                              <p:cond delay="1000"/>
                            </p:stCondLst>
                            <p:childTnLst>
                              <p:par>
                                <p:cTn id="28" presetID="10" presetClass="entr" presetSubtype="0" fill="hold" nodeType="afterEffect">
                                  <p:stCondLst>
                                    <p:cond delay="0"/>
                                  </p:stCondLst>
                                  <p:childTnLst>
                                    <p:set>
                                      <p:cBhvr>
                                        <p:cTn id="29" dur="1" fill="hold">
                                          <p:stCondLst>
                                            <p:cond delay="0"/>
                                          </p:stCondLst>
                                        </p:cTn>
                                        <p:tgtEl>
                                          <p:spTgt spid="23558"/>
                                        </p:tgtEl>
                                        <p:attrNameLst>
                                          <p:attrName>style.visibility</p:attrName>
                                        </p:attrNameLst>
                                      </p:cBhvr>
                                      <p:to>
                                        <p:strVal val="visible"/>
                                      </p:to>
                                    </p:set>
                                    <p:animEffect transition="in" filter="fade">
                                      <p:cBhvr>
                                        <p:cTn id="30" dur="1000"/>
                                        <p:tgtEl>
                                          <p:spTgt spid="23558"/>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3559"/>
                                        </p:tgtEl>
                                        <p:attrNameLst>
                                          <p:attrName>style.visibility</p:attrName>
                                        </p:attrNameLst>
                                      </p:cBhvr>
                                      <p:to>
                                        <p:strVal val="visible"/>
                                      </p:to>
                                    </p:set>
                                    <p:animEffect transition="in" filter="fade">
                                      <p:cBhvr>
                                        <p:cTn id="34" dur="1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KONU BAŞLIKLARI</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0" indent="0">
              <a:buNone/>
            </a:pPr>
            <a:endParaRPr lang="tr-TR"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 OKUL TARAFINDAN YÖNLENDİRME</a:t>
            </a: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TANILAMA SÜRECİ</a:t>
            </a: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KURUL VE KOMİSYONLAR</a:t>
            </a: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KAYNAŞTIRMA EĞİTİMİ</a:t>
            </a: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BEP  </a:t>
            </a: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DESTEK EĞİTİM ODASI</a:t>
            </a:r>
          </a:p>
          <a:p>
            <a:pPr>
              <a:buFont typeface="Wingdings" panose="05000000000000000000" pitchFamily="2" charset="2"/>
              <a:buChar char="v"/>
            </a:pPr>
            <a:r>
              <a:rPr lang="tr-TR" sz="2800" b="1" dirty="0" smtClean="0">
                <a:latin typeface="Times New Roman" panose="02020603050405020304" pitchFamily="18" charset="0"/>
                <a:cs typeface="Times New Roman" panose="02020603050405020304" pitchFamily="18" charset="0"/>
              </a:rPr>
              <a:t> SORULAR</a:t>
            </a:r>
          </a:p>
          <a:p>
            <a:pPr>
              <a:buNone/>
            </a:pPr>
            <a:endParaRPr lang="tr-TR" dirty="0" smtClean="0"/>
          </a:p>
          <a:p>
            <a:pPr marL="0" indent="0">
              <a:buNone/>
            </a:pPr>
            <a:endParaRPr lang="tr-TR" dirty="0"/>
          </a:p>
        </p:txBody>
      </p:sp>
      <p:sp>
        <p:nvSpPr>
          <p:cNvPr id="4" name="4 Altbilgi Yer Tutucusu"/>
          <p:cNvSpPr>
            <a:spLocks noGrp="1"/>
          </p:cNvSpPr>
          <p:nvPr>
            <p:ph type="ftr" sz="quarter" idx="11"/>
          </p:nvPr>
        </p:nvSpPr>
        <p:spPr>
          <a:xfrm>
            <a:off x="2667000" y="6356350"/>
            <a:ext cx="3352800" cy="365125"/>
          </a:xfrm>
        </p:spPr>
        <p:txBody>
          <a:bodyPr/>
          <a:lstStyle/>
          <a:p>
            <a:pPr>
              <a:defRPr/>
            </a:pPr>
            <a:r>
              <a:rPr lang="tr-TR" dirty="0">
                <a:latin typeface="+mn-lt"/>
              </a:rPr>
              <a:t>Çanakkale Rehberlik ve Araştırma Merkezi</a:t>
            </a:r>
          </a:p>
        </p:txBody>
      </p:sp>
    </p:spTree>
    <p:extLst>
      <p:ext uri="{BB962C8B-B14F-4D97-AF65-F5344CB8AC3E}">
        <p14:creationId xmlns:p14="http://schemas.microsoft.com/office/powerpoint/2010/main" val="1909408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500042"/>
            <a:ext cx="8686800" cy="1857388"/>
          </a:xfrm>
        </p:spPr>
        <p:txBody>
          <a:bodyPr>
            <a:normAutofit fontScale="90000"/>
          </a:bodyPr>
          <a:lstStyle/>
          <a:p>
            <a:pPr algn="ctr"/>
            <a:r>
              <a:rPr lang="tr-TR" sz="2400" b="1" dirty="0" smtClean="0">
                <a:solidFill>
                  <a:srgbClr val="FF0000"/>
                </a:solidFill>
              </a:rPr>
              <a:t> </a:t>
            </a:r>
            <a:r>
              <a:rPr lang="tr-TR" sz="4000" b="1" dirty="0" smtClean="0">
                <a:solidFill>
                  <a:srgbClr val="FF0000"/>
                </a:solidFill>
                <a:latin typeface="Times New Roman" pitchFamily="18" charset="0"/>
                <a:cs typeface="Times New Roman" pitchFamily="18" charset="0"/>
              </a:rPr>
              <a:t>TANILAMADA 2 TÜR MODELDEN YARARLANILMAKTADIR.</a:t>
            </a:r>
            <a:br>
              <a:rPr lang="tr-TR" sz="4000" b="1" dirty="0" smtClean="0">
                <a:solidFill>
                  <a:srgbClr val="FF0000"/>
                </a:solidFill>
                <a:latin typeface="Times New Roman" pitchFamily="18" charset="0"/>
                <a:cs typeface="Times New Roman" pitchFamily="18" charset="0"/>
              </a:rPr>
            </a:br>
            <a:endParaRPr lang="tr-TR" sz="4000" b="1" dirty="0">
              <a:solidFill>
                <a:srgbClr val="FF0000"/>
              </a:solidFill>
              <a:latin typeface="Times New Roman" pitchFamily="18" charset="0"/>
              <a:cs typeface="Times New Roman" pitchFamily="18" charset="0"/>
            </a:endParaRPr>
          </a:p>
        </p:txBody>
      </p:sp>
      <p:sp>
        <p:nvSpPr>
          <p:cNvPr id="41987" name="AutoShape 3"/>
          <p:cNvSpPr>
            <a:spLocks noGrp="1" noChangeArrowheads="1"/>
          </p:cNvSpPr>
          <p:nvPr>
            <p:ph type="body" idx="1"/>
          </p:nvPr>
        </p:nvSpPr>
        <p:spPr>
          <a:xfrm>
            <a:off x="3071802" y="2643182"/>
            <a:ext cx="2819408" cy="1095372"/>
          </a:xfrm>
          <a:prstGeom prst="flowChartAlternateProcess">
            <a:avLst/>
          </a:prstGeom>
          <a:solidFill>
            <a:srgbClr val="FFCC00"/>
          </a:solidFill>
          <a:ln>
            <a:solidFill>
              <a:srgbClr val="000000"/>
            </a:solidFill>
          </a:ln>
        </p:spPr>
        <p:txBody>
          <a:bodyPr/>
          <a:lstStyle/>
          <a:p>
            <a:pPr algn="ctr">
              <a:spcBef>
                <a:spcPct val="0"/>
              </a:spcBef>
              <a:buClrTx/>
              <a:buSzTx/>
              <a:buFontTx/>
              <a:buNone/>
            </a:pPr>
            <a:r>
              <a:rPr lang="tr-TR" b="1" dirty="0"/>
              <a:t>TANILAMA</a:t>
            </a:r>
          </a:p>
        </p:txBody>
      </p:sp>
      <p:sp>
        <p:nvSpPr>
          <p:cNvPr id="41988" name="AutoShape 4"/>
          <p:cNvSpPr>
            <a:spLocks noChangeArrowheads="1"/>
          </p:cNvSpPr>
          <p:nvPr/>
        </p:nvSpPr>
        <p:spPr bwMode="auto">
          <a:xfrm>
            <a:off x="714348" y="4214818"/>
            <a:ext cx="2160588" cy="1447800"/>
          </a:xfrm>
          <a:prstGeom prst="flowChartAlternateProcess">
            <a:avLst/>
          </a:prstGeom>
          <a:solidFill>
            <a:srgbClr val="3366FF"/>
          </a:solidFill>
          <a:ln w="9525">
            <a:solidFill>
              <a:srgbClr val="000000"/>
            </a:solidFill>
            <a:miter lim="800000"/>
            <a:headEnd/>
            <a:tailEnd/>
          </a:ln>
        </p:spPr>
        <p:txBody>
          <a:bodyPr/>
          <a:lstStyle/>
          <a:p>
            <a:pPr algn="ctr"/>
            <a:r>
              <a:rPr lang="tr-TR" sz="2400" b="1" dirty="0">
                <a:cs typeface="Arial" pitchFamily="34" charset="0"/>
              </a:rPr>
              <a:t>TIBBİ TANILAMA</a:t>
            </a:r>
            <a:endParaRPr lang="tr-TR" sz="2400" dirty="0">
              <a:cs typeface="Arial" pitchFamily="34" charset="0"/>
            </a:endParaRPr>
          </a:p>
        </p:txBody>
      </p:sp>
      <p:sp>
        <p:nvSpPr>
          <p:cNvPr id="41989" name="AutoShape 5"/>
          <p:cNvSpPr>
            <a:spLocks noChangeArrowheads="1"/>
          </p:cNvSpPr>
          <p:nvPr/>
        </p:nvSpPr>
        <p:spPr bwMode="auto">
          <a:xfrm>
            <a:off x="6215074" y="4214818"/>
            <a:ext cx="2286000" cy="1503363"/>
          </a:xfrm>
          <a:prstGeom prst="flowChartAlternateProcess">
            <a:avLst/>
          </a:prstGeom>
          <a:solidFill>
            <a:srgbClr val="CC99FF"/>
          </a:solidFill>
          <a:ln w="9525">
            <a:solidFill>
              <a:srgbClr val="000000"/>
            </a:solidFill>
            <a:miter lim="800000"/>
            <a:headEnd/>
            <a:tailEnd/>
          </a:ln>
        </p:spPr>
        <p:txBody>
          <a:bodyPr/>
          <a:lstStyle/>
          <a:p>
            <a:pPr algn="ctr"/>
            <a:r>
              <a:rPr lang="tr-TR" sz="2400" b="1" dirty="0">
                <a:cs typeface="Arial" pitchFamily="34" charset="0"/>
              </a:rPr>
              <a:t>EĞİTSEL TANILAMA</a:t>
            </a:r>
            <a:endParaRPr lang="tr-TR" sz="2400" dirty="0">
              <a:cs typeface="Arial" pitchFamily="34" charset="0"/>
            </a:endParaRPr>
          </a:p>
        </p:txBody>
      </p:sp>
      <p:sp>
        <p:nvSpPr>
          <p:cNvPr id="41990" name="AutoShape 6"/>
          <p:cNvSpPr>
            <a:spLocks noChangeArrowheads="1"/>
          </p:cNvSpPr>
          <p:nvPr/>
        </p:nvSpPr>
        <p:spPr bwMode="auto">
          <a:xfrm>
            <a:off x="3286116" y="3786190"/>
            <a:ext cx="2519362" cy="15113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CC99"/>
          </a:solidFill>
          <a:ln w="9525">
            <a:solidFill>
              <a:srgbClr val="000000"/>
            </a:solidFill>
            <a:miter lim="800000"/>
            <a:headEnd/>
            <a:tailEnd/>
          </a:ln>
        </p:spPr>
        <p:txBody>
          <a:bodyPr/>
          <a:lstStyle/>
          <a:p>
            <a:endParaRPr lang="tr-TR"/>
          </a:p>
        </p:txBody>
      </p:sp>
      <p:sp>
        <p:nvSpPr>
          <p:cNvPr id="7"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a:t> </a:t>
            </a:r>
          </a:p>
        </p:txBody>
      </p:sp>
      <p:sp>
        <p:nvSpPr>
          <p:cNvPr id="44035" name="AutoShape 3"/>
          <p:cNvSpPr>
            <a:spLocks noGrp="1" noChangeArrowheads="1"/>
          </p:cNvSpPr>
          <p:nvPr>
            <p:ph type="body" idx="1"/>
          </p:nvPr>
        </p:nvSpPr>
        <p:spPr>
          <a:xfrm>
            <a:off x="1116013" y="620713"/>
            <a:ext cx="7772400" cy="1050925"/>
          </a:xfrm>
          <a:prstGeom prst="downArrowCallout">
            <a:avLst>
              <a:gd name="adj1" fmla="val 184894"/>
              <a:gd name="adj2" fmla="val 184894"/>
              <a:gd name="adj3" fmla="val 16667"/>
              <a:gd name="adj4" fmla="val 66667"/>
            </a:avLst>
          </a:prstGeom>
          <a:solidFill>
            <a:srgbClr val="CCFF99"/>
          </a:solidFill>
          <a:ln>
            <a:solidFill>
              <a:srgbClr val="000000"/>
            </a:solidFill>
          </a:ln>
        </p:spPr>
        <p:txBody>
          <a:bodyPr>
            <a:normAutofit fontScale="92500" lnSpcReduction="20000"/>
          </a:bodyPr>
          <a:lstStyle/>
          <a:p>
            <a:pPr algn="ctr">
              <a:spcBef>
                <a:spcPct val="0"/>
              </a:spcBef>
              <a:buClrTx/>
              <a:buSzTx/>
              <a:buFontTx/>
              <a:buNone/>
            </a:pPr>
            <a:r>
              <a:rPr lang="tr-TR" b="1" dirty="0"/>
              <a:t>EĞİTSEL </a:t>
            </a:r>
            <a:r>
              <a:rPr lang="tr-TR" b="1" dirty="0" smtClean="0"/>
              <a:t>TANILAMA</a:t>
            </a:r>
          </a:p>
          <a:p>
            <a:pPr algn="ctr">
              <a:spcBef>
                <a:spcPct val="0"/>
              </a:spcBef>
              <a:buClrTx/>
              <a:buSzTx/>
              <a:buFontTx/>
              <a:buNone/>
            </a:pPr>
            <a:r>
              <a:rPr lang="tr-TR" b="1" dirty="0" smtClean="0"/>
              <a:t>RAM</a:t>
            </a:r>
            <a:endParaRPr lang="tr-TR" b="1" dirty="0"/>
          </a:p>
        </p:txBody>
      </p:sp>
      <p:sp>
        <p:nvSpPr>
          <p:cNvPr id="44036" name="AutoShape 4"/>
          <p:cNvSpPr>
            <a:spLocks noChangeArrowheads="1"/>
          </p:cNvSpPr>
          <p:nvPr/>
        </p:nvSpPr>
        <p:spPr bwMode="auto">
          <a:xfrm>
            <a:off x="1187450" y="1916113"/>
            <a:ext cx="7705725" cy="936625"/>
          </a:xfrm>
          <a:prstGeom prst="downArrowCallout">
            <a:avLst>
              <a:gd name="adj1" fmla="val 205678"/>
              <a:gd name="adj2" fmla="val 205678"/>
              <a:gd name="adj3" fmla="val 16667"/>
              <a:gd name="adj4" fmla="val 66667"/>
            </a:avLst>
          </a:prstGeom>
          <a:solidFill>
            <a:srgbClr val="CC66FF"/>
          </a:solidFill>
          <a:ln w="9525">
            <a:solidFill>
              <a:srgbClr val="000000"/>
            </a:solidFill>
            <a:miter lim="800000"/>
            <a:headEnd/>
            <a:tailEnd/>
          </a:ln>
        </p:spPr>
        <p:txBody>
          <a:bodyPr/>
          <a:lstStyle/>
          <a:p>
            <a:pPr algn="ctr"/>
            <a:r>
              <a:rPr lang="tr-TR" sz="3200" b="1" dirty="0" smtClean="0">
                <a:cs typeface="Arial" pitchFamily="34" charset="0"/>
              </a:rPr>
              <a:t>YÖNELTME</a:t>
            </a:r>
          </a:p>
          <a:p>
            <a:pPr algn="ctr"/>
            <a:r>
              <a:rPr lang="tr-TR" sz="2400" b="1" dirty="0" smtClean="0">
                <a:cs typeface="Arial" pitchFamily="34" charset="0"/>
              </a:rPr>
              <a:t>OKUL KARARI</a:t>
            </a:r>
            <a:endParaRPr lang="tr-TR" sz="2400" dirty="0">
              <a:cs typeface="Arial" pitchFamily="34" charset="0"/>
            </a:endParaRPr>
          </a:p>
        </p:txBody>
      </p:sp>
      <p:sp>
        <p:nvSpPr>
          <p:cNvPr id="44037" name="AutoShape 5"/>
          <p:cNvSpPr>
            <a:spLocks noChangeArrowheads="1"/>
          </p:cNvSpPr>
          <p:nvPr/>
        </p:nvSpPr>
        <p:spPr bwMode="auto">
          <a:xfrm>
            <a:off x="1182244" y="2996952"/>
            <a:ext cx="7632700" cy="1046162"/>
          </a:xfrm>
          <a:prstGeom prst="downArrowCallout">
            <a:avLst>
              <a:gd name="adj1" fmla="val 182398"/>
              <a:gd name="adj2" fmla="val 182398"/>
              <a:gd name="adj3" fmla="val 16667"/>
              <a:gd name="adj4" fmla="val 66667"/>
            </a:avLst>
          </a:prstGeom>
          <a:solidFill>
            <a:srgbClr val="CC9900"/>
          </a:solidFill>
          <a:ln w="9525">
            <a:solidFill>
              <a:srgbClr val="000000"/>
            </a:solidFill>
            <a:miter lim="800000"/>
            <a:headEnd/>
            <a:tailEnd/>
          </a:ln>
        </p:spPr>
        <p:txBody>
          <a:bodyPr/>
          <a:lstStyle/>
          <a:p>
            <a:pPr algn="ctr"/>
            <a:r>
              <a:rPr lang="tr-TR" sz="3200" b="1" dirty="0">
                <a:cs typeface="Arial" pitchFamily="34" charset="0"/>
              </a:rPr>
              <a:t>YÖNELTME </a:t>
            </a:r>
            <a:r>
              <a:rPr lang="tr-TR" sz="3200" b="1" dirty="0" smtClean="0">
                <a:cs typeface="Arial" pitchFamily="34" charset="0"/>
              </a:rPr>
              <a:t>KARARI</a:t>
            </a:r>
          </a:p>
          <a:p>
            <a:pPr algn="ctr"/>
            <a:r>
              <a:rPr lang="tr-TR" sz="3200" b="1" dirty="0" smtClean="0">
                <a:cs typeface="Arial" pitchFamily="34" charset="0"/>
              </a:rPr>
              <a:t>ÖEDK</a:t>
            </a:r>
            <a:endParaRPr lang="tr-TR" sz="3200" dirty="0">
              <a:cs typeface="Arial" pitchFamily="34" charset="0"/>
            </a:endParaRPr>
          </a:p>
        </p:txBody>
      </p:sp>
      <p:sp>
        <p:nvSpPr>
          <p:cNvPr id="44038" name="AutoShape 6"/>
          <p:cNvSpPr>
            <a:spLocks noChangeArrowheads="1"/>
          </p:cNvSpPr>
          <p:nvPr/>
        </p:nvSpPr>
        <p:spPr bwMode="auto">
          <a:xfrm>
            <a:off x="1187450" y="4292600"/>
            <a:ext cx="7705725" cy="1152525"/>
          </a:xfrm>
          <a:prstGeom prst="downArrowCallout">
            <a:avLst>
              <a:gd name="adj1" fmla="val 167149"/>
              <a:gd name="adj2" fmla="val 167149"/>
              <a:gd name="adj3" fmla="val 16667"/>
              <a:gd name="adj4" fmla="val 66667"/>
            </a:avLst>
          </a:prstGeom>
          <a:solidFill>
            <a:srgbClr val="33CCFF"/>
          </a:solidFill>
          <a:ln w="9525">
            <a:solidFill>
              <a:srgbClr val="000000"/>
            </a:solidFill>
            <a:miter lim="800000"/>
            <a:headEnd/>
            <a:tailEnd/>
          </a:ln>
        </p:spPr>
        <p:txBody>
          <a:bodyPr/>
          <a:lstStyle/>
          <a:p>
            <a:pPr algn="ctr"/>
            <a:r>
              <a:rPr lang="tr-TR" sz="2400" b="1">
                <a:cs typeface="Arial" pitchFamily="34" charset="0"/>
              </a:rPr>
              <a:t>YERLEŞTİRME KARARI</a:t>
            </a:r>
          </a:p>
          <a:p>
            <a:pPr algn="ctr"/>
            <a:r>
              <a:rPr lang="tr-TR" sz="2400" b="1">
                <a:cs typeface="Arial" pitchFamily="34" charset="0"/>
              </a:rPr>
              <a:t>ÖZEL EĞİTİM HİZMETLERİ KURULU</a:t>
            </a:r>
          </a:p>
          <a:p>
            <a:endParaRPr lang="tr-TR" sz="2400">
              <a:cs typeface="Arial" pitchFamily="34" charset="0"/>
            </a:endParaRPr>
          </a:p>
        </p:txBody>
      </p:sp>
      <p:sp>
        <p:nvSpPr>
          <p:cNvPr id="44039" name="AutoShape 7" descr="Pembe dokulu kağıt"/>
          <p:cNvSpPr>
            <a:spLocks noChangeArrowheads="1"/>
          </p:cNvSpPr>
          <p:nvPr/>
        </p:nvSpPr>
        <p:spPr bwMode="auto">
          <a:xfrm>
            <a:off x="3132138" y="5661025"/>
            <a:ext cx="3816350" cy="1028700"/>
          </a:xfrm>
          <a:prstGeom prst="roundRect">
            <a:avLst>
              <a:gd name="adj" fmla="val 16667"/>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tr-TR" sz="1600" b="1" dirty="0" smtClean="0">
                <a:cs typeface="Arial" pitchFamily="34" charset="0"/>
              </a:rPr>
              <a:t>OKUL</a:t>
            </a:r>
          </a:p>
          <a:p>
            <a:pPr algn="ctr"/>
            <a:endParaRPr lang="tr-TR" sz="1600" b="1" dirty="0">
              <a:cs typeface="Arial" pitchFamily="34" charset="0"/>
            </a:endParaRPr>
          </a:p>
          <a:p>
            <a:pPr algn="ctr"/>
            <a:r>
              <a:rPr lang="tr-TR" sz="1600" b="1" dirty="0">
                <a:cs typeface="Arial" pitchFamily="34" charset="0"/>
              </a:rPr>
              <a:t>BEP GELİŞTİRME BİRİMİ</a:t>
            </a:r>
            <a:endParaRPr lang="tr-TR" sz="1600" dirty="0">
              <a:cs typeface="Arial" pitchFamily="34" charset="0"/>
            </a:endParaRPr>
          </a:p>
          <a:p>
            <a:endParaRPr lang="tr-TR" sz="1600" dirty="0">
              <a:cs typeface="Arial" pitchFamily="34" charset="0"/>
            </a:endParaRPr>
          </a:p>
        </p:txBody>
      </p:sp>
      <p:sp>
        <p:nvSpPr>
          <p:cNvPr id="8" name="Altbilgi Yer Tutucusu 6"/>
          <p:cNvSpPr>
            <a:spLocks noGrp="1"/>
          </p:cNvSpPr>
          <p:nvPr>
            <p:ph type="ftr" sz="quarter" idx="11"/>
          </p:nvPr>
        </p:nvSpPr>
        <p:spPr>
          <a:xfrm>
            <a:off x="179512" y="6175375"/>
            <a:ext cx="3352800" cy="365125"/>
          </a:xfrm>
        </p:spPr>
        <p:txBody>
          <a:bodyPr/>
          <a:lstStyle/>
          <a:p>
            <a:pPr>
              <a:defRPr/>
            </a:pPr>
            <a:r>
              <a:rPr lang="tr-TR" dirty="0" smtClean="0"/>
              <a:t>Çanakkale Rehberlik ve Araştırma Merkezi</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52400" y="533400"/>
            <a:ext cx="8991600" cy="681022"/>
          </a:xfrm>
        </p:spPr>
        <p:txBody>
          <a:bodyPr>
            <a:normAutofit/>
          </a:bodyPr>
          <a:lstStyle/>
          <a:p>
            <a:pPr marL="609600" indent="-609600" algn="ctr" eaLnBrk="1" hangingPunct="1">
              <a:buFontTx/>
              <a:buNone/>
            </a:pPr>
            <a:r>
              <a:rPr lang="tr-TR" altLang="tr-TR" sz="2800" b="1" dirty="0" smtClean="0">
                <a:solidFill>
                  <a:srgbClr val="FF0000"/>
                </a:solidFill>
              </a:rPr>
              <a:t>ÖĞRENCİ’ </a:t>
            </a:r>
            <a:r>
              <a:rPr lang="tr-TR" altLang="tr-TR" sz="2800" b="1" dirty="0" err="1" smtClean="0">
                <a:solidFill>
                  <a:srgbClr val="FF0000"/>
                </a:solidFill>
              </a:rPr>
              <a:t>nin</a:t>
            </a:r>
            <a:r>
              <a:rPr lang="tr-TR" altLang="tr-TR" sz="2800" b="1" dirty="0" smtClean="0">
                <a:solidFill>
                  <a:srgbClr val="FF0000"/>
                </a:solidFill>
              </a:rPr>
              <a:t> UYGUN ZEKA  TESTİNE ALINMASI</a:t>
            </a:r>
          </a:p>
        </p:txBody>
      </p:sp>
      <p:sp>
        <p:nvSpPr>
          <p:cNvPr id="32774" name="Rectangle 6"/>
          <p:cNvSpPr>
            <a:spLocks noChangeArrowheads="1"/>
          </p:cNvSpPr>
          <p:nvPr/>
        </p:nvSpPr>
        <p:spPr bwMode="auto">
          <a:xfrm>
            <a:off x="331788" y="4797152"/>
            <a:ext cx="8597930" cy="1609998"/>
          </a:xfrm>
          <a:prstGeom prst="rect">
            <a:avLst/>
          </a:prstGeom>
          <a:noFill/>
          <a:ln w="9525">
            <a:noFill/>
            <a:miter lim="800000"/>
            <a:headEnd/>
            <a:tailEnd/>
          </a:ln>
        </p:spPr>
        <p:txBody>
          <a:bodyPr/>
          <a:lstStyle/>
          <a:p>
            <a:pPr marL="609600" indent="-609600" algn="ctr">
              <a:spcBef>
                <a:spcPct val="20000"/>
              </a:spcBef>
            </a:pPr>
            <a:r>
              <a:rPr lang="tr-TR" altLang="tr-TR" sz="2000" b="1" dirty="0" smtClean="0">
                <a:solidFill>
                  <a:srgbClr val="FF0000"/>
                </a:solidFill>
                <a:latin typeface="Arial" pitchFamily="34" charset="0"/>
                <a:ea typeface="华文细黑"/>
                <a:cs typeface="华文细黑"/>
              </a:rPr>
              <a:t> </a:t>
            </a:r>
            <a:r>
              <a:rPr lang="tr-TR" altLang="tr-TR" sz="3600" b="1" dirty="0" smtClean="0">
                <a:solidFill>
                  <a:schemeClr val="tx2">
                    <a:lumMod val="50000"/>
                  </a:schemeClr>
                </a:solidFill>
                <a:latin typeface="Arial" pitchFamily="34" charset="0"/>
                <a:ea typeface="华文细黑"/>
                <a:cs typeface="华文细黑"/>
              </a:rPr>
              <a:t>ZEKA ARALIĞININ BELİRLENMESİ</a:t>
            </a:r>
            <a:endParaRPr lang="tr-TR" altLang="tr-TR" sz="3600" b="1" dirty="0">
              <a:solidFill>
                <a:schemeClr val="tx2">
                  <a:lumMod val="50000"/>
                </a:schemeClr>
              </a:solidFill>
              <a:latin typeface="Arial" pitchFamily="34" charset="0"/>
              <a:ea typeface="华文细黑"/>
              <a:cs typeface="华文细黑"/>
            </a:endParaRPr>
          </a:p>
        </p:txBody>
      </p:sp>
      <p:sp>
        <p:nvSpPr>
          <p:cNvPr id="5"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pic>
        <p:nvPicPr>
          <p:cNvPr id="21506" name="Picture 2"/>
          <p:cNvPicPr>
            <a:picLocks noChangeAspect="1" noChangeArrowheads="1"/>
          </p:cNvPicPr>
          <p:nvPr/>
        </p:nvPicPr>
        <p:blipFill>
          <a:blip r:embed="rId2" cstate="print"/>
          <a:srcRect/>
          <a:stretch>
            <a:fillRect/>
          </a:stretch>
        </p:blipFill>
        <p:spPr bwMode="auto">
          <a:xfrm>
            <a:off x="2071670" y="1357298"/>
            <a:ext cx="5357850" cy="34290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774"/>
                                        </p:tgtEl>
                                        <p:attrNameLst>
                                          <p:attrName>style.visibility</p:attrName>
                                        </p:attrNameLst>
                                      </p:cBhvr>
                                      <p:to>
                                        <p:strVal val="visible"/>
                                      </p:to>
                                    </p:set>
                                    <p:animEffect transition="in" filter="fade">
                                      <p:cBhvr>
                                        <p:cTn id="11" dur="1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704088"/>
            <a:ext cx="8929718" cy="1439028"/>
          </a:xfrm>
        </p:spPr>
        <p:txBody>
          <a:bodyPr>
            <a:normAutofit/>
          </a:bodyPr>
          <a:lstStyle/>
          <a:p>
            <a:r>
              <a:rPr lang="tr-TR" sz="3600" b="1" dirty="0" smtClean="0">
                <a:solidFill>
                  <a:srgbClr val="FF0000"/>
                </a:solidFill>
                <a:latin typeface="Times New Roman" pitchFamily="18" charset="0"/>
                <a:cs typeface="Times New Roman" pitchFamily="18" charset="0"/>
              </a:rPr>
              <a:t>HANGİ ZEKA TESTLERİ UYGULANIR</a:t>
            </a:r>
            <a:endParaRPr lang="tr-TR" sz="3600" b="1" dirty="0">
              <a:solidFill>
                <a:srgbClr val="FF0000"/>
              </a:solidFill>
              <a:latin typeface="Times New Roman" pitchFamily="18" charset="0"/>
              <a:cs typeface="Times New Roman" pitchFamily="18" charset="0"/>
            </a:endParaRPr>
          </a:p>
        </p:txBody>
      </p:sp>
      <p:pic>
        <p:nvPicPr>
          <p:cNvPr id="18434" name="Picture 2" descr="C:\Users\win7\Desktop\stanford-binet-zeka-test.jpg"/>
          <p:cNvPicPr>
            <a:picLocks noGrp="1" noChangeAspect="1" noChangeArrowheads="1"/>
          </p:cNvPicPr>
          <p:nvPr>
            <p:ph idx="1"/>
          </p:nvPr>
        </p:nvPicPr>
        <p:blipFill>
          <a:blip r:embed="rId2" cstate="print"/>
          <a:srcRect/>
          <a:stretch>
            <a:fillRect/>
          </a:stretch>
        </p:blipFill>
        <p:spPr bwMode="auto">
          <a:xfrm>
            <a:off x="2000232" y="2143116"/>
            <a:ext cx="4256288" cy="1993902"/>
          </a:xfrm>
          <a:prstGeom prst="rect">
            <a:avLst/>
          </a:prstGeom>
          <a:noFill/>
        </p:spPr>
      </p:pic>
      <p:pic>
        <p:nvPicPr>
          <p:cNvPr id="18435" name="Picture 3" descr="C:\Users\win7\Desktop\images (5).jpg"/>
          <p:cNvPicPr>
            <a:picLocks noChangeAspect="1" noChangeArrowheads="1"/>
          </p:cNvPicPr>
          <p:nvPr/>
        </p:nvPicPr>
        <p:blipFill>
          <a:blip r:embed="rId3" cstate="print"/>
          <a:srcRect/>
          <a:stretch>
            <a:fillRect/>
          </a:stretch>
        </p:blipFill>
        <p:spPr bwMode="auto">
          <a:xfrm>
            <a:off x="5500694" y="0"/>
            <a:ext cx="2495550" cy="1419225"/>
          </a:xfrm>
          <a:prstGeom prst="rect">
            <a:avLst/>
          </a:prstGeom>
          <a:noFill/>
        </p:spPr>
      </p:pic>
      <p:pic>
        <p:nvPicPr>
          <p:cNvPr id="18436" name="Picture 4" descr="C:\Users\win7\Desktop\indir (2).jpg"/>
          <p:cNvPicPr>
            <a:picLocks noChangeAspect="1" noChangeArrowheads="1"/>
          </p:cNvPicPr>
          <p:nvPr/>
        </p:nvPicPr>
        <p:blipFill>
          <a:blip r:embed="rId4" cstate="print"/>
          <a:srcRect/>
          <a:stretch>
            <a:fillRect/>
          </a:stretch>
        </p:blipFill>
        <p:spPr bwMode="auto">
          <a:xfrm>
            <a:off x="6072198" y="2214554"/>
            <a:ext cx="2571750" cy="1781175"/>
          </a:xfrm>
          <a:prstGeom prst="rect">
            <a:avLst/>
          </a:prstGeom>
          <a:noFill/>
        </p:spPr>
      </p:pic>
      <p:pic>
        <p:nvPicPr>
          <p:cNvPr id="18437" name="Picture 5" descr="C:\Users\win7\Desktop\indir (1).jpg"/>
          <p:cNvPicPr>
            <a:picLocks noChangeAspect="1" noChangeArrowheads="1"/>
          </p:cNvPicPr>
          <p:nvPr/>
        </p:nvPicPr>
        <p:blipFill>
          <a:blip r:embed="rId5" cstate="print"/>
          <a:srcRect/>
          <a:stretch>
            <a:fillRect/>
          </a:stretch>
        </p:blipFill>
        <p:spPr bwMode="auto">
          <a:xfrm>
            <a:off x="642910" y="4429132"/>
            <a:ext cx="2571750" cy="1771650"/>
          </a:xfrm>
          <a:prstGeom prst="rect">
            <a:avLst/>
          </a:prstGeom>
          <a:noFill/>
        </p:spPr>
      </p:pic>
      <p:pic>
        <p:nvPicPr>
          <p:cNvPr id="18438" name="Picture 6" descr="C:\Users\win7\Desktop\porteus labirent testi.jpg"/>
          <p:cNvPicPr>
            <a:picLocks noChangeAspect="1" noChangeArrowheads="1"/>
          </p:cNvPicPr>
          <p:nvPr/>
        </p:nvPicPr>
        <p:blipFill>
          <a:blip r:embed="rId6" cstate="print"/>
          <a:srcRect/>
          <a:stretch>
            <a:fillRect/>
          </a:stretch>
        </p:blipFill>
        <p:spPr bwMode="auto">
          <a:xfrm>
            <a:off x="4000496" y="4286256"/>
            <a:ext cx="2878138" cy="1690709"/>
          </a:xfrm>
          <a:prstGeom prst="rect">
            <a:avLst/>
          </a:prstGeom>
          <a:noFill/>
        </p:spPr>
      </p:pic>
      <p:pic>
        <p:nvPicPr>
          <p:cNvPr id="18439" name="Picture 7"/>
          <p:cNvPicPr>
            <a:picLocks noChangeAspect="1" noChangeArrowheads="1"/>
          </p:cNvPicPr>
          <p:nvPr/>
        </p:nvPicPr>
        <p:blipFill>
          <a:blip r:embed="rId7" cstate="print"/>
          <a:srcRect/>
          <a:stretch>
            <a:fillRect/>
          </a:stretch>
        </p:blipFill>
        <p:spPr bwMode="auto">
          <a:xfrm>
            <a:off x="7429520" y="4429132"/>
            <a:ext cx="1371600" cy="1371600"/>
          </a:xfrm>
          <a:prstGeom prst="rect">
            <a:avLst/>
          </a:prstGeom>
          <a:noFill/>
          <a:ln w="9525">
            <a:noFill/>
            <a:miter lim="800000"/>
            <a:headEnd/>
            <a:tailEnd/>
          </a:ln>
          <a:effectLst/>
        </p:spPr>
      </p:pic>
      <p:pic>
        <p:nvPicPr>
          <p:cNvPr id="18440" name="Picture 8"/>
          <p:cNvPicPr>
            <a:picLocks noChangeAspect="1" noChangeArrowheads="1"/>
          </p:cNvPicPr>
          <p:nvPr/>
        </p:nvPicPr>
        <p:blipFill>
          <a:blip r:embed="rId8" cstate="print"/>
          <a:srcRect/>
          <a:stretch>
            <a:fillRect/>
          </a:stretch>
        </p:blipFill>
        <p:spPr bwMode="auto">
          <a:xfrm>
            <a:off x="0" y="2143116"/>
            <a:ext cx="2143125" cy="2000249"/>
          </a:xfrm>
          <a:prstGeom prst="rect">
            <a:avLst/>
          </a:prstGeom>
          <a:noFill/>
          <a:ln w="9525">
            <a:noFill/>
            <a:miter lim="800000"/>
            <a:headEnd/>
            <a:tailEnd/>
          </a:ln>
          <a:effectLst/>
        </p:spPr>
      </p:pic>
      <p:pic>
        <p:nvPicPr>
          <p:cNvPr id="18441" name="Picture 9" descr="C:\Users\win7\Desktop\indir (5).jpg"/>
          <p:cNvPicPr>
            <a:picLocks noChangeAspect="1" noChangeArrowheads="1"/>
          </p:cNvPicPr>
          <p:nvPr/>
        </p:nvPicPr>
        <p:blipFill>
          <a:blip r:embed="rId9" cstate="print"/>
          <a:srcRect/>
          <a:stretch>
            <a:fillRect/>
          </a:stretch>
        </p:blipFill>
        <p:spPr bwMode="auto">
          <a:xfrm>
            <a:off x="1214414" y="214290"/>
            <a:ext cx="4010025" cy="1143000"/>
          </a:xfrm>
          <a:prstGeom prst="rect">
            <a:avLst/>
          </a:prstGeom>
          <a:noFill/>
        </p:spPr>
      </p:pic>
      <p:sp>
        <p:nvSpPr>
          <p:cNvPr id="11" name="Altbilgi Yer Tutucusu 3"/>
          <p:cNvSpPr>
            <a:spLocks noGrp="1"/>
          </p:cNvSpPr>
          <p:nvPr>
            <p:ph type="ftr" sz="quarter" idx="11"/>
          </p:nvPr>
        </p:nvSpPr>
        <p:spPr>
          <a:xfrm>
            <a:off x="609600" y="6042025"/>
            <a:ext cx="4622800" cy="555327"/>
          </a:xfrm>
        </p:spPr>
        <p:txBody>
          <a:bodyPr/>
          <a:lstStyle/>
          <a:p>
            <a:pPr>
              <a:defRPr/>
            </a:pPr>
            <a:r>
              <a:rPr lang="tr-TR" dirty="0" smtClean="0"/>
              <a:t>Çanakkale Rehberlik ve Araştırma Merkezi</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tr-TR" altLang="tr-TR" sz="4000" b="1" dirty="0" smtClean="0">
                <a:solidFill>
                  <a:srgbClr val="FF0000"/>
                </a:solidFill>
                <a:latin typeface="Times New Roman" pitchFamily="18" charset="0"/>
                <a:cs typeface="Times New Roman" pitchFamily="18" charset="0"/>
              </a:rPr>
              <a:t>ZİHİNSEL ARALIKLAR</a:t>
            </a:r>
          </a:p>
        </p:txBody>
      </p:sp>
      <p:sp>
        <p:nvSpPr>
          <p:cNvPr id="119811" name="Rectangle 3"/>
          <p:cNvSpPr>
            <a:spLocks noGrp="1" noChangeArrowheads="1"/>
          </p:cNvSpPr>
          <p:nvPr>
            <p:ph idx="1"/>
          </p:nvPr>
        </p:nvSpPr>
        <p:spPr/>
        <p:txBody>
          <a:bodyPr rtlCol="0">
            <a:normAutofit/>
          </a:bodyPr>
          <a:lstStyle/>
          <a:p>
            <a:pPr eaLnBrk="1" fontAlgn="auto" hangingPunct="1">
              <a:lnSpc>
                <a:spcPct val="80000"/>
              </a:lnSpc>
              <a:spcAft>
                <a:spcPts val="0"/>
              </a:spcAft>
              <a:buFont typeface="Wingdings 3" charset="2"/>
              <a:buChar char=""/>
              <a:defRPr/>
            </a:pPr>
            <a:endParaRPr lang="tr-TR" altLang="tr-TR"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rPr>
              <a:t>0-19 Çok Ağır </a:t>
            </a:r>
            <a:r>
              <a:rPr lang="tr-TR" altLang="tr-TR" sz="2400" dirty="0" smtClean="0">
                <a:solidFill>
                  <a:schemeClr val="tx2"/>
                </a:solidFill>
                <a:sym typeface="Wingdings" panose="05000000000000000000" pitchFamily="2" charset="2"/>
              </a:rPr>
              <a:t></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sym typeface="Wingdings" panose="05000000000000000000" pitchFamily="2" charset="2"/>
              </a:rPr>
              <a:t>20-34 Ağır Düzey </a:t>
            </a:r>
            <a:r>
              <a:rPr lang="tr-TR" altLang="tr-TR" sz="2400" dirty="0" smtClean="0">
                <a:solidFill>
                  <a:schemeClr val="tx2"/>
                </a:solidFill>
                <a:sym typeface="Wingdings" panose="05000000000000000000" pitchFamily="2" charset="2"/>
              </a:rPr>
              <a:t></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sym typeface="Wingdings" panose="05000000000000000000" pitchFamily="2" charset="2"/>
              </a:rPr>
              <a:t>35-49 Orta Düzey </a:t>
            </a:r>
            <a:r>
              <a:rPr lang="tr-TR" altLang="tr-TR" sz="2400" dirty="0" smtClean="0">
                <a:solidFill>
                  <a:schemeClr val="tx2"/>
                </a:solidFill>
                <a:sym typeface="Wingdings" panose="05000000000000000000" pitchFamily="2" charset="2"/>
              </a:rPr>
              <a:t></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sym typeface="Wingdings" panose="05000000000000000000" pitchFamily="2" charset="2"/>
              </a:rPr>
              <a:t>50-69 Hafif Düzey</a:t>
            </a:r>
          </a:p>
          <a:p>
            <a:pPr eaLnBrk="1" fontAlgn="auto" hangingPunct="1">
              <a:lnSpc>
                <a:spcPct val="80000"/>
              </a:lnSpc>
              <a:spcAft>
                <a:spcPts val="0"/>
              </a:spcAft>
              <a:buFont typeface="Wingdings 3" charset="2"/>
              <a:buChar char=""/>
              <a:defRPr/>
            </a:pPr>
            <a:r>
              <a:rPr lang="tr-TR" altLang="tr-TR" sz="2800" b="1" dirty="0" smtClean="0">
                <a:solidFill>
                  <a:srgbClr val="FF0000"/>
                </a:solidFill>
                <a:latin typeface="Times New Roman" pitchFamily="18" charset="0"/>
                <a:cs typeface="Times New Roman" pitchFamily="18" charset="0"/>
                <a:sym typeface="Wingdings" panose="05000000000000000000" pitchFamily="2" charset="2"/>
              </a:rPr>
              <a:t>70-89 Sınır Düzey(Normal olarak kabul ediliyor.)</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sym typeface="Wingdings" panose="05000000000000000000" pitchFamily="2" charset="2"/>
              </a:rPr>
              <a:t>90-109 Normal Zihinsel Performans </a:t>
            </a:r>
            <a:r>
              <a:rPr lang="tr-TR" altLang="tr-TR" sz="2400" dirty="0" smtClean="0">
                <a:solidFill>
                  <a:schemeClr val="tx2"/>
                </a:solidFill>
                <a:sym typeface="Wingdings" panose="05000000000000000000" pitchFamily="2" charset="2"/>
              </a:rPr>
              <a:t></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sym typeface="Wingdings" panose="05000000000000000000" pitchFamily="2" charset="2"/>
              </a:rPr>
              <a:t>110-119 Normal Üstü </a:t>
            </a:r>
            <a:r>
              <a:rPr lang="tr-TR" altLang="tr-TR" sz="2400" dirty="0" smtClean="0">
                <a:solidFill>
                  <a:schemeClr val="tx2"/>
                </a:solidFill>
                <a:sym typeface="Wingdings" panose="05000000000000000000" pitchFamily="2" charset="2"/>
              </a:rPr>
              <a:t></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sym typeface="Wingdings" panose="05000000000000000000" pitchFamily="2" charset="2"/>
              </a:rPr>
              <a:t>120-129 Üstün Zihinsel Performans </a:t>
            </a:r>
            <a:r>
              <a:rPr lang="tr-TR" altLang="tr-TR" sz="2400" dirty="0" smtClean="0">
                <a:solidFill>
                  <a:schemeClr val="tx2"/>
                </a:solidFill>
                <a:sym typeface="Wingdings" panose="05000000000000000000" pitchFamily="2" charset="2"/>
              </a:rPr>
              <a:t></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rPr>
              <a:t>130-139 Çok Üstün</a:t>
            </a:r>
          </a:p>
          <a:p>
            <a:pPr eaLnBrk="1" fontAlgn="auto" hangingPunct="1">
              <a:lnSpc>
                <a:spcPct val="80000"/>
              </a:lnSpc>
              <a:spcAft>
                <a:spcPts val="0"/>
              </a:spcAft>
              <a:buFont typeface="Wingdings 3" charset="2"/>
              <a:buChar char=""/>
              <a:defRPr/>
            </a:pPr>
            <a:r>
              <a:rPr lang="tr-TR" altLang="tr-TR" sz="2400" dirty="0" smtClean="0">
                <a:solidFill>
                  <a:schemeClr val="tx1">
                    <a:lumMod val="75000"/>
                    <a:lumOff val="25000"/>
                  </a:schemeClr>
                </a:solidFill>
              </a:rPr>
              <a:t>140 ve üstü </a:t>
            </a:r>
            <a:r>
              <a:rPr lang="tr-TR" altLang="tr-TR" sz="2400" b="1" dirty="0" smtClean="0">
                <a:solidFill>
                  <a:srgbClr val="FF0000"/>
                </a:solidFill>
              </a:rPr>
              <a:t>Dahi</a:t>
            </a:r>
            <a:r>
              <a:rPr lang="tr-TR" altLang="tr-TR" sz="2400" dirty="0" smtClean="0">
                <a:solidFill>
                  <a:schemeClr val="tx1">
                    <a:lumMod val="75000"/>
                    <a:lumOff val="25000"/>
                  </a:schemeClr>
                </a:solidFill>
              </a:rPr>
              <a:t> </a:t>
            </a:r>
          </a:p>
        </p:txBody>
      </p:sp>
      <p:pic>
        <p:nvPicPr>
          <p:cNvPr id="16389" name="Picture 5" descr="AG00315_"/>
          <p:cNvPicPr>
            <a:picLocks noChangeAspect="1" noChangeArrowheads="1" noCrop="1"/>
          </p:cNvPicPr>
          <p:nvPr/>
        </p:nvPicPr>
        <p:blipFill>
          <a:blip r:embed="rId2" cstate="print"/>
          <a:srcRect/>
          <a:stretch>
            <a:fillRect/>
          </a:stretch>
        </p:blipFill>
        <p:spPr bwMode="auto">
          <a:xfrm>
            <a:off x="3929058" y="5214950"/>
            <a:ext cx="1439862" cy="1354137"/>
          </a:xfrm>
          <a:prstGeom prst="rect">
            <a:avLst/>
          </a:prstGeom>
          <a:noFill/>
          <a:ln w="9525">
            <a:noFill/>
            <a:miter lim="800000"/>
            <a:headEnd/>
            <a:tailEnd/>
          </a:ln>
        </p:spPr>
      </p:pic>
      <p:pic>
        <p:nvPicPr>
          <p:cNvPr id="16390" name="Picture 6" descr="AG00317_"/>
          <p:cNvPicPr>
            <a:picLocks noChangeAspect="1" noChangeArrowheads="1" noCrop="1"/>
          </p:cNvPicPr>
          <p:nvPr/>
        </p:nvPicPr>
        <p:blipFill>
          <a:blip r:embed="rId3" cstate="print"/>
          <a:srcRect/>
          <a:stretch>
            <a:fillRect/>
          </a:stretch>
        </p:blipFill>
        <p:spPr bwMode="auto">
          <a:xfrm>
            <a:off x="4860032" y="1556792"/>
            <a:ext cx="1296988" cy="1439862"/>
          </a:xfrm>
          <a:prstGeom prst="rect">
            <a:avLst/>
          </a:prstGeom>
          <a:noFill/>
          <a:ln w="9525">
            <a:noFill/>
            <a:miter lim="800000"/>
            <a:headEnd/>
            <a:tailEnd/>
          </a:ln>
        </p:spPr>
      </p:pic>
      <p:sp>
        <p:nvSpPr>
          <p:cNvPr id="7"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pic>
        <p:nvPicPr>
          <p:cNvPr id="17411" name="Picture 3"/>
          <p:cNvPicPr>
            <a:picLocks noChangeAspect="1" noChangeArrowheads="1"/>
          </p:cNvPicPr>
          <p:nvPr/>
        </p:nvPicPr>
        <p:blipFill>
          <a:blip r:embed="rId4" cstate="print"/>
          <a:srcRect/>
          <a:stretch>
            <a:fillRect/>
          </a:stretch>
        </p:blipFill>
        <p:spPr bwMode="auto">
          <a:xfrm>
            <a:off x="6357950" y="4500570"/>
            <a:ext cx="2409825" cy="1895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355725" y="2133600"/>
            <a:ext cx="184150" cy="457200"/>
          </a:xfrm>
          <a:prstGeom prst="rect">
            <a:avLst/>
          </a:prstGeom>
          <a:noFill/>
          <a:ln w="12700" cap="sq">
            <a:noFill/>
            <a:miter lim="800000"/>
            <a:headEnd/>
            <a:tailEnd/>
          </a:ln>
        </p:spPr>
        <p:txBody>
          <a:bodyPr wrap="none" anchor="ctr">
            <a:spAutoFit/>
          </a:bodyPr>
          <a:lstStyle/>
          <a:p>
            <a:pPr algn="ctr" eaLnBrk="1" hangingPunct="1">
              <a:spcBef>
                <a:spcPct val="50000"/>
              </a:spcBef>
            </a:pPr>
            <a:endParaRPr lang="tr-TR" altLang="tr-TR"/>
          </a:p>
        </p:txBody>
      </p:sp>
      <p:sp>
        <p:nvSpPr>
          <p:cNvPr id="88070" name="AutoShape 6"/>
          <p:cNvSpPr>
            <a:spLocks noChangeArrowheads="1"/>
          </p:cNvSpPr>
          <p:nvPr/>
        </p:nvSpPr>
        <p:spPr bwMode="auto">
          <a:xfrm>
            <a:off x="76200" y="1600200"/>
            <a:ext cx="1600200" cy="4953000"/>
          </a:xfrm>
          <a:prstGeom prst="flowChartProcess">
            <a:avLst/>
          </a:prstGeom>
          <a:solidFill>
            <a:srgbClr val="0000FF"/>
          </a:solidFill>
          <a:ln w="12700" cap="sq">
            <a:solidFill>
              <a:schemeClr val="tx1"/>
            </a:solidFill>
            <a:miter lim="800000"/>
            <a:headEnd/>
            <a:tailEnd/>
          </a:ln>
        </p:spPr>
        <p:txBody>
          <a:bodyPr wrap="none" anchor="ctr"/>
          <a:lstStyle/>
          <a:p>
            <a:pPr eaLnBrk="1" hangingPunct="1"/>
            <a:endParaRPr lang="tr-TR" altLang="tr-TR"/>
          </a:p>
        </p:txBody>
      </p:sp>
      <p:sp>
        <p:nvSpPr>
          <p:cNvPr id="17412" name="Line 7"/>
          <p:cNvSpPr>
            <a:spLocks noChangeShapeType="1"/>
          </p:cNvSpPr>
          <p:nvPr/>
        </p:nvSpPr>
        <p:spPr bwMode="auto">
          <a:xfrm>
            <a:off x="76200" y="3200400"/>
            <a:ext cx="1600200" cy="0"/>
          </a:xfrm>
          <a:prstGeom prst="line">
            <a:avLst/>
          </a:prstGeom>
          <a:noFill/>
          <a:ln w="12700" cap="sq">
            <a:solidFill>
              <a:schemeClr val="tx1"/>
            </a:solidFill>
            <a:round/>
            <a:headEnd/>
            <a:tailEnd/>
          </a:ln>
        </p:spPr>
        <p:txBody>
          <a:bodyPr wrap="none" anchor="ctr"/>
          <a:lstStyle/>
          <a:p>
            <a:endParaRPr lang="tr-TR"/>
          </a:p>
        </p:txBody>
      </p:sp>
      <p:sp>
        <p:nvSpPr>
          <p:cNvPr id="17413" name="Line 8"/>
          <p:cNvSpPr>
            <a:spLocks noChangeShapeType="1"/>
          </p:cNvSpPr>
          <p:nvPr/>
        </p:nvSpPr>
        <p:spPr bwMode="auto">
          <a:xfrm>
            <a:off x="76200" y="4953000"/>
            <a:ext cx="1600200" cy="0"/>
          </a:xfrm>
          <a:prstGeom prst="line">
            <a:avLst/>
          </a:prstGeom>
          <a:noFill/>
          <a:ln w="12700" cap="sq">
            <a:solidFill>
              <a:schemeClr val="tx1"/>
            </a:solidFill>
            <a:round/>
            <a:headEnd/>
            <a:tailEnd/>
          </a:ln>
        </p:spPr>
        <p:txBody>
          <a:bodyPr wrap="none" anchor="ctr"/>
          <a:lstStyle/>
          <a:p>
            <a:endParaRPr lang="tr-TR"/>
          </a:p>
        </p:txBody>
      </p:sp>
      <p:sp>
        <p:nvSpPr>
          <p:cNvPr id="88073" name="Text Box 9"/>
          <p:cNvSpPr txBox="1">
            <a:spLocks noChangeArrowheads="1"/>
          </p:cNvSpPr>
          <p:nvPr/>
        </p:nvSpPr>
        <p:spPr bwMode="auto">
          <a:xfrm>
            <a:off x="228600" y="3413125"/>
            <a:ext cx="1295400" cy="1311275"/>
          </a:xfrm>
          <a:prstGeom prst="rect">
            <a:avLst/>
          </a:prstGeom>
          <a:solidFill>
            <a:schemeClr val="tx1"/>
          </a:solidFill>
          <a:ln w="12700" cap="sq">
            <a:noFill/>
            <a:miter lim="800000"/>
            <a:headEnd/>
            <a:tailEnd/>
          </a:ln>
        </p:spPr>
        <p:txBody>
          <a:bodyPr anchor="ctr">
            <a:spAutoFit/>
          </a:bodyPr>
          <a:lstStyle/>
          <a:p>
            <a:pPr algn="ctr" eaLnBrk="1" hangingPunct="1">
              <a:spcBef>
                <a:spcPct val="50000"/>
              </a:spcBef>
            </a:pPr>
            <a:r>
              <a:rPr lang="tr-TR" altLang="tr-TR" sz="3200" b="1">
                <a:solidFill>
                  <a:srgbClr val="0000FF"/>
                </a:solidFill>
              </a:rPr>
              <a:t>35-49</a:t>
            </a:r>
          </a:p>
          <a:p>
            <a:pPr algn="ctr" eaLnBrk="1" hangingPunct="1">
              <a:spcBef>
                <a:spcPct val="50000"/>
              </a:spcBef>
            </a:pPr>
            <a:r>
              <a:rPr lang="tr-TR" altLang="tr-TR" sz="3200" b="1">
                <a:solidFill>
                  <a:srgbClr val="0000FF"/>
                </a:solidFill>
              </a:rPr>
              <a:t>IQ</a:t>
            </a:r>
          </a:p>
        </p:txBody>
      </p:sp>
      <p:sp>
        <p:nvSpPr>
          <p:cNvPr id="88074" name="Text Box 10"/>
          <p:cNvSpPr txBox="1">
            <a:spLocks noChangeArrowheads="1"/>
          </p:cNvSpPr>
          <p:nvPr/>
        </p:nvSpPr>
        <p:spPr bwMode="auto">
          <a:xfrm>
            <a:off x="228600" y="5145088"/>
            <a:ext cx="1295400" cy="1311275"/>
          </a:xfrm>
          <a:prstGeom prst="rect">
            <a:avLst/>
          </a:prstGeom>
          <a:solidFill>
            <a:schemeClr val="tx1"/>
          </a:solidFill>
          <a:ln w="12700" cap="sq">
            <a:noFill/>
            <a:miter lim="800000"/>
            <a:headEnd/>
            <a:tailEnd/>
          </a:ln>
        </p:spPr>
        <p:txBody>
          <a:bodyPr anchor="ctr">
            <a:spAutoFit/>
          </a:bodyPr>
          <a:lstStyle/>
          <a:p>
            <a:pPr algn="ctr" eaLnBrk="1" hangingPunct="1">
              <a:spcBef>
                <a:spcPct val="50000"/>
              </a:spcBef>
            </a:pPr>
            <a:r>
              <a:rPr lang="tr-TR" altLang="tr-TR" sz="3200" b="1" dirty="0" smtClean="0">
                <a:solidFill>
                  <a:srgbClr val="0000FF"/>
                </a:solidFill>
              </a:rPr>
              <a:t>20-34</a:t>
            </a:r>
            <a:endParaRPr lang="tr-TR" altLang="tr-TR" sz="3200" b="1" dirty="0">
              <a:solidFill>
                <a:srgbClr val="0000FF"/>
              </a:solidFill>
            </a:endParaRPr>
          </a:p>
          <a:p>
            <a:pPr algn="ctr" eaLnBrk="1" hangingPunct="1">
              <a:spcBef>
                <a:spcPct val="50000"/>
              </a:spcBef>
            </a:pPr>
            <a:r>
              <a:rPr lang="tr-TR" altLang="tr-TR" sz="3200" b="1" dirty="0">
                <a:solidFill>
                  <a:srgbClr val="0000FF"/>
                </a:solidFill>
              </a:rPr>
              <a:t>IQ</a:t>
            </a:r>
          </a:p>
        </p:txBody>
      </p:sp>
      <p:sp>
        <p:nvSpPr>
          <p:cNvPr id="88075" name="Text Box 11"/>
          <p:cNvSpPr txBox="1">
            <a:spLocks noChangeArrowheads="1"/>
          </p:cNvSpPr>
          <p:nvPr/>
        </p:nvSpPr>
        <p:spPr bwMode="auto">
          <a:xfrm>
            <a:off x="228600" y="1736725"/>
            <a:ext cx="1295400" cy="1311275"/>
          </a:xfrm>
          <a:prstGeom prst="rect">
            <a:avLst/>
          </a:prstGeom>
          <a:solidFill>
            <a:schemeClr val="tx1"/>
          </a:solidFill>
          <a:ln w="12700" cap="sq">
            <a:noFill/>
            <a:miter lim="800000"/>
            <a:headEnd/>
            <a:tailEnd/>
          </a:ln>
        </p:spPr>
        <p:txBody>
          <a:bodyPr anchor="ctr">
            <a:spAutoFit/>
          </a:bodyPr>
          <a:lstStyle/>
          <a:p>
            <a:pPr algn="ctr" eaLnBrk="1" hangingPunct="1">
              <a:spcBef>
                <a:spcPct val="50000"/>
              </a:spcBef>
            </a:pPr>
            <a:r>
              <a:rPr lang="tr-TR" altLang="tr-TR" sz="3200" b="1">
                <a:solidFill>
                  <a:srgbClr val="0000FF"/>
                </a:solidFill>
              </a:rPr>
              <a:t>50-69</a:t>
            </a:r>
          </a:p>
          <a:p>
            <a:pPr algn="ctr" eaLnBrk="1" hangingPunct="1">
              <a:spcBef>
                <a:spcPct val="50000"/>
              </a:spcBef>
            </a:pPr>
            <a:r>
              <a:rPr lang="tr-TR" altLang="tr-TR" sz="3200" b="1">
                <a:solidFill>
                  <a:srgbClr val="0000FF"/>
                </a:solidFill>
              </a:rPr>
              <a:t>IQ</a:t>
            </a:r>
          </a:p>
        </p:txBody>
      </p:sp>
      <p:sp>
        <p:nvSpPr>
          <p:cNvPr id="88076" name="Text Box 12"/>
          <p:cNvSpPr txBox="1">
            <a:spLocks noChangeArrowheads="1"/>
          </p:cNvSpPr>
          <p:nvPr/>
        </p:nvSpPr>
        <p:spPr bwMode="auto">
          <a:xfrm>
            <a:off x="2362200" y="1508443"/>
            <a:ext cx="6438900" cy="1477328"/>
          </a:xfrm>
          <a:prstGeom prst="rect">
            <a:avLst/>
          </a:prstGeom>
          <a:noFill/>
          <a:ln w="12700" cap="sq">
            <a:solidFill>
              <a:schemeClr val="tx1"/>
            </a:solidFill>
            <a:miter lim="800000"/>
            <a:headEnd/>
            <a:tailEnd/>
          </a:ln>
        </p:spPr>
        <p:txBody>
          <a:bodyPr anchor="ctr">
            <a:spAutoFit/>
          </a:bodyPr>
          <a:lstStyle/>
          <a:p>
            <a:pPr eaLnBrk="1" hangingPunct="1">
              <a:spcBef>
                <a:spcPct val="50000"/>
              </a:spcBef>
            </a:pPr>
            <a:r>
              <a:rPr lang="tr-TR" altLang="tr-TR" b="1" dirty="0"/>
              <a:t>NORMAL İLKÖĞRETİM </a:t>
            </a:r>
            <a:r>
              <a:rPr lang="tr-TR" altLang="tr-TR" b="1" dirty="0" smtClean="0"/>
              <a:t>OKULLARINDA </a:t>
            </a:r>
            <a:r>
              <a:rPr lang="tr-TR" altLang="tr-TR" b="1" smtClean="0"/>
              <a:t>KAYNAŞTIRMA/BÜTÜNLEŞTİRME EĞİTİMİ</a:t>
            </a:r>
          </a:p>
          <a:p>
            <a:pPr eaLnBrk="1" hangingPunct="1">
              <a:spcBef>
                <a:spcPct val="50000"/>
              </a:spcBef>
            </a:pPr>
            <a:r>
              <a:rPr lang="tr-TR" altLang="tr-TR" b="1" smtClean="0"/>
              <a:t>ÖZEL EĞİTİM SINIFI</a:t>
            </a:r>
            <a:endParaRPr lang="tr-TR" altLang="tr-TR" b="1" dirty="0" smtClean="0"/>
          </a:p>
          <a:p>
            <a:pPr eaLnBrk="1" hangingPunct="1">
              <a:spcBef>
                <a:spcPct val="50000"/>
              </a:spcBef>
            </a:pPr>
            <a:r>
              <a:rPr lang="tr-TR" altLang="tr-TR" b="1" dirty="0" smtClean="0"/>
              <a:t>ÖZEL EĞİTİM MESLEKİ EĞİTİM MERKEZİ</a:t>
            </a:r>
            <a:endParaRPr lang="tr-TR" altLang="tr-TR" b="1" dirty="0"/>
          </a:p>
        </p:txBody>
      </p:sp>
      <p:sp>
        <p:nvSpPr>
          <p:cNvPr id="88077" name="Text Box 13"/>
          <p:cNvSpPr txBox="1">
            <a:spLocks noChangeArrowheads="1"/>
          </p:cNvSpPr>
          <p:nvPr/>
        </p:nvSpPr>
        <p:spPr bwMode="auto">
          <a:xfrm>
            <a:off x="3262313" y="5468635"/>
            <a:ext cx="5054600" cy="784830"/>
          </a:xfrm>
          <a:prstGeom prst="rect">
            <a:avLst/>
          </a:prstGeom>
          <a:noFill/>
          <a:ln w="12700" cap="sq">
            <a:solidFill>
              <a:schemeClr val="tx1"/>
            </a:solidFill>
            <a:miter lim="800000"/>
            <a:headEnd/>
            <a:tailEnd/>
          </a:ln>
        </p:spPr>
        <p:txBody>
          <a:bodyPr anchor="ctr">
            <a:spAutoFit/>
          </a:bodyPr>
          <a:lstStyle/>
          <a:p>
            <a:pPr algn="ctr" eaLnBrk="1" hangingPunct="1">
              <a:spcBef>
                <a:spcPct val="50000"/>
              </a:spcBef>
            </a:pPr>
            <a:r>
              <a:rPr lang="tr-TR" altLang="tr-TR" b="1" dirty="0"/>
              <a:t>ÖZEL EĞİTİM UYGULAMA </a:t>
            </a:r>
            <a:r>
              <a:rPr lang="tr-TR" altLang="tr-TR" b="1" dirty="0" smtClean="0"/>
              <a:t>OKULU</a:t>
            </a:r>
          </a:p>
          <a:p>
            <a:pPr algn="ctr" eaLnBrk="1" hangingPunct="1">
              <a:spcBef>
                <a:spcPct val="50000"/>
              </a:spcBef>
            </a:pPr>
            <a:r>
              <a:rPr lang="tr-TR" altLang="tr-TR" b="1" dirty="0" smtClean="0"/>
              <a:t>ÖZEL EĞİTİM İŞ UYGULAMA OKULU              </a:t>
            </a:r>
            <a:endParaRPr lang="tr-TR" altLang="tr-TR" b="1" dirty="0"/>
          </a:p>
        </p:txBody>
      </p:sp>
      <p:sp>
        <p:nvSpPr>
          <p:cNvPr id="88078" name="Text Box 14"/>
          <p:cNvSpPr txBox="1">
            <a:spLocks noChangeArrowheads="1"/>
          </p:cNvSpPr>
          <p:nvPr/>
        </p:nvSpPr>
        <p:spPr bwMode="auto">
          <a:xfrm>
            <a:off x="3832225" y="3053508"/>
            <a:ext cx="4268788" cy="2308324"/>
          </a:xfrm>
          <a:prstGeom prst="rect">
            <a:avLst/>
          </a:prstGeom>
          <a:noFill/>
          <a:ln w="12700" cap="sq">
            <a:solidFill>
              <a:schemeClr val="tx1"/>
            </a:solidFill>
            <a:miter lim="800000"/>
            <a:headEnd/>
            <a:tailEnd/>
          </a:ln>
        </p:spPr>
        <p:txBody>
          <a:bodyPr anchor="ctr">
            <a:spAutoFit/>
          </a:bodyPr>
          <a:lstStyle/>
          <a:p>
            <a:pPr algn="ctr" eaLnBrk="1" hangingPunct="1">
              <a:spcBef>
                <a:spcPct val="50000"/>
              </a:spcBef>
            </a:pPr>
            <a:endParaRPr lang="tr-TR" altLang="tr-TR" b="1" dirty="0"/>
          </a:p>
          <a:p>
            <a:pPr algn="ctr" eaLnBrk="1" hangingPunct="1">
              <a:spcBef>
                <a:spcPct val="50000"/>
              </a:spcBef>
            </a:pPr>
            <a:r>
              <a:rPr lang="tr-TR" altLang="tr-TR" b="1" dirty="0"/>
              <a:t>ÖZEL EĞİTİM SINIFI</a:t>
            </a:r>
          </a:p>
          <a:p>
            <a:pPr algn="ctr" eaLnBrk="1" hangingPunct="1">
              <a:spcBef>
                <a:spcPct val="50000"/>
              </a:spcBef>
            </a:pPr>
            <a:r>
              <a:rPr lang="tr-TR" altLang="tr-TR" b="1" dirty="0"/>
              <a:t>ÖZEL EĞİTİM UYGULAMA </a:t>
            </a:r>
            <a:r>
              <a:rPr lang="tr-TR" altLang="tr-TR" b="1" dirty="0" smtClean="0"/>
              <a:t>OKULU</a:t>
            </a:r>
          </a:p>
          <a:p>
            <a:pPr algn="ctr" eaLnBrk="1" hangingPunct="1">
              <a:spcBef>
                <a:spcPct val="50000"/>
              </a:spcBef>
            </a:pPr>
            <a:r>
              <a:rPr lang="tr-TR" altLang="tr-TR" b="1" dirty="0" smtClean="0"/>
              <a:t>ÖZEL EĞİTİM İŞ UYGULAMA MERKEZİ</a:t>
            </a:r>
            <a:endParaRPr lang="tr-TR" altLang="tr-TR" b="1" dirty="0"/>
          </a:p>
          <a:p>
            <a:pPr algn="ctr" eaLnBrk="1" hangingPunct="1">
              <a:spcBef>
                <a:spcPct val="50000"/>
              </a:spcBef>
            </a:pPr>
            <a:endParaRPr lang="tr-TR" altLang="tr-TR" b="1" dirty="0"/>
          </a:p>
        </p:txBody>
      </p:sp>
      <p:sp>
        <p:nvSpPr>
          <p:cNvPr id="88079" name="AutoShape 15"/>
          <p:cNvSpPr>
            <a:spLocks noChangeArrowheads="1"/>
          </p:cNvSpPr>
          <p:nvPr/>
        </p:nvSpPr>
        <p:spPr bwMode="auto">
          <a:xfrm>
            <a:off x="1692275" y="3910013"/>
            <a:ext cx="1530350" cy="609600"/>
          </a:xfrm>
          <a:prstGeom prst="leftRightArrow">
            <a:avLst>
              <a:gd name="adj1" fmla="val 50000"/>
              <a:gd name="adj2" fmla="val 19990"/>
            </a:avLst>
          </a:prstGeom>
          <a:solidFill>
            <a:schemeClr val="accent1"/>
          </a:solidFill>
          <a:ln w="12700" cap="sq">
            <a:solidFill>
              <a:schemeClr val="tx1"/>
            </a:solidFill>
            <a:miter lim="800000"/>
            <a:headEnd/>
            <a:tailEnd/>
          </a:ln>
        </p:spPr>
        <p:txBody>
          <a:bodyPr wrap="none" anchor="ctr"/>
          <a:lstStyle/>
          <a:p>
            <a:pPr eaLnBrk="1" hangingPunct="1"/>
            <a:endParaRPr lang="tr-TR" altLang="tr-TR"/>
          </a:p>
        </p:txBody>
      </p:sp>
      <p:sp>
        <p:nvSpPr>
          <p:cNvPr id="88080" name="AutoShape 16"/>
          <p:cNvSpPr>
            <a:spLocks noChangeArrowheads="1"/>
          </p:cNvSpPr>
          <p:nvPr/>
        </p:nvSpPr>
        <p:spPr bwMode="auto">
          <a:xfrm>
            <a:off x="1752600" y="5638800"/>
            <a:ext cx="609600" cy="609600"/>
          </a:xfrm>
          <a:prstGeom prst="leftRightArrow">
            <a:avLst>
              <a:gd name="adj1" fmla="val 50000"/>
              <a:gd name="adj2" fmla="val 20000"/>
            </a:avLst>
          </a:prstGeom>
          <a:solidFill>
            <a:schemeClr val="accent1"/>
          </a:solidFill>
          <a:ln w="12700" cap="sq">
            <a:solidFill>
              <a:schemeClr val="tx1"/>
            </a:solidFill>
            <a:miter lim="800000"/>
            <a:headEnd/>
            <a:tailEnd/>
          </a:ln>
        </p:spPr>
        <p:txBody>
          <a:bodyPr wrap="none" anchor="ctr"/>
          <a:lstStyle/>
          <a:p>
            <a:pPr eaLnBrk="1" hangingPunct="1"/>
            <a:endParaRPr lang="tr-TR" altLang="tr-TR"/>
          </a:p>
        </p:txBody>
      </p:sp>
      <p:sp>
        <p:nvSpPr>
          <p:cNvPr id="88081" name="AutoShape 17"/>
          <p:cNvSpPr>
            <a:spLocks noChangeArrowheads="1"/>
          </p:cNvSpPr>
          <p:nvPr/>
        </p:nvSpPr>
        <p:spPr bwMode="auto">
          <a:xfrm>
            <a:off x="1752600" y="1981200"/>
            <a:ext cx="609600" cy="609600"/>
          </a:xfrm>
          <a:prstGeom prst="leftRightArrow">
            <a:avLst>
              <a:gd name="adj1" fmla="val 50000"/>
              <a:gd name="adj2" fmla="val 20000"/>
            </a:avLst>
          </a:prstGeom>
          <a:solidFill>
            <a:schemeClr val="accent1"/>
          </a:solidFill>
          <a:ln w="12700" cap="sq">
            <a:solidFill>
              <a:schemeClr val="tx1"/>
            </a:solidFill>
            <a:miter lim="800000"/>
            <a:headEnd/>
            <a:tailEnd/>
          </a:ln>
        </p:spPr>
        <p:txBody>
          <a:bodyPr wrap="none" anchor="ctr"/>
          <a:lstStyle/>
          <a:p>
            <a:pPr eaLnBrk="1" hangingPunct="1"/>
            <a:endParaRPr lang="tr-TR" altLang="tr-TR"/>
          </a:p>
        </p:txBody>
      </p:sp>
      <p:sp>
        <p:nvSpPr>
          <p:cNvPr id="17423" name="WordArt 16"/>
          <p:cNvSpPr>
            <a:spLocks noChangeArrowheads="1" noChangeShapeType="1" noTextEdit="1"/>
          </p:cNvSpPr>
          <p:nvPr/>
        </p:nvSpPr>
        <p:spPr bwMode="auto">
          <a:xfrm>
            <a:off x="539750" y="0"/>
            <a:ext cx="8401050" cy="1295400"/>
          </a:xfrm>
          <a:prstGeom prst="rect">
            <a:avLst/>
          </a:prstGeom>
        </p:spPr>
        <p:txBody>
          <a:bodyPr wrap="none" fromWordArt="1">
            <a:prstTxWarp prst="textPlain">
              <a:avLst>
                <a:gd name="adj" fmla="val 50000"/>
              </a:avLst>
            </a:prstTxWarp>
          </a:bodyPr>
          <a:lstStyle/>
          <a:p>
            <a:pPr algn="ctr"/>
            <a:r>
              <a:rPr lang="tr-TR" sz="3600" kern="10">
                <a:ln w="0">
                  <a:noFill/>
                  <a:round/>
                  <a:headEnd/>
                  <a:tailEnd/>
                </a:ln>
                <a:effectLst>
                  <a:outerShdw dist="19049" dir="2700000" algn="tl" rotWithShape="0">
                    <a:schemeClr val="tx1">
                      <a:alpha val="39998"/>
                    </a:schemeClr>
                  </a:outerShdw>
                </a:effectLst>
                <a:latin typeface="Arial Black"/>
              </a:rPr>
              <a:t>Sınır düzeyde zihinsel performans</a:t>
            </a:r>
          </a:p>
          <a:p>
            <a:pPr algn="ctr"/>
            <a:r>
              <a:rPr lang="tr-TR" sz="3600" kern="10">
                <a:ln w="0">
                  <a:noFill/>
                  <a:round/>
                  <a:headEnd/>
                  <a:tailEnd/>
                </a:ln>
                <a:effectLst>
                  <a:outerShdw dist="19049" dir="2700000" algn="tl" rotWithShape="0">
                    <a:schemeClr val="tx1">
                      <a:alpha val="39998"/>
                    </a:schemeClr>
                  </a:outerShdw>
                </a:effectLst>
                <a:latin typeface="Arial Black"/>
              </a:rPr>
              <a:t>70-90 IQ</a:t>
            </a:r>
          </a:p>
        </p:txBody>
      </p:sp>
      <p:sp>
        <p:nvSpPr>
          <p:cNvPr id="16" name="Altbilgi Yer Tutucusu 3"/>
          <p:cNvSpPr>
            <a:spLocks noGrp="1"/>
          </p:cNvSpPr>
          <p:nvPr>
            <p:ph type="ftr" sz="quarter" idx="11"/>
          </p:nvPr>
        </p:nvSpPr>
        <p:spPr>
          <a:xfrm>
            <a:off x="2786050" y="6357958"/>
            <a:ext cx="4622800" cy="365125"/>
          </a:xfrm>
        </p:spPr>
        <p:txBody>
          <a:bodyPr/>
          <a:lstStyle/>
          <a:p>
            <a:pPr>
              <a:defRPr/>
            </a:pPr>
            <a:r>
              <a:rPr lang="tr-TR" dirty="0" smtClean="0"/>
              <a:t>Çanakkale Rehberlik ve Araştırma Merkezi</a:t>
            </a:r>
            <a:endParaRPr lang="tr-TR" dirty="0"/>
          </a:p>
        </p:txBody>
      </p:sp>
    </p:spTree>
    <p:extLst>
      <p:ext uri="{BB962C8B-B14F-4D97-AF65-F5344CB8AC3E}">
        <p14:creationId xmlns:p14="http://schemas.microsoft.com/office/powerpoint/2010/main" val="4013103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ipe(right)">
                                      <p:cBhvr>
                                        <p:cTn id="7" dur="500"/>
                                        <p:tgtEl>
                                          <p:spTgt spid="8807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8075"/>
                                        </p:tgtEl>
                                        <p:attrNameLst>
                                          <p:attrName>style.visibility</p:attrName>
                                        </p:attrNameLst>
                                      </p:cBhvr>
                                      <p:to>
                                        <p:strVal val="visible"/>
                                      </p:to>
                                    </p:set>
                                    <p:anim calcmode="lin" valueType="num">
                                      <p:cBhvr>
                                        <p:cTn id="11" dur="500" fill="hold"/>
                                        <p:tgtEl>
                                          <p:spTgt spid="88075"/>
                                        </p:tgtEl>
                                        <p:attrNameLst>
                                          <p:attrName>ppt_w</p:attrName>
                                        </p:attrNameLst>
                                      </p:cBhvr>
                                      <p:tavLst>
                                        <p:tav tm="0">
                                          <p:val>
                                            <p:fltVal val="0"/>
                                          </p:val>
                                        </p:tav>
                                        <p:tav tm="100000">
                                          <p:val>
                                            <p:strVal val="#ppt_w"/>
                                          </p:val>
                                        </p:tav>
                                      </p:tavLst>
                                    </p:anim>
                                    <p:anim calcmode="lin" valueType="num">
                                      <p:cBhvr>
                                        <p:cTn id="12" dur="500" fill="hold"/>
                                        <p:tgtEl>
                                          <p:spTgt spid="88075"/>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7" presetClass="entr" presetSubtype="2" fill="hold" grpId="0" nodeType="afterEffect">
                                  <p:stCondLst>
                                    <p:cond delay="0"/>
                                  </p:stCondLst>
                                  <p:childTnLst>
                                    <p:set>
                                      <p:cBhvr>
                                        <p:cTn id="15" dur="1" fill="hold">
                                          <p:stCondLst>
                                            <p:cond delay="0"/>
                                          </p:stCondLst>
                                        </p:cTn>
                                        <p:tgtEl>
                                          <p:spTgt spid="88081"/>
                                        </p:tgtEl>
                                        <p:attrNameLst>
                                          <p:attrName>style.visibility</p:attrName>
                                        </p:attrNameLst>
                                      </p:cBhvr>
                                      <p:to>
                                        <p:strVal val="visible"/>
                                      </p:to>
                                    </p:set>
                                    <p:anim calcmode="lin" valueType="num">
                                      <p:cBhvr>
                                        <p:cTn id="16" dur="500" fill="hold"/>
                                        <p:tgtEl>
                                          <p:spTgt spid="88081"/>
                                        </p:tgtEl>
                                        <p:attrNameLst>
                                          <p:attrName>ppt_x</p:attrName>
                                        </p:attrNameLst>
                                      </p:cBhvr>
                                      <p:tavLst>
                                        <p:tav tm="0">
                                          <p:val>
                                            <p:strVal val="#ppt_x+#ppt_w/2"/>
                                          </p:val>
                                        </p:tav>
                                        <p:tav tm="100000">
                                          <p:val>
                                            <p:strVal val="#ppt_x"/>
                                          </p:val>
                                        </p:tav>
                                      </p:tavLst>
                                    </p:anim>
                                    <p:anim calcmode="lin" valueType="num">
                                      <p:cBhvr>
                                        <p:cTn id="17" dur="500" fill="hold"/>
                                        <p:tgtEl>
                                          <p:spTgt spid="88081"/>
                                        </p:tgtEl>
                                        <p:attrNameLst>
                                          <p:attrName>ppt_y</p:attrName>
                                        </p:attrNameLst>
                                      </p:cBhvr>
                                      <p:tavLst>
                                        <p:tav tm="0">
                                          <p:val>
                                            <p:strVal val="#ppt_y"/>
                                          </p:val>
                                        </p:tav>
                                        <p:tav tm="100000">
                                          <p:val>
                                            <p:strVal val="#ppt_y"/>
                                          </p:val>
                                        </p:tav>
                                      </p:tavLst>
                                    </p:anim>
                                    <p:anim calcmode="lin" valueType="num">
                                      <p:cBhvr>
                                        <p:cTn id="18" dur="500" fill="hold"/>
                                        <p:tgtEl>
                                          <p:spTgt spid="88081"/>
                                        </p:tgtEl>
                                        <p:attrNameLst>
                                          <p:attrName>ppt_w</p:attrName>
                                        </p:attrNameLst>
                                      </p:cBhvr>
                                      <p:tavLst>
                                        <p:tav tm="0">
                                          <p:val>
                                            <p:fltVal val="0"/>
                                          </p:val>
                                        </p:tav>
                                        <p:tav tm="100000">
                                          <p:val>
                                            <p:strVal val="#ppt_w"/>
                                          </p:val>
                                        </p:tav>
                                      </p:tavLst>
                                    </p:anim>
                                    <p:anim calcmode="lin" valueType="num">
                                      <p:cBhvr>
                                        <p:cTn id="19" dur="500" fill="hold"/>
                                        <p:tgtEl>
                                          <p:spTgt spid="88081"/>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500"/>
                            </p:stCondLst>
                            <p:childTnLst>
                              <p:par>
                                <p:cTn id="21" presetID="17" presetClass="entr" presetSubtype="2" fill="hold" grpId="0" nodeType="afterEffect">
                                  <p:stCondLst>
                                    <p:cond delay="0"/>
                                  </p:stCondLst>
                                  <p:childTnLst>
                                    <p:set>
                                      <p:cBhvr>
                                        <p:cTn id="22" dur="1" fill="hold">
                                          <p:stCondLst>
                                            <p:cond delay="0"/>
                                          </p:stCondLst>
                                        </p:cTn>
                                        <p:tgtEl>
                                          <p:spTgt spid="88076"/>
                                        </p:tgtEl>
                                        <p:attrNameLst>
                                          <p:attrName>style.visibility</p:attrName>
                                        </p:attrNameLst>
                                      </p:cBhvr>
                                      <p:to>
                                        <p:strVal val="visible"/>
                                      </p:to>
                                    </p:set>
                                    <p:anim calcmode="lin" valueType="num">
                                      <p:cBhvr>
                                        <p:cTn id="23" dur="500" fill="hold"/>
                                        <p:tgtEl>
                                          <p:spTgt spid="88076"/>
                                        </p:tgtEl>
                                        <p:attrNameLst>
                                          <p:attrName>ppt_x</p:attrName>
                                        </p:attrNameLst>
                                      </p:cBhvr>
                                      <p:tavLst>
                                        <p:tav tm="0">
                                          <p:val>
                                            <p:strVal val="#ppt_x+#ppt_w/2"/>
                                          </p:val>
                                        </p:tav>
                                        <p:tav tm="100000">
                                          <p:val>
                                            <p:strVal val="#ppt_x"/>
                                          </p:val>
                                        </p:tav>
                                      </p:tavLst>
                                    </p:anim>
                                    <p:anim calcmode="lin" valueType="num">
                                      <p:cBhvr>
                                        <p:cTn id="24" dur="500" fill="hold"/>
                                        <p:tgtEl>
                                          <p:spTgt spid="88076"/>
                                        </p:tgtEl>
                                        <p:attrNameLst>
                                          <p:attrName>ppt_y</p:attrName>
                                        </p:attrNameLst>
                                      </p:cBhvr>
                                      <p:tavLst>
                                        <p:tav tm="0">
                                          <p:val>
                                            <p:strVal val="#ppt_y"/>
                                          </p:val>
                                        </p:tav>
                                        <p:tav tm="100000">
                                          <p:val>
                                            <p:strVal val="#ppt_y"/>
                                          </p:val>
                                        </p:tav>
                                      </p:tavLst>
                                    </p:anim>
                                    <p:anim calcmode="lin" valueType="num">
                                      <p:cBhvr>
                                        <p:cTn id="25" dur="500" fill="hold"/>
                                        <p:tgtEl>
                                          <p:spTgt spid="88076"/>
                                        </p:tgtEl>
                                        <p:attrNameLst>
                                          <p:attrName>ppt_w</p:attrName>
                                        </p:attrNameLst>
                                      </p:cBhvr>
                                      <p:tavLst>
                                        <p:tav tm="0">
                                          <p:val>
                                            <p:fltVal val="0"/>
                                          </p:val>
                                        </p:tav>
                                        <p:tav tm="100000">
                                          <p:val>
                                            <p:strVal val="#ppt_w"/>
                                          </p:val>
                                        </p:tav>
                                      </p:tavLst>
                                    </p:anim>
                                    <p:anim calcmode="lin" valueType="num">
                                      <p:cBhvr>
                                        <p:cTn id="26" dur="500" fill="hold"/>
                                        <p:tgtEl>
                                          <p:spTgt spid="88076"/>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88073"/>
                                        </p:tgtEl>
                                        <p:attrNameLst>
                                          <p:attrName>style.visibility</p:attrName>
                                        </p:attrNameLst>
                                      </p:cBhvr>
                                      <p:to>
                                        <p:strVal val="visible"/>
                                      </p:to>
                                    </p:set>
                                    <p:anim calcmode="lin" valueType="num">
                                      <p:cBhvr>
                                        <p:cTn id="30" dur="500" fill="hold"/>
                                        <p:tgtEl>
                                          <p:spTgt spid="88073"/>
                                        </p:tgtEl>
                                        <p:attrNameLst>
                                          <p:attrName>ppt_w</p:attrName>
                                        </p:attrNameLst>
                                      </p:cBhvr>
                                      <p:tavLst>
                                        <p:tav tm="0">
                                          <p:val>
                                            <p:fltVal val="0"/>
                                          </p:val>
                                        </p:tav>
                                        <p:tav tm="100000">
                                          <p:val>
                                            <p:strVal val="#ppt_w"/>
                                          </p:val>
                                        </p:tav>
                                      </p:tavLst>
                                    </p:anim>
                                    <p:anim calcmode="lin" valueType="num">
                                      <p:cBhvr>
                                        <p:cTn id="31" dur="500" fill="hold"/>
                                        <p:tgtEl>
                                          <p:spTgt spid="88073"/>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500"/>
                            </p:stCondLst>
                            <p:childTnLst>
                              <p:par>
                                <p:cTn id="33" presetID="17" presetClass="entr" presetSubtype="8" fill="hold" grpId="0" nodeType="afterEffect">
                                  <p:stCondLst>
                                    <p:cond delay="0"/>
                                  </p:stCondLst>
                                  <p:childTnLst>
                                    <p:set>
                                      <p:cBhvr>
                                        <p:cTn id="34" dur="1" fill="hold">
                                          <p:stCondLst>
                                            <p:cond delay="0"/>
                                          </p:stCondLst>
                                        </p:cTn>
                                        <p:tgtEl>
                                          <p:spTgt spid="88079"/>
                                        </p:tgtEl>
                                        <p:attrNameLst>
                                          <p:attrName>style.visibility</p:attrName>
                                        </p:attrNameLst>
                                      </p:cBhvr>
                                      <p:to>
                                        <p:strVal val="visible"/>
                                      </p:to>
                                    </p:set>
                                    <p:anim calcmode="lin" valueType="num">
                                      <p:cBhvr>
                                        <p:cTn id="35" dur="500" fill="hold"/>
                                        <p:tgtEl>
                                          <p:spTgt spid="88079"/>
                                        </p:tgtEl>
                                        <p:attrNameLst>
                                          <p:attrName>ppt_x</p:attrName>
                                        </p:attrNameLst>
                                      </p:cBhvr>
                                      <p:tavLst>
                                        <p:tav tm="0">
                                          <p:val>
                                            <p:strVal val="#ppt_x-#ppt_w/2"/>
                                          </p:val>
                                        </p:tav>
                                        <p:tav tm="100000">
                                          <p:val>
                                            <p:strVal val="#ppt_x"/>
                                          </p:val>
                                        </p:tav>
                                      </p:tavLst>
                                    </p:anim>
                                    <p:anim calcmode="lin" valueType="num">
                                      <p:cBhvr>
                                        <p:cTn id="36" dur="500" fill="hold"/>
                                        <p:tgtEl>
                                          <p:spTgt spid="88079"/>
                                        </p:tgtEl>
                                        <p:attrNameLst>
                                          <p:attrName>ppt_y</p:attrName>
                                        </p:attrNameLst>
                                      </p:cBhvr>
                                      <p:tavLst>
                                        <p:tav tm="0">
                                          <p:val>
                                            <p:strVal val="#ppt_y"/>
                                          </p:val>
                                        </p:tav>
                                        <p:tav tm="100000">
                                          <p:val>
                                            <p:strVal val="#ppt_y"/>
                                          </p:val>
                                        </p:tav>
                                      </p:tavLst>
                                    </p:anim>
                                    <p:anim calcmode="lin" valueType="num">
                                      <p:cBhvr>
                                        <p:cTn id="37" dur="500" fill="hold"/>
                                        <p:tgtEl>
                                          <p:spTgt spid="88079"/>
                                        </p:tgtEl>
                                        <p:attrNameLst>
                                          <p:attrName>ppt_w</p:attrName>
                                        </p:attrNameLst>
                                      </p:cBhvr>
                                      <p:tavLst>
                                        <p:tav tm="0">
                                          <p:val>
                                            <p:fltVal val="0"/>
                                          </p:val>
                                        </p:tav>
                                        <p:tav tm="100000">
                                          <p:val>
                                            <p:strVal val="#ppt_w"/>
                                          </p:val>
                                        </p:tav>
                                      </p:tavLst>
                                    </p:anim>
                                    <p:anim calcmode="lin" valueType="num">
                                      <p:cBhvr>
                                        <p:cTn id="38" dur="500" fill="hold"/>
                                        <p:tgtEl>
                                          <p:spTgt spid="88079"/>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000"/>
                            </p:stCondLst>
                            <p:childTnLst>
                              <p:par>
                                <p:cTn id="40" presetID="17" presetClass="entr" presetSubtype="8" fill="hold" grpId="0" nodeType="afterEffect">
                                  <p:stCondLst>
                                    <p:cond delay="0"/>
                                  </p:stCondLst>
                                  <p:childTnLst>
                                    <p:set>
                                      <p:cBhvr>
                                        <p:cTn id="41" dur="1" fill="hold">
                                          <p:stCondLst>
                                            <p:cond delay="0"/>
                                          </p:stCondLst>
                                        </p:cTn>
                                        <p:tgtEl>
                                          <p:spTgt spid="88078"/>
                                        </p:tgtEl>
                                        <p:attrNameLst>
                                          <p:attrName>style.visibility</p:attrName>
                                        </p:attrNameLst>
                                      </p:cBhvr>
                                      <p:to>
                                        <p:strVal val="visible"/>
                                      </p:to>
                                    </p:set>
                                    <p:anim calcmode="lin" valueType="num">
                                      <p:cBhvr>
                                        <p:cTn id="42" dur="500" fill="hold"/>
                                        <p:tgtEl>
                                          <p:spTgt spid="88078"/>
                                        </p:tgtEl>
                                        <p:attrNameLst>
                                          <p:attrName>ppt_x</p:attrName>
                                        </p:attrNameLst>
                                      </p:cBhvr>
                                      <p:tavLst>
                                        <p:tav tm="0">
                                          <p:val>
                                            <p:strVal val="#ppt_x-#ppt_w/2"/>
                                          </p:val>
                                        </p:tav>
                                        <p:tav tm="100000">
                                          <p:val>
                                            <p:strVal val="#ppt_x"/>
                                          </p:val>
                                        </p:tav>
                                      </p:tavLst>
                                    </p:anim>
                                    <p:anim calcmode="lin" valueType="num">
                                      <p:cBhvr>
                                        <p:cTn id="43" dur="500" fill="hold"/>
                                        <p:tgtEl>
                                          <p:spTgt spid="88078"/>
                                        </p:tgtEl>
                                        <p:attrNameLst>
                                          <p:attrName>ppt_y</p:attrName>
                                        </p:attrNameLst>
                                      </p:cBhvr>
                                      <p:tavLst>
                                        <p:tav tm="0">
                                          <p:val>
                                            <p:strVal val="#ppt_y"/>
                                          </p:val>
                                        </p:tav>
                                        <p:tav tm="100000">
                                          <p:val>
                                            <p:strVal val="#ppt_y"/>
                                          </p:val>
                                        </p:tav>
                                      </p:tavLst>
                                    </p:anim>
                                    <p:anim calcmode="lin" valueType="num">
                                      <p:cBhvr>
                                        <p:cTn id="44" dur="500" fill="hold"/>
                                        <p:tgtEl>
                                          <p:spTgt spid="88078"/>
                                        </p:tgtEl>
                                        <p:attrNameLst>
                                          <p:attrName>ppt_w</p:attrName>
                                        </p:attrNameLst>
                                      </p:cBhvr>
                                      <p:tavLst>
                                        <p:tav tm="0">
                                          <p:val>
                                            <p:fltVal val="0"/>
                                          </p:val>
                                        </p:tav>
                                        <p:tav tm="100000">
                                          <p:val>
                                            <p:strVal val="#ppt_w"/>
                                          </p:val>
                                        </p:tav>
                                      </p:tavLst>
                                    </p:anim>
                                    <p:anim calcmode="lin" valueType="num">
                                      <p:cBhvr>
                                        <p:cTn id="45" dur="500" fill="hold"/>
                                        <p:tgtEl>
                                          <p:spTgt spid="88078"/>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500"/>
                            </p:stCondLst>
                            <p:childTnLst>
                              <p:par>
                                <p:cTn id="47" presetID="23" presetClass="entr" presetSubtype="16" fill="hold" grpId="0" nodeType="afterEffect">
                                  <p:stCondLst>
                                    <p:cond delay="0"/>
                                  </p:stCondLst>
                                  <p:childTnLst>
                                    <p:set>
                                      <p:cBhvr>
                                        <p:cTn id="48" dur="1" fill="hold">
                                          <p:stCondLst>
                                            <p:cond delay="0"/>
                                          </p:stCondLst>
                                        </p:cTn>
                                        <p:tgtEl>
                                          <p:spTgt spid="88074"/>
                                        </p:tgtEl>
                                        <p:attrNameLst>
                                          <p:attrName>style.visibility</p:attrName>
                                        </p:attrNameLst>
                                      </p:cBhvr>
                                      <p:to>
                                        <p:strVal val="visible"/>
                                      </p:to>
                                    </p:set>
                                    <p:anim calcmode="lin" valueType="num">
                                      <p:cBhvr>
                                        <p:cTn id="49" dur="500" fill="hold"/>
                                        <p:tgtEl>
                                          <p:spTgt spid="88074"/>
                                        </p:tgtEl>
                                        <p:attrNameLst>
                                          <p:attrName>ppt_w</p:attrName>
                                        </p:attrNameLst>
                                      </p:cBhvr>
                                      <p:tavLst>
                                        <p:tav tm="0">
                                          <p:val>
                                            <p:fltVal val="0"/>
                                          </p:val>
                                        </p:tav>
                                        <p:tav tm="100000">
                                          <p:val>
                                            <p:strVal val="#ppt_w"/>
                                          </p:val>
                                        </p:tav>
                                      </p:tavLst>
                                    </p:anim>
                                    <p:anim calcmode="lin" valueType="num">
                                      <p:cBhvr>
                                        <p:cTn id="50" dur="500" fill="hold"/>
                                        <p:tgtEl>
                                          <p:spTgt spid="88074"/>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000"/>
                            </p:stCondLst>
                            <p:childTnLst>
                              <p:par>
                                <p:cTn id="52" presetID="17" presetClass="entr" presetSubtype="2" fill="hold" grpId="0" nodeType="afterEffect">
                                  <p:stCondLst>
                                    <p:cond delay="0"/>
                                  </p:stCondLst>
                                  <p:childTnLst>
                                    <p:set>
                                      <p:cBhvr>
                                        <p:cTn id="53" dur="1" fill="hold">
                                          <p:stCondLst>
                                            <p:cond delay="0"/>
                                          </p:stCondLst>
                                        </p:cTn>
                                        <p:tgtEl>
                                          <p:spTgt spid="88080"/>
                                        </p:tgtEl>
                                        <p:attrNameLst>
                                          <p:attrName>style.visibility</p:attrName>
                                        </p:attrNameLst>
                                      </p:cBhvr>
                                      <p:to>
                                        <p:strVal val="visible"/>
                                      </p:to>
                                    </p:set>
                                    <p:anim calcmode="lin" valueType="num">
                                      <p:cBhvr>
                                        <p:cTn id="54" dur="500" fill="hold"/>
                                        <p:tgtEl>
                                          <p:spTgt spid="88080"/>
                                        </p:tgtEl>
                                        <p:attrNameLst>
                                          <p:attrName>ppt_x</p:attrName>
                                        </p:attrNameLst>
                                      </p:cBhvr>
                                      <p:tavLst>
                                        <p:tav tm="0">
                                          <p:val>
                                            <p:strVal val="#ppt_x+#ppt_w/2"/>
                                          </p:val>
                                        </p:tav>
                                        <p:tav tm="100000">
                                          <p:val>
                                            <p:strVal val="#ppt_x"/>
                                          </p:val>
                                        </p:tav>
                                      </p:tavLst>
                                    </p:anim>
                                    <p:anim calcmode="lin" valueType="num">
                                      <p:cBhvr>
                                        <p:cTn id="55" dur="500" fill="hold"/>
                                        <p:tgtEl>
                                          <p:spTgt spid="88080"/>
                                        </p:tgtEl>
                                        <p:attrNameLst>
                                          <p:attrName>ppt_y</p:attrName>
                                        </p:attrNameLst>
                                      </p:cBhvr>
                                      <p:tavLst>
                                        <p:tav tm="0">
                                          <p:val>
                                            <p:strVal val="#ppt_y"/>
                                          </p:val>
                                        </p:tav>
                                        <p:tav tm="100000">
                                          <p:val>
                                            <p:strVal val="#ppt_y"/>
                                          </p:val>
                                        </p:tav>
                                      </p:tavLst>
                                    </p:anim>
                                    <p:anim calcmode="lin" valueType="num">
                                      <p:cBhvr>
                                        <p:cTn id="56" dur="500" fill="hold"/>
                                        <p:tgtEl>
                                          <p:spTgt spid="88080"/>
                                        </p:tgtEl>
                                        <p:attrNameLst>
                                          <p:attrName>ppt_w</p:attrName>
                                        </p:attrNameLst>
                                      </p:cBhvr>
                                      <p:tavLst>
                                        <p:tav tm="0">
                                          <p:val>
                                            <p:fltVal val="0"/>
                                          </p:val>
                                        </p:tav>
                                        <p:tav tm="100000">
                                          <p:val>
                                            <p:strVal val="#ppt_w"/>
                                          </p:val>
                                        </p:tav>
                                      </p:tavLst>
                                    </p:anim>
                                    <p:anim calcmode="lin" valueType="num">
                                      <p:cBhvr>
                                        <p:cTn id="57" dur="500" fill="hold"/>
                                        <p:tgtEl>
                                          <p:spTgt spid="88080"/>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4500"/>
                            </p:stCondLst>
                            <p:childTnLst>
                              <p:par>
                                <p:cTn id="59" presetID="17" presetClass="entr" presetSubtype="2" fill="hold" grpId="0" nodeType="afterEffect">
                                  <p:stCondLst>
                                    <p:cond delay="0"/>
                                  </p:stCondLst>
                                  <p:childTnLst>
                                    <p:set>
                                      <p:cBhvr>
                                        <p:cTn id="60" dur="1" fill="hold">
                                          <p:stCondLst>
                                            <p:cond delay="0"/>
                                          </p:stCondLst>
                                        </p:cTn>
                                        <p:tgtEl>
                                          <p:spTgt spid="88077"/>
                                        </p:tgtEl>
                                        <p:attrNameLst>
                                          <p:attrName>style.visibility</p:attrName>
                                        </p:attrNameLst>
                                      </p:cBhvr>
                                      <p:to>
                                        <p:strVal val="visible"/>
                                      </p:to>
                                    </p:set>
                                    <p:anim calcmode="lin" valueType="num">
                                      <p:cBhvr>
                                        <p:cTn id="61" dur="500" fill="hold"/>
                                        <p:tgtEl>
                                          <p:spTgt spid="88077"/>
                                        </p:tgtEl>
                                        <p:attrNameLst>
                                          <p:attrName>ppt_x</p:attrName>
                                        </p:attrNameLst>
                                      </p:cBhvr>
                                      <p:tavLst>
                                        <p:tav tm="0">
                                          <p:val>
                                            <p:strVal val="#ppt_x+#ppt_w/2"/>
                                          </p:val>
                                        </p:tav>
                                        <p:tav tm="100000">
                                          <p:val>
                                            <p:strVal val="#ppt_x"/>
                                          </p:val>
                                        </p:tav>
                                      </p:tavLst>
                                    </p:anim>
                                    <p:anim calcmode="lin" valueType="num">
                                      <p:cBhvr>
                                        <p:cTn id="62" dur="500" fill="hold"/>
                                        <p:tgtEl>
                                          <p:spTgt spid="88077"/>
                                        </p:tgtEl>
                                        <p:attrNameLst>
                                          <p:attrName>ppt_y</p:attrName>
                                        </p:attrNameLst>
                                      </p:cBhvr>
                                      <p:tavLst>
                                        <p:tav tm="0">
                                          <p:val>
                                            <p:strVal val="#ppt_y"/>
                                          </p:val>
                                        </p:tav>
                                        <p:tav tm="100000">
                                          <p:val>
                                            <p:strVal val="#ppt_y"/>
                                          </p:val>
                                        </p:tav>
                                      </p:tavLst>
                                    </p:anim>
                                    <p:anim calcmode="lin" valueType="num">
                                      <p:cBhvr>
                                        <p:cTn id="63" dur="500" fill="hold"/>
                                        <p:tgtEl>
                                          <p:spTgt spid="88077"/>
                                        </p:tgtEl>
                                        <p:attrNameLst>
                                          <p:attrName>ppt_w</p:attrName>
                                        </p:attrNameLst>
                                      </p:cBhvr>
                                      <p:tavLst>
                                        <p:tav tm="0">
                                          <p:val>
                                            <p:fltVal val="0"/>
                                          </p:val>
                                        </p:tav>
                                        <p:tav tm="100000">
                                          <p:val>
                                            <p:strVal val="#ppt_w"/>
                                          </p:val>
                                        </p:tav>
                                      </p:tavLst>
                                    </p:anim>
                                    <p:anim calcmode="lin" valueType="num">
                                      <p:cBhvr>
                                        <p:cTn id="64" dur="500" fill="hold"/>
                                        <p:tgtEl>
                                          <p:spTgt spid="880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3" grpId="0" animBg="1" autoUpdateAnimBg="0"/>
      <p:bldP spid="88074" grpId="0" animBg="1" autoUpdateAnimBg="0"/>
      <p:bldP spid="88075" grpId="0" animBg="1" autoUpdateAnimBg="0"/>
      <p:bldP spid="88076" grpId="0" animBg="1" autoUpdateAnimBg="0"/>
      <p:bldP spid="88077" grpId="0" animBg="1" autoUpdateAnimBg="0"/>
      <p:bldP spid="88078" grpId="0" animBg="1" autoUpdateAnimBg="0"/>
      <p:bldP spid="88079" grpId="0" animBg="1"/>
      <p:bldP spid="88080" grpId="0" animBg="1"/>
      <p:bldP spid="8808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395288" y="582613"/>
            <a:ext cx="8353425" cy="954107"/>
          </a:xfrm>
          <a:prstGeom prst="rect">
            <a:avLst/>
          </a:prstGeom>
          <a:noFill/>
          <a:ln w="12700" cap="sq">
            <a:noFill/>
            <a:miter lim="800000"/>
            <a:headEnd/>
            <a:tailEnd/>
          </a:ln>
        </p:spPr>
        <p:txBody>
          <a:bodyPr anchor="ctr">
            <a:spAutoFit/>
          </a:bodyPr>
          <a:lstStyle/>
          <a:p>
            <a:pPr algn="ctr" eaLnBrk="1" hangingPunct="1">
              <a:spcBef>
                <a:spcPct val="50000"/>
              </a:spcBef>
            </a:pPr>
            <a:r>
              <a:rPr lang="tr-TR" altLang="tr-TR" sz="2800" b="1" dirty="0" smtClean="0">
                <a:solidFill>
                  <a:srgbClr val="FF0000"/>
                </a:solidFill>
              </a:rPr>
              <a:t>HASTANE TARAFINDAN TIBBİ TANI YOLUYLA TANILAMA</a:t>
            </a:r>
            <a:endParaRPr lang="tr-TR" altLang="tr-TR" sz="2800" b="1" dirty="0">
              <a:solidFill>
                <a:srgbClr val="FF0000"/>
              </a:solidFill>
            </a:endParaRPr>
          </a:p>
        </p:txBody>
      </p:sp>
      <p:sp>
        <p:nvSpPr>
          <p:cNvPr id="84998" name="Text Box 6"/>
          <p:cNvSpPr txBox="1">
            <a:spLocks noChangeArrowheads="1"/>
          </p:cNvSpPr>
          <p:nvPr/>
        </p:nvSpPr>
        <p:spPr bwMode="auto">
          <a:xfrm>
            <a:off x="762000" y="2535238"/>
            <a:ext cx="7772400" cy="2863850"/>
          </a:xfrm>
          <a:prstGeom prst="rect">
            <a:avLst/>
          </a:prstGeom>
          <a:gradFill rotWithShape="0">
            <a:gsLst>
              <a:gs pos="0">
                <a:srgbClr val="8488C4"/>
              </a:gs>
              <a:gs pos="53000">
                <a:srgbClr val="D4DEFF"/>
              </a:gs>
              <a:gs pos="83000">
                <a:srgbClr val="D4DEFF"/>
              </a:gs>
              <a:gs pos="100000">
                <a:srgbClr val="96AB94"/>
              </a:gs>
            </a:gsLst>
            <a:path path="shape">
              <a:fillToRect l="50000" t="50000" r="50000" b="50000"/>
            </a:path>
          </a:gradFill>
          <a:ln w="12700" cap="sq">
            <a:noFill/>
            <a:miter lim="800000"/>
            <a:headEnd/>
            <a:tailEnd/>
          </a:ln>
        </p:spPr>
        <p:txBody>
          <a:bodyPr anchor="ctr">
            <a:spAutoFit/>
          </a:bodyPr>
          <a:lstStyle/>
          <a:p>
            <a:pPr algn="ctr" eaLnBrk="1" hangingPunct="1">
              <a:spcBef>
                <a:spcPct val="50000"/>
              </a:spcBef>
            </a:pPr>
            <a:r>
              <a:rPr lang="tr-TR" altLang="tr-TR" dirty="0">
                <a:solidFill>
                  <a:srgbClr val="0000FF"/>
                </a:solidFill>
              </a:rPr>
              <a:t>Görme Yetersizliği                       İşitme Yetersizliği</a:t>
            </a:r>
          </a:p>
          <a:p>
            <a:pPr algn="ctr" eaLnBrk="1" hangingPunct="1">
              <a:spcBef>
                <a:spcPct val="50000"/>
              </a:spcBef>
            </a:pPr>
            <a:r>
              <a:rPr lang="tr-TR" altLang="tr-TR" dirty="0">
                <a:solidFill>
                  <a:srgbClr val="0000FF"/>
                </a:solidFill>
              </a:rPr>
              <a:t>Ortopedik Yetersizlik</a:t>
            </a:r>
          </a:p>
          <a:p>
            <a:pPr algn="ctr" eaLnBrk="1" hangingPunct="1">
              <a:spcBef>
                <a:spcPct val="50000"/>
              </a:spcBef>
            </a:pPr>
            <a:r>
              <a:rPr lang="tr-TR" altLang="tr-TR" dirty="0">
                <a:solidFill>
                  <a:srgbClr val="0000FF"/>
                </a:solidFill>
              </a:rPr>
              <a:t>Dil ve Konuşma Güçlüğü                    Özel Öğrenme Güçlüğü</a:t>
            </a:r>
          </a:p>
          <a:p>
            <a:pPr algn="ctr" eaLnBrk="1" hangingPunct="1">
              <a:spcBef>
                <a:spcPct val="50000"/>
              </a:spcBef>
            </a:pPr>
            <a:r>
              <a:rPr lang="tr-TR" altLang="tr-TR" dirty="0" err="1">
                <a:solidFill>
                  <a:srgbClr val="0000FF"/>
                </a:solidFill>
              </a:rPr>
              <a:t>Hiperaktivite</a:t>
            </a:r>
            <a:r>
              <a:rPr lang="tr-TR" altLang="tr-TR" dirty="0">
                <a:solidFill>
                  <a:srgbClr val="0000FF"/>
                </a:solidFill>
              </a:rPr>
              <a:t> ve Dikkat Eksikliği</a:t>
            </a:r>
          </a:p>
          <a:p>
            <a:pPr algn="ctr" eaLnBrk="1" hangingPunct="1">
              <a:spcBef>
                <a:spcPct val="50000"/>
              </a:spcBef>
            </a:pPr>
            <a:r>
              <a:rPr lang="tr-TR" altLang="tr-TR" dirty="0">
                <a:solidFill>
                  <a:srgbClr val="0000FF"/>
                </a:solidFill>
              </a:rPr>
              <a:t>     Otizm</a:t>
            </a:r>
          </a:p>
          <a:p>
            <a:pPr algn="ctr" eaLnBrk="1" hangingPunct="1">
              <a:spcBef>
                <a:spcPct val="50000"/>
              </a:spcBef>
            </a:pPr>
            <a:r>
              <a:rPr lang="tr-TR" altLang="tr-TR" dirty="0">
                <a:solidFill>
                  <a:srgbClr val="0000FF"/>
                </a:solidFill>
              </a:rPr>
              <a:t>Duygusal Uyum Güçlüğü                      Sosyal Uyum Güçlüğü</a:t>
            </a:r>
          </a:p>
          <a:p>
            <a:pPr algn="ctr" eaLnBrk="1" hangingPunct="1">
              <a:spcBef>
                <a:spcPct val="50000"/>
              </a:spcBef>
            </a:pPr>
            <a:r>
              <a:rPr lang="tr-TR" altLang="tr-TR" dirty="0">
                <a:solidFill>
                  <a:srgbClr val="0000FF"/>
                </a:solidFill>
              </a:rPr>
              <a:t>Süreğen Hastalık</a:t>
            </a:r>
          </a:p>
        </p:txBody>
      </p:sp>
      <p:sp>
        <p:nvSpPr>
          <p:cNvPr id="18436" name="AutoShape 7"/>
          <p:cNvSpPr>
            <a:spLocks noChangeArrowheads="1"/>
          </p:cNvSpPr>
          <p:nvPr/>
        </p:nvSpPr>
        <p:spPr bwMode="auto">
          <a:xfrm>
            <a:off x="4418013" y="3349625"/>
            <a:ext cx="762000" cy="609600"/>
          </a:xfrm>
          <a:prstGeom prst="star4">
            <a:avLst>
              <a:gd name="adj" fmla="val 12500"/>
            </a:avLst>
          </a:prstGeom>
          <a:solidFill>
            <a:schemeClr val="tx1"/>
          </a:solidFill>
          <a:ln w="12700" cap="sq">
            <a:solidFill>
              <a:schemeClr val="tx1"/>
            </a:solidFill>
            <a:miter lim="800000"/>
            <a:headEnd/>
            <a:tailEnd/>
          </a:ln>
        </p:spPr>
        <p:txBody>
          <a:bodyPr wrap="none" anchor="ctr"/>
          <a:lstStyle/>
          <a:p>
            <a:pPr eaLnBrk="1" hangingPunct="1"/>
            <a:endParaRPr lang="tr-TR" altLang="tr-TR"/>
          </a:p>
        </p:txBody>
      </p:sp>
      <p:sp>
        <p:nvSpPr>
          <p:cNvPr id="18437" name="AutoShape 8"/>
          <p:cNvSpPr>
            <a:spLocks noChangeArrowheads="1"/>
          </p:cNvSpPr>
          <p:nvPr/>
        </p:nvSpPr>
        <p:spPr bwMode="auto">
          <a:xfrm>
            <a:off x="4419600" y="4489450"/>
            <a:ext cx="762000" cy="609600"/>
          </a:xfrm>
          <a:prstGeom prst="star4">
            <a:avLst>
              <a:gd name="adj" fmla="val 12500"/>
            </a:avLst>
          </a:prstGeom>
          <a:solidFill>
            <a:schemeClr val="tx1"/>
          </a:solidFill>
          <a:ln w="12700" cap="sq">
            <a:solidFill>
              <a:schemeClr val="tx1"/>
            </a:solidFill>
            <a:miter lim="800000"/>
            <a:headEnd/>
            <a:tailEnd/>
          </a:ln>
        </p:spPr>
        <p:txBody>
          <a:bodyPr wrap="none" anchor="ctr"/>
          <a:lstStyle/>
          <a:p>
            <a:pPr eaLnBrk="1" hangingPunct="1"/>
            <a:endParaRPr lang="tr-TR" altLang="tr-TR"/>
          </a:p>
        </p:txBody>
      </p:sp>
      <p:sp>
        <p:nvSpPr>
          <p:cNvPr id="18438" name="AutoShape 9"/>
          <p:cNvSpPr>
            <a:spLocks noChangeArrowheads="1"/>
          </p:cNvSpPr>
          <p:nvPr/>
        </p:nvSpPr>
        <p:spPr bwMode="auto">
          <a:xfrm>
            <a:off x="4384675" y="2378075"/>
            <a:ext cx="762000" cy="609600"/>
          </a:xfrm>
          <a:prstGeom prst="star4">
            <a:avLst>
              <a:gd name="adj" fmla="val 12500"/>
            </a:avLst>
          </a:prstGeom>
          <a:solidFill>
            <a:schemeClr val="tx1"/>
          </a:solidFill>
          <a:ln w="12700" cap="sq">
            <a:solidFill>
              <a:schemeClr val="tx1"/>
            </a:solidFill>
            <a:miter lim="800000"/>
            <a:headEnd/>
            <a:tailEnd/>
          </a:ln>
        </p:spPr>
        <p:txBody>
          <a:bodyPr wrap="none" anchor="ctr"/>
          <a:lstStyle/>
          <a:p>
            <a:pPr eaLnBrk="1" hangingPunct="1"/>
            <a:endParaRPr lang="tr-TR" altLang="tr-TR"/>
          </a:p>
        </p:txBody>
      </p:sp>
      <p:sp>
        <p:nvSpPr>
          <p:cNvPr id="7"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additive="base">
                                        <p:cTn id="7" dur="5000" fill="hold"/>
                                        <p:tgtEl>
                                          <p:spTgt spid="84997"/>
                                        </p:tgtEl>
                                        <p:attrNameLst>
                                          <p:attrName>ppt_x</p:attrName>
                                        </p:attrNameLst>
                                      </p:cBhvr>
                                      <p:tavLst>
                                        <p:tav tm="0">
                                          <p:val>
                                            <p:strVal val="#ppt_x"/>
                                          </p:val>
                                        </p:tav>
                                        <p:tav tm="100000">
                                          <p:val>
                                            <p:strVal val="#ppt_x"/>
                                          </p:val>
                                        </p:tav>
                                      </p:tavLst>
                                    </p:anim>
                                    <p:anim calcmode="lin" valueType="num">
                                      <p:cBhvr additive="base">
                                        <p:cTn id="8" dur="5000" fill="hold"/>
                                        <p:tgtEl>
                                          <p:spTgt spid="849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23" presetClass="entr" presetSubtype="528" fill="hold" grpId="0" nodeType="afterEffect">
                                  <p:stCondLst>
                                    <p:cond delay="0"/>
                                  </p:stCondLst>
                                  <p:iterate type="wd">
                                    <p:tmPct val="100000"/>
                                  </p:iterate>
                                  <p:childTnLst>
                                    <p:set>
                                      <p:cBhvr>
                                        <p:cTn id="11" dur="1" fill="hold">
                                          <p:stCondLst>
                                            <p:cond delay="0"/>
                                          </p:stCondLst>
                                        </p:cTn>
                                        <p:tgtEl>
                                          <p:spTgt spid="84998"/>
                                        </p:tgtEl>
                                        <p:attrNameLst>
                                          <p:attrName>style.visibility</p:attrName>
                                        </p:attrNameLst>
                                      </p:cBhvr>
                                      <p:to>
                                        <p:strVal val="visible"/>
                                      </p:to>
                                    </p:set>
                                    <p:anim calcmode="lin" valueType="num">
                                      <p:cBhvr>
                                        <p:cTn id="12" dur="300" fill="hold"/>
                                        <p:tgtEl>
                                          <p:spTgt spid="84998"/>
                                        </p:tgtEl>
                                        <p:attrNameLst>
                                          <p:attrName>ppt_w</p:attrName>
                                        </p:attrNameLst>
                                      </p:cBhvr>
                                      <p:tavLst>
                                        <p:tav tm="0">
                                          <p:val>
                                            <p:fltVal val="0"/>
                                          </p:val>
                                        </p:tav>
                                        <p:tav tm="100000">
                                          <p:val>
                                            <p:strVal val="#ppt_w"/>
                                          </p:val>
                                        </p:tav>
                                      </p:tavLst>
                                    </p:anim>
                                    <p:anim calcmode="lin" valueType="num">
                                      <p:cBhvr>
                                        <p:cTn id="13" dur="300" fill="hold"/>
                                        <p:tgtEl>
                                          <p:spTgt spid="84998"/>
                                        </p:tgtEl>
                                        <p:attrNameLst>
                                          <p:attrName>ppt_h</p:attrName>
                                        </p:attrNameLst>
                                      </p:cBhvr>
                                      <p:tavLst>
                                        <p:tav tm="0">
                                          <p:val>
                                            <p:fltVal val="0"/>
                                          </p:val>
                                        </p:tav>
                                        <p:tav tm="100000">
                                          <p:val>
                                            <p:strVal val="#ppt_h"/>
                                          </p:val>
                                        </p:tav>
                                      </p:tavLst>
                                    </p:anim>
                                    <p:anim calcmode="lin" valueType="num">
                                      <p:cBhvr>
                                        <p:cTn id="14" dur="300" fill="hold"/>
                                        <p:tgtEl>
                                          <p:spTgt spid="84998"/>
                                        </p:tgtEl>
                                        <p:attrNameLst>
                                          <p:attrName>ppt_x</p:attrName>
                                        </p:attrNameLst>
                                      </p:cBhvr>
                                      <p:tavLst>
                                        <p:tav tm="0">
                                          <p:val>
                                            <p:fltVal val="0.5"/>
                                          </p:val>
                                        </p:tav>
                                        <p:tav tm="100000">
                                          <p:val>
                                            <p:strVal val="#ppt_x"/>
                                          </p:val>
                                        </p:tav>
                                      </p:tavLst>
                                    </p:anim>
                                    <p:anim calcmode="lin" valueType="num">
                                      <p:cBhvr>
                                        <p:cTn id="15" dur="300" fill="hold"/>
                                        <p:tgtEl>
                                          <p:spTgt spid="849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utoUpdateAnimBg="0"/>
      <p:bldP spid="8499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latin typeface="Times New Roman" pitchFamily="18" charset="0"/>
                <a:cs typeface="Times New Roman" pitchFamily="18" charset="0"/>
              </a:rPr>
              <a:t>YÖNLENDİRME</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marL="0" indent="0">
              <a:buNone/>
            </a:pPr>
            <a:r>
              <a:rPr lang="tr-TR" dirty="0" smtClean="0">
                <a:latin typeface="Times New Roman" pitchFamily="18" charset="0"/>
                <a:cs typeface="Times New Roman" pitchFamily="18" charset="0"/>
              </a:rPr>
              <a:t>Yönlendirme, özel eğitime ihtiyacı olan bireyin e</a:t>
            </a:r>
            <a:r>
              <a:rPr lang="tr-TR" b="1" dirty="0" smtClean="0">
                <a:solidFill>
                  <a:schemeClr val="accent1">
                    <a:lumMod val="60000"/>
                    <a:lumOff val="40000"/>
                  </a:schemeClr>
                </a:solidFill>
                <a:latin typeface="Times New Roman" pitchFamily="18" charset="0"/>
                <a:cs typeface="Times New Roman" pitchFamily="18" charset="0"/>
              </a:rPr>
              <a:t>ğitsel değerlendirme ve tanılama </a:t>
            </a:r>
            <a:r>
              <a:rPr lang="tr-TR" dirty="0" smtClean="0">
                <a:latin typeface="Times New Roman" pitchFamily="18" charset="0"/>
                <a:cs typeface="Times New Roman" pitchFamily="18" charset="0"/>
              </a:rPr>
              <a:t>sonucuna göre en az sınırlandırılmış eğitim ortamı ve özel eğitim hizmetine karar verilerek </a:t>
            </a:r>
            <a:r>
              <a:rPr lang="tr-TR" sz="2800" b="1" u="sng" dirty="0" smtClean="0">
                <a:solidFill>
                  <a:srgbClr val="FF0000"/>
                </a:solidFill>
                <a:latin typeface="Times New Roman" pitchFamily="18" charset="0"/>
                <a:cs typeface="Times New Roman" pitchFamily="18" charset="0"/>
              </a:rPr>
              <a:t>eğitim planı ve özel eğitim değerlendirme kurul raporu </a:t>
            </a:r>
            <a:r>
              <a:rPr lang="tr-TR" dirty="0" smtClean="0">
                <a:latin typeface="Times New Roman" pitchFamily="18" charset="0"/>
                <a:cs typeface="Times New Roman" pitchFamily="18" charset="0"/>
              </a:rPr>
              <a:t>hazırlanmasını içeren bir süreçtir. </a:t>
            </a:r>
            <a:endParaRPr lang="tr-TR" dirty="0">
              <a:latin typeface="Times New Roman" pitchFamily="18" charset="0"/>
              <a:cs typeface="Times New Roman" pitchFamily="18" charset="0"/>
            </a:endParaRPr>
          </a:p>
        </p:txBody>
      </p:sp>
      <p:sp>
        <p:nvSpPr>
          <p:cNvPr id="4"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sz="quarter" idx="1"/>
          </p:nvPr>
        </p:nvSpPr>
        <p:spPr>
          <a:xfrm>
            <a:off x="500063" y="714375"/>
            <a:ext cx="8104187" cy="5302250"/>
          </a:xfrm>
        </p:spPr>
        <p:txBody>
          <a:bodyPr/>
          <a:lstStyle/>
          <a:p>
            <a:pPr eaLnBrk="1" hangingPunct="1"/>
            <a:r>
              <a:rPr lang="tr-TR" altLang="tr-TR" sz="2400" b="1" dirty="0" smtClean="0">
                <a:latin typeface="Times New Roman" pitchFamily="18" charset="0"/>
                <a:cs typeface="Times New Roman" pitchFamily="18" charset="0"/>
              </a:rPr>
              <a:t>TANILAMA süreci sonucunda özel eğitim hizmetlerinden yararlanması gerektiğine karar verilen öğrenciler için  </a:t>
            </a:r>
            <a:r>
              <a:rPr lang="tr-TR" altLang="tr-TR" sz="2400" b="1" dirty="0" smtClean="0">
                <a:solidFill>
                  <a:srgbClr val="FF0000"/>
                </a:solidFill>
                <a:latin typeface="Times New Roman" pitchFamily="18" charset="0"/>
                <a:cs typeface="Times New Roman" pitchFamily="18" charset="0"/>
              </a:rPr>
              <a:t>ÖZEL EĞİTİM DEĞERLENDİRME KURULU RAPORU HAZIRLANIR.</a:t>
            </a:r>
          </a:p>
          <a:p>
            <a:pPr eaLnBrk="1" hangingPunct="1"/>
            <a:endParaRPr lang="tr-TR" altLang="tr-TR" sz="2400" b="1" dirty="0" smtClean="0">
              <a:latin typeface="Times New Roman" pitchFamily="18" charset="0"/>
              <a:cs typeface="Times New Roman" pitchFamily="18" charset="0"/>
            </a:endParaRPr>
          </a:p>
        </p:txBody>
      </p:sp>
      <p:graphicFrame>
        <p:nvGraphicFramePr>
          <p:cNvPr id="4" name="3 İçerik Yer Tutucusu"/>
          <p:cNvGraphicFramePr>
            <a:graphicFrameLocks/>
          </p:cNvGraphicFramePr>
          <p:nvPr>
            <p:extLst>
              <p:ext uri="{D42A27DB-BD31-4B8C-83A1-F6EECF244321}">
                <p14:modId xmlns:p14="http://schemas.microsoft.com/office/powerpoint/2010/main" val="968935632"/>
              </p:ext>
            </p:extLst>
          </p:nvPr>
        </p:nvGraphicFramePr>
        <p:xfrm>
          <a:off x="500062" y="2276872"/>
          <a:ext cx="8464426" cy="41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839816"/>
          </a:xfrm>
        </p:spPr>
        <p:txBody>
          <a:bodyPr/>
          <a:lstStyle/>
          <a:p>
            <a:r>
              <a:rPr lang="tr-TR" dirty="0" smtClean="0">
                <a:solidFill>
                  <a:srgbClr val="FF0000"/>
                </a:solidFill>
              </a:rPr>
              <a:t>**YENİ** </a:t>
            </a:r>
          </a:p>
          <a:p>
            <a:r>
              <a:rPr lang="tr-TR" dirty="0" smtClean="0"/>
              <a:t>Evde Eğitim hizmetleri hafta içi verilebileceği gibi hafta sonu da verilebilir.</a:t>
            </a:r>
          </a:p>
          <a:p>
            <a:r>
              <a:rPr lang="tr-TR" dirty="0" smtClean="0"/>
              <a:t>Kaynaştırma eğitimine alınan yada özel eğitim sınıfına devam eden öğrenciler, aynı zamanda özel rehabilitasyon merkezleri eğitiminden de faydalanıyor ise bu eğitimi okul ders saatleri içerisinde de alabilecek ve okuldan veli dilekçesine istinaden yarım gün izinli sayılabileceklerdir.</a:t>
            </a:r>
            <a:endParaRPr lang="tr-TR" dirty="0"/>
          </a:p>
        </p:txBody>
      </p:sp>
    </p:spTree>
    <p:extLst>
      <p:ext uri="{BB962C8B-B14F-4D97-AF65-F5344CB8AC3E}">
        <p14:creationId xmlns:p14="http://schemas.microsoft.com/office/powerpoint/2010/main" val="658923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579296" cy="2135160"/>
          </a:xfrm>
        </p:spPr>
        <p:txBody>
          <a:bodyPr>
            <a:normAutofit fontScale="90000"/>
          </a:bodyPr>
          <a:lstStyle/>
          <a:p>
            <a:pPr algn="ctr"/>
            <a:r>
              <a:rPr lang="tr-TR" b="1" dirty="0">
                <a:solidFill>
                  <a:srgbClr val="FF0000"/>
                </a:solidFill>
                <a:latin typeface="Times New Roman" pitchFamily="18" charset="0"/>
                <a:cs typeface="Times New Roman" pitchFamily="18" charset="0"/>
              </a:rPr>
              <a:t>REHBERLİK ve ARAŞTIRMA MERKEZİ</a:t>
            </a:r>
            <a:r>
              <a:rPr lang="tr-TR" dirty="0"/>
              <a:t/>
            </a:r>
            <a:br>
              <a:rPr lang="tr-TR" dirty="0"/>
            </a:br>
            <a:endParaRPr lang="tr-TR" dirty="0"/>
          </a:p>
        </p:txBody>
      </p:sp>
      <p:sp>
        <p:nvSpPr>
          <p:cNvPr id="3" name="2 İçerik Yer Tutucusu"/>
          <p:cNvSpPr>
            <a:spLocks noGrp="1"/>
          </p:cNvSpPr>
          <p:nvPr>
            <p:ph idx="1"/>
          </p:nvPr>
        </p:nvSpPr>
        <p:spPr/>
        <p:txBody>
          <a:bodyPr/>
          <a:lstStyle/>
          <a:p>
            <a:pPr algn="ctr">
              <a:buNone/>
            </a:pPr>
            <a:endParaRPr lang="tr-TR" dirty="0" smtClean="0"/>
          </a:p>
          <a:p>
            <a:pPr algn="ctr">
              <a:buFont typeface="Wingdings" pitchFamily="2" charset="2"/>
              <a:buChar char="v"/>
            </a:pPr>
            <a:r>
              <a:rPr lang="tr-TR" sz="4000" dirty="0" smtClean="0">
                <a:latin typeface="Times New Roman" panose="02020603050405020304" pitchFamily="18" charset="0"/>
                <a:cs typeface="Times New Roman" panose="02020603050405020304" pitchFamily="18" charset="0"/>
              </a:rPr>
              <a:t> Özel Eğitim Hizmetleri Bölümü</a:t>
            </a:r>
          </a:p>
          <a:p>
            <a:pPr algn="ctr">
              <a:buNone/>
            </a:pPr>
            <a:endParaRPr lang="tr-TR" sz="4000" dirty="0" smtClean="0">
              <a:latin typeface="Times New Roman" panose="02020603050405020304" pitchFamily="18" charset="0"/>
              <a:cs typeface="Times New Roman" panose="02020603050405020304" pitchFamily="18" charset="0"/>
            </a:endParaRPr>
          </a:p>
          <a:p>
            <a:pPr algn="ctr">
              <a:buFont typeface="Wingdings" pitchFamily="2" charset="2"/>
              <a:buChar char="v"/>
            </a:pPr>
            <a:r>
              <a:rPr lang="tr-TR" sz="4000" dirty="0" smtClean="0">
                <a:latin typeface="Times New Roman" panose="02020603050405020304" pitchFamily="18" charset="0"/>
                <a:cs typeface="Times New Roman" panose="02020603050405020304" pitchFamily="18" charset="0"/>
              </a:rPr>
              <a:t> Rehberlik ve Psikolojik Danışma Hizmetleri Bölümü</a:t>
            </a:r>
          </a:p>
          <a:p>
            <a:pPr>
              <a:buNone/>
            </a:pPr>
            <a:endParaRPr lang="tr-TR" sz="3200" dirty="0">
              <a:latin typeface="Times New Roman" panose="02020603050405020304" pitchFamily="18" charset="0"/>
              <a:cs typeface="Times New Roman" panose="02020603050405020304" pitchFamily="18" charset="0"/>
            </a:endParaRPr>
          </a:p>
        </p:txBody>
      </p:sp>
      <p:sp>
        <p:nvSpPr>
          <p:cNvPr id="6" name="4 Altbilgi Yer Tutucusu"/>
          <p:cNvSpPr>
            <a:spLocks noGrp="1"/>
          </p:cNvSpPr>
          <p:nvPr>
            <p:ph type="ftr" sz="quarter" idx="11"/>
          </p:nvPr>
        </p:nvSpPr>
        <p:spPr>
          <a:xfrm>
            <a:off x="2667000" y="6356350"/>
            <a:ext cx="3352800" cy="365125"/>
          </a:xfrm>
        </p:spPr>
        <p:txBody>
          <a:bodyPr/>
          <a:lstStyle/>
          <a:p>
            <a:pPr>
              <a:defRPr/>
            </a:pPr>
            <a:r>
              <a:rPr lang="tr-TR" dirty="0">
                <a:latin typeface="+mn-lt"/>
              </a:rPr>
              <a:t>Çanakkale Rehberlik ve Araştırma Merkezi</a:t>
            </a:r>
          </a:p>
        </p:txBody>
      </p:sp>
    </p:spTree>
    <p:extLst>
      <p:ext uri="{BB962C8B-B14F-4D97-AF65-F5344CB8AC3E}">
        <p14:creationId xmlns:p14="http://schemas.microsoft.com/office/powerpoint/2010/main" val="3623130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686800" cy="1581904"/>
          </a:xfrm>
        </p:spPr>
        <p:txBody>
          <a:bodyPr>
            <a:normAutofit/>
          </a:bodyPr>
          <a:lstStyle/>
          <a:p>
            <a:pPr algn="ctr"/>
            <a:r>
              <a:rPr lang="tr-TR" dirty="0" smtClean="0"/>
              <a:t> </a:t>
            </a:r>
            <a:r>
              <a:rPr lang="tr-TR" sz="3200" dirty="0" smtClean="0">
                <a:solidFill>
                  <a:srgbClr val="FF0000"/>
                </a:solidFill>
                <a:latin typeface="Times New Roman" pitchFamily="18" charset="0"/>
                <a:cs typeface="Times New Roman" pitchFamily="18" charset="0"/>
              </a:rPr>
              <a:t>KAYNAŞTIRMA RAPORU HAZIRLANMA inceleme tarihinden itibaren  </a:t>
            </a:r>
            <a:r>
              <a:rPr lang="tr-TR" sz="3200" dirty="0">
                <a:solidFill>
                  <a:schemeClr val="tx1"/>
                </a:solidFill>
                <a:latin typeface="Times New Roman" pitchFamily="18" charset="0"/>
                <a:cs typeface="Times New Roman" pitchFamily="18" charset="0"/>
              </a:rPr>
              <a:t>3</a:t>
            </a:r>
            <a:r>
              <a:rPr lang="tr-TR" sz="3200" dirty="0" smtClean="0">
                <a:solidFill>
                  <a:schemeClr val="tx1"/>
                </a:solidFill>
                <a:latin typeface="Times New Roman" pitchFamily="18" charset="0"/>
                <a:cs typeface="Times New Roman" pitchFamily="18" charset="0"/>
              </a:rPr>
              <a:t>0 iş GÜNÜ</a:t>
            </a:r>
            <a:endParaRPr lang="tr-TR" sz="3200" dirty="0">
              <a:solidFill>
                <a:schemeClr val="tx1"/>
              </a:solidFill>
              <a:latin typeface="Times New Roman" pitchFamily="18" charset="0"/>
              <a:cs typeface="Times New Roman" pitchFamily="18" charset="0"/>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2143108" y="2500306"/>
            <a:ext cx="5000659" cy="3133731"/>
          </a:xfrm>
          <a:prstGeom prst="rect">
            <a:avLst/>
          </a:prstGeom>
          <a:noFill/>
          <a:ln w="9525">
            <a:noFill/>
            <a:miter lim="800000"/>
            <a:headEnd/>
            <a:tailEnd/>
          </a:ln>
          <a:effectLst/>
        </p:spPr>
      </p:pic>
      <p:sp>
        <p:nvSpPr>
          <p:cNvPr id="4"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767808"/>
          </a:xfrm>
        </p:spPr>
        <p:txBody>
          <a:bodyPr/>
          <a:lstStyle/>
          <a:p>
            <a:r>
              <a:rPr lang="tr-TR" dirty="0" smtClean="0"/>
              <a:t>Veli </a:t>
            </a:r>
            <a:r>
              <a:rPr lang="tr-TR" u="sng" dirty="0" smtClean="0">
                <a:solidFill>
                  <a:srgbClr val="FF0000"/>
                </a:solidFill>
              </a:rPr>
              <a:t>Eğitsel Değerlendirme ve Tanılama yada yerleştirme kararlarına</a:t>
            </a:r>
            <a:r>
              <a:rPr lang="tr-TR" dirty="0" smtClean="0"/>
              <a:t>, kararın kendisine tebliğ edildiği tarihten itibaren 30 iş günü içinde itiraz edebilir.</a:t>
            </a:r>
          </a:p>
          <a:p>
            <a:r>
              <a:rPr lang="tr-TR" dirty="0" smtClean="0"/>
              <a:t>Yerleştirme kararı verilen </a:t>
            </a:r>
            <a:r>
              <a:rPr lang="tr-TR" dirty="0" smtClean="0">
                <a:solidFill>
                  <a:srgbClr val="FF0000"/>
                </a:solidFill>
              </a:rPr>
              <a:t>okul yönetimi</a:t>
            </a:r>
            <a:r>
              <a:rPr lang="tr-TR" dirty="0" smtClean="0"/>
              <a:t>, </a:t>
            </a:r>
            <a:r>
              <a:rPr lang="tr-TR" u="sng" dirty="0" smtClean="0"/>
              <a:t>öğrencilerin okula kayıt tarihinden itibaren en az 30 iş günü izleme süreci sonunda </a:t>
            </a:r>
            <a:r>
              <a:rPr lang="tr-TR" dirty="0" smtClean="0"/>
              <a:t>öğrenciyle ilgili Eğitsel Değerlendirme ve Tanılama yada yerleştirme kararına itiraz edebilir.</a:t>
            </a:r>
            <a:endParaRPr lang="tr-TR" dirty="0"/>
          </a:p>
        </p:txBody>
      </p:sp>
    </p:spTree>
    <p:extLst>
      <p:ext uri="{BB962C8B-B14F-4D97-AF65-F5344CB8AC3E}">
        <p14:creationId xmlns:p14="http://schemas.microsoft.com/office/powerpoint/2010/main" val="2525890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507288" cy="1658448"/>
          </a:xfrm>
        </p:spPr>
        <p:txBody>
          <a:bodyPr>
            <a:normAutofit/>
          </a:bodyPr>
          <a:lstStyle/>
          <a:p>
            <a:pPr algn="ctr"/>
            <a:r>
              <a:rPr lang="tr-TR" dirty="0" smtClean="0"/>
              <a:t> </a:t>
            </a:r>
            <a:r>
              <a:rPr lang="tr-TR" sz="4400" b="1" dirty="0" smtClean="0">
                <a:solidFill>
                  <a:srgbClr val="FF0000"/>
                </a:solidFill>
                <a:latin typeface="Times New Roman" panose="02020603050405020304" pitchFamily="18" charset="0"/>
                <a:cs typeface="Times New Roman" panose="02020603050405020304" pitchFamily="18" charset="0"/>
              </a:rPr>
              <a:t>ÖZEL EĞİTİM KURUL VE KOMİSYONLAR</a:t>
            </a:r>
            <a:endParaRPr lang="tr-TR" sz="44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smtClean="0"/>
              <a:t> ÖZEL EĞİTİM DEĞERLENDİRME KURULU</a:t>
            </a:r>
          </a:p>
          <a:p>
            <a:pPr>
              <a:buFont typeface="Wingdings" panose="05000000000000000000" pitchFamily="2" charset="2"/>
              <a:buChar char="v"/>
            </a:pPr>
            <a:r>
              <a:rPr lang="tr-TR" dirty="0" smtClean="0"/>
              <a:t> İL/İLÇE ÖZEL EĞİTİM HİZMETLERİ KURULU</a:t>
            </a:r>
          </a:p>
          <a:p>
            <a:pPr>
              <a:buFont typeface="Wingdings" panose="05000000000000000000" pitchFamily="2" charset="2"/>
              <a:buChar char="v"/>
            </a:pPr>
            <a:endParaRPr lang="tr-TR" dirty="0"/>
          </a:p>
        </p:txBody>
      </p:sp>
      <p:sp>
        <p:nvSpPr>
          <p:cNvPr id="4"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pic>
        <p:nvPicPr>
          <p:cNvPr id="20483" name="Picture 3"/>
          <p:cNvPicPr>
            <a:picLocks noChangeAspect="1" noChangeArrowheads="1"/>
          </p:cNvPicPr>
          <p:nvPr/>
        </p:nvPicPr>
        <p:blipFill>
          <a:blip r:embed="rId2" cstate="print"/>
          <a:srcRect/>
          <a:stretch>
            <a:fillRect/>
          </a:stretch>
        </p:blipFill>
        <p:spPr bwMode="auto">
          <a:xfrm>
            <a:off x="1928794" y="3143248"/>
            <a:ext cx="5500726" cy="2928958"/>
          </a:xfrm>
          <a:prstGeom prst="rect">
            <a:avLst/>
          </a:prstGeom>
          <a:noFill/>
          <a:ln w="9525">
            <a:noFill/>
            <a:miter lim="800000"/>
            <a:headEnd/>
            <a:tailEnd/>
          </a:ln>
          <a:effectLst/>
        </p:spPr>
      </p:pic>
    </p:spTree>
    <p:extLst>
      <p:ext uri="{BB962C8B-B14F-4D97-AF65-F5344CB8AC3E}">
        <p14:creationId xmlns:p14="http://schemas.microsoft.com/office/powerpoint/2010/main" val="2271218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88640"/>
            <a:ext cx="6192687" cy="6669360"/>
          </a:xfrm>
          <a:prstGeom prst="rect">
            <a:avLst/>
          </a:prstGeom>
        </p:spPr>
      </p:pic>
    </p:spTree>
    <p:extLst>
      <p:ext uri="{BB962C8B-B14F-4D97-AF65-F5344CB8AC3E}">
        <p14:creationId xmlns:p14="http://schemas.microsoft.com/office/powerpoint/2010/main" val="170167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4294967295"/>
          </p:nvPr>
        </p:nvSpPr>
        <p:spPr>
          <a:xfrm>
            <a:off x="7239000" y="6400800"/>
            <a:ext cx="1905000" cy="457200"/>
          </a:xfrm>
          <a:prstGeom prst="rect">
            <a:avLst/>
          </a:prstGeom>
        </p:spPr>
        <p:txBody>
          <a:bodyPr/>
          <a:lstStyle/>
          <a:p>
            <a:fld id="{B90E3E21-9372-43C0-A00E-8E2F47B8E162}" type="slidenum">
              <a:rPr lang="tr-TR"/>
              <a:pPr/>
              <a:t>34</a:t>
            </a:fld>
            <a:endParaRPr lang="tr-TR"/>
          </a:p>
        </p:txBody>
      </p:sp>
      <p:sp>
        <p:nvSpPr>
          <p:cNvPr id="83970" name="Rectangle 2"/>
          <p:cNvSpPr>
            <a:spLocks noGrp="1" noChangeArrowheads="1"/>
          </p:cNvSpPr>
          <p:nvPr>
            <p:ph type="ctrTitle"/>
          </p:nvPr>
        </p:nvSpPr>
        <p:spPr/>
        <p:txBody>
          <a:bodyPr/>
          <a:lstStyle/>
          <a:p>
            <a:r>
              <a:rPr lang="tr-TR" b="1" dirty="0">
                <a:solidFill>
                  <a:srgbClr val="FF0000"/>
                </a:solidFill>
                <a:latin typeface="Times New Roman" pitchFamily="18" charset="0"/>
                <a:cs typeface="Times New Roman" pitchFamily="18" charset="0"/>
              </a:rPr>
              <a:t>KAYNAŞTIRMA EĞİTİMİ</a:t>
            </a:r>
          </a:p>
        </p:txBody>
      </p:sp>
      <p:pic>
        <p:nvPicPr>
          <p:cNvPr id="83971" name="Picture 3" descr="Resim1"/>
          <p:cNvPicPr>
            <a:picLocks noChangeAspect="1" noChangeArrowheads="1"/>
          </p:cNvPicPr>
          <p:nvPr/>
        </p:nvPicPr>
        <p:blipFill>
          <a:blip r:embed="rId2" cstate="print"/>
          <a:srcRect/>
          <a:stretch>
            <a:fillRect/>
          </a:stretch>
        </p:blipFill>
        <p:spPr bwMode="auto">
          <a:xfrm>
            <a:off x="1042988" y="4292600"/>
            <a:ext cx="7561262" cy="1422416"/>
          </a:xfrm>
          <a:prstGeom prst="rect">
            <a:avLst/>
          </a:prstGeom>
          <a:noFill/>
        </p:spPr>
      </p:pic>
      <p:sp>
        <p:nvSpPr>
          <p:cNvPr id="5"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609600" y="142852"/>
            <a:ext cx="7202488" cy="785818"/>
          </a:xfrm>
        </p:spPr>
        <p:txBody>
          <a:bodyPr>
            <a:normAutofit fontScale="90000"/>
          </a:bodyPr>
          <a:lstStyle/>
          <a:p>
            <a:pPr eaLnBrk="1" hangingPunct="1"/>
            <a:r>
              <a:rPr lang="tr-TR" altLang="tr-TR" b="1" dirty="0" smtClean="0">
                <a:solidFill>
                  <a:srgbClr val="FF3300"/>
                </a:solidFill>
                <a:latin typeface="Times New Roman" pitchFamily="18" charset="0"/>
                <a:cs typeface="Times New Roman" pitchFamily="18" charset="0"/>
              </a:rPr>
              <a:t>KAYNAŞTIRMA EĞİTİMİ</a:t>
            </a:r>
          </a:p>
        </p:txBody>
      </p:sp>
      <p:sp>
        <p:nvSpPr>
          <p:cNvPr id="20483" name="2 İçerik Yer Tutucusu"/>
          <p:cNvSpPr>
            <a:spLocks noGrp="1"/>
          </p:cNvSpPr>
          <p:nvPr>
            <p:ph idx="1"/>
          </p:nvPr>
        </p:nvSpPr>
        <p:spPr>
          <a:xfrm>
            <a:off x="782638" y="1438275"/>
            <a:ext cx="6348412" cy="3881438"/>
          </a:xfrm>
        </p:spPr>
        <p:txBody>
          <a:bodyPr/>
          <a:lstStyle/>
          <a:p>
            <a:pPr eaLnBrk="1" hangingPunct="1"/>
            <a:endParaRPr lang="tr-TR" altLang="tr-TR" sz="1800" dirty="0" smtClean="0"/>
          </a:p>
        </p:txBody>
      </p:sp>
      <p:sp>
        <p:nvSpPr>
          <p:cNvPr id="4" name="3 Oval"/>
          <p:cNvSpPr/>
          <p:nvPr/>
        </p:nvSpPr>
        <p:spPr>
          <a:xfrm>
            <a:off x="3344863" y="3648075"/>
            <a:ext cx="2857500" cy="1738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t>KAYNAŞTIRMA</a:t>
            </a:r>
          </a:p>
          <a:p>
            <a:pPr algn="ctr" eaLnBrk="1" hangingPunct="1">
              <a:defRPr/>
            </a:pPr>
            <a:r>
              <a:rPr lang="tr-TR" dirty="0"/>
              <a:t>EĞİTİMİ</a:t>
            </a:r>
          </a:p>
        </p:txBody>
      </p:sp>
      <p:sp>
        <p:nvSpPr>
          <p:cNvPr id="5" name="4 Oval"/>
          <p:cNvSpPr/>
          <p:nvPr/>
        </p:nvSpPr>
        <p:spPr>
          <a:xfrm>
            <a:off x="3619500" y="1509713"/>
            <a:ext cx="2643188"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t>ORTAOKUL</a:t>
            </a:r>
          </a:p>
        </p:txBody>
      </p:sp>
      <p:sp>
        <p:nvSpPr>
          <p:cNvPr id="6" name="5 Oval"/>
          <p:cNvSpPr/>
          <p:nvPr/>
        </p:nvSpPr>
        <p:spPr>
          <a:xfrm>
            <a:off x="5599113" y="2393950"/>
            <a:ext cx="2786062" cy="141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t>ORTAÖĞRETİM </a:t>
            </a:r>
          </a:p>
          <a:p>
            <a:pPr algn="ctr" eaLnBrk="1" hangingPunct="1">
              <a:defRPr/>
            </a:pPr>
            <a:r>
              <a:rPr lang="tr-TR" dirty="0"/>
              <a:t>(LİSE)</a:t>
            </a:r>
          </a:p>
        </p:txBody>
      </p:sp>
      <p:sp>
        <p:nvSpPr>
          <p:cNvPr id="7" name="6 Oval"/>
          <p:cNvSpPr/>
          <p:nvPr/>
        </p:nvSpPr>
        <p:spPr>
          <a:xfrm>
            <a:off x="306388" y="3579813"/>
            <a:ext cx="2162175" cy="150018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b="1" dirty="0">
                <a:solidFill>
                  <a:schemeClr val="tx1"/>
                </a:solidFill>
              </a:rPr>
              <a:t>OKUL ÖNCESİ DÖNEMİ</a:t>
            </a:r>
          </a:p>
        </p:txBody>
      </p:sp>
      <p:cxnSp>
        <p:nvCxnSpPr>
          <p:cNvPr id="21" name="20 Düz Ok Bağlayıcısı"/>
          <p:cNvCxnSpPr>
            <a:stCxn id="4" idx="0"/>
          </p:cNvCxnSpPr>
          <p:nvPr/>
        </p:nvCxnSpPr>
        <p:spPr>
          <a:xfrm flipV="1">
            <a:off x="4773613" y="3030538"/>
            <a:ext cx="1587" cy="617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00100" y="1571612"/>
            <a:ext cx="2203450" cy="1450975"/>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b="1" dirty="0">
                <a:solidFill>
                  <a:schemeClr val="bg1"/>
                </a:solidFill>
              </a:rPr>
              <a:t>İLKOKUL</a:t>
            </a:r>
          </a:p>
        </p:txBody>
      </p:sp>
      <p:sp>
        <p:nvSpPr>
          <p:cNvPr id="18" name="Yukarı Ok 17"/>
          <p:cNvSpPr/>
          <p:nvPr/>
        </p:nvSpPr>
        <p:spPr>
          <a:xfrm>
            <a:off x="4464050" y="2428875"/>
            <a:ext cx="352425" cy="142557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Yukarı Ok 19"/>
          <p:cNvSpPr/>
          <p:nvPr/>
        </p:nvSpPr>
        <p:spPr>
          <a:xfrm rot="2809905">
            <a:off x="5888831" y="3548857"/>
            <a:ext cx="314325" cy="94138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Yukarı Ok 21"/>
          <p:cNvSpPr/>
          <p:nvPr/>
        </p:nvSpPr>
        <p:spPr>
          <a:xfrm rot="18890080">
            <a:off x="3089275" y="2682876"/>
            <a:ext cx="344487" cy="149066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Yukarı Ok 22"/>
          <p:cNvSpPr/>
          <p:nvPr/>
        </p:nvSpPr>
        <p:spPr>
          <a:xfrm rot="17771944">
            <a:off x="2673351" y="4197350"/>
            <a:ext cx="209550" cy="758825"/>
          </a:xfrm>
          <a:prstGeom prst="upArrow">
            <a:avLst>
              <a:gd name="adj1" fmla="val 86062"/>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Altbilgi Yer Tutucusu 3"/>
          <p:cNvSpPr>
            <a:spLocks noGrp="1"/>
          </p:cNvSpPr>
          <p:nvPr>
            <p:ph type="ftr" sz="quarter" idx="11"/>
          </p:nvPr>
        </p:nvSpPr>
        <p:spPr>
          <a:xfrm>
            <a:off x="609600" y="6042025"/>
            <a:ext cx="4622800" cy="365125"/>
          </a:xfrm>
        </p:spPr>
        <p:txBody>
          <a:bodyPr/>
          <a:lstStyle/>
          <a:p>
            <a:pPr>
              <a:defRPr/>
            </a:pPr>
            <a:r>
              <a:rPr lang="tr-TR" dirty="0" smtClean="0"/>
              <a:t>Çanakkale Rehberlik ve Araştırma Merkezi</a:t>
            </a:r>
            <a:endParaRPr lang="tr-T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r>
              <a:rPr lang="tr-TR" altLang="tr-TR" b="1" dirty="0" smtClean="0">
                <a:solidFill>
                  <a:srgbClr val="FF0000"/>
                </a:solidFill>
                <a:latin typeface="Times New Roman" panose="02020603050405020304" pitchFamily="18" charset="0"/>
                <a:cs typeface="Times New Roman" panose="02020603050405020304" pitchFamily="18" charset="0"/>
              </a:rPr>
              <a:t>KAYNAŞTIRMANIN AMACI</a:t>
            </a:r>
          </a:p>
        </p:txBody>
      </p:sp>
      <p:sp>
        <p:nvSpPr>
          <p:cNvPr id="17413" name="Rectangle 3"/>
          <p:cNvSpPr>
            <a:spLocks noGrp="1" noChangeArrowheads="1"/>
          </p:cNvSpPr>
          <p:nvPr>
            <p:ph type="body" idx="1"/>
          </p:nvPr>
        </p:nvSpPr>
        <p:spPr/>
        <p:txBody>
          <a:bodyPr/>
          <a:lstStyle/>
          <a:p>
            <a:r>
              <a:rPr lang="tr-TR" altLang="tr-TR" b="1" dirty="0" smtClean="0">
                <a:latin typeface="Times New Roman" panose="02020603050405020304" pitchFamily="18" charset="0"/>
                <a:cs typeface="Times New Roman" panose="02020603050405020304" pitchFamily="18" charset="0"/>
              </a:rPr>
              <a:t>Çocuğu normal hale getirmek değil,</a:t>
            </a:r>
          </a:p>
          <a:p>
            <a:r>
              <a:rPr lang="tr-TR" altLang="tr-TR" b="1" dirty="0" smtClean="0">
                <a:latin typeface="Times New Roman" panose="02020603050405020304" pitchFamily="18" charset="0"/>
                <a:cs typeface="Times New Roman" panose="02020603050405020304" pitchFamily="18" charset="0"/>
              </a:rPr>
              <a:t>Onun ilgi ve yeteneklerini, En iyi şekilde kullanmasını sağlamak,</a:t>
            </a:r>
          </a:p>
          <a:p>
            <a:r>
              <a:rPr lang="tr-TR" altLang="tr-TR" b="1" dirty="0" smtClean="0">
                <a:latin typeface="Times New Roman" panose="02020603050405020304" pitchFamily="18" charset="0"/>
                <a:cs typeface="Times New Roman" panose="02020603050405020304" pitchFamily="18" charset="0"/>
              </a:rPr>
              <a:t>Toplum içinde yaşayabilmesini kolaylaştırmaktır.</a:t>
            </a:r>
          </a:p>
          <a:p>
            <a:endParaRPr lang="tr-TR" altLang="tr-TR" b="1" dirty="0" smtClean="0">
              <a:latin typeface="Times New Roman" panose="02020603050405020304" pitchFamily="18" charset="0"/>
              <a:cs typeface="Times New Roman" panose="02020603050405020304" pitchFamily="18" charset="0"/>
            </a:endParaRPr>
          </a:p>
          <a:p>
            <a:endParaRPr lang="tr-TR" altLang="tr-TR" b="1" dirty="0" smtClean="0">
              <a:solidFill>
                <a:srgbClr val="002B82"/>
              </a:solidFill>
            </a:endParaRPr>
          </a:p>
        </p:txBody>
      </p:sp>
      <p:sp>
        <p:nvSpPr>
          <p:cNvPr id="6" name="Altbilgi Yer Tutucusu 4"/>
          <p:cNvSpPr>
            <a:spLocks noGrp="1"/>
          </p:cNvSpPr>
          <p:nvPr>
            <p:ph type="ftr" sz="quarter" idx="10"/>
          </p:nvPr>
        </p:nvSpPr>
        <p:spPr>
          <a:xfrm>
            <a:off x="457200" y="6356350"/>
            <a:ext cx="2962672" cy="365125"/>
          </a:xfrm>
        </p:spPr>
        <p:txBody>
          <a:bodyPr/>
          <a:lstStyle/>
          <a:p>
            <a:pPr>
              <a:defRPr/>
            </a:pPr>
            <a:r>
              <a:rPr lang="tr-TR" dirty="0"/>
              <a:t>Çanakkale Rehberlik ve Araştırma Merkezi</a:t>
            </a:r>
          </a:p>
        </p:txBody>
      </p:sp>
      <p:pic>
        <p:nvPicPr>
          <p:cNvPr id="18434" name="Picture 2"/>
          <p:cNvPicPr>
            <a:picLocks noChangeAspect="1" noChangeArrowheads="1"/>
          </p:cNvPicPr>
          <p:nvPr/>
        </p:nvPicPr>
        <p:blipFill>
          <a:blip r:embed="rId2" cstate="print"/>
          <a:srcRect/>
          <a:stretch>
            <a:fillRect/>
          </a:stretch>
        </p:blipFill>
        <p:spPr bwMode="auto">
          <a:xfrm>
            <a:off x="3571868" y="4000504"/>
            <a:ext cx="4643470" cy="271464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79750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a:t>Çanakkale Rehberlik ve Araştırma Merkezi</a:t>
            </a:r>
          </a:p>
        </p:txBody>
      </p:sp>
      <p:sp>
        <p:nvSpPr>
          <p:cNvPr id="185346" name="Rectangle 2"/>
          <p:cNvSpPr>
            <a:spLocks noGrp="1" noChangeArrowheads="1"/>
          </p:cNvSpPr>
          <p:nvPr>
            <p:ph type="title"/>
          </p:nvPr>
        </p:nvSpPr>
        <p:spPr/>
        <p:txBody>
          <a:bodyPr>
            <a:normAutofit/>
          </a:bodyPr>
          <a:lstStyle/>
          <a:p>
            <a:pPr algn="ctr" eaLnBrk="1" hangingPunct="1">
              <a:defRPr/>
            </a:pPr>
            <a:r>
              <a:rPr lang="tr-TR" sz="4000" dirty="0" smtClean="0"/>
              <a:t>  </a:t>
            </a:r>
            <a:r>
              <a:rPr lang="tr-TR" sz="4000" b="1" dirty="0" smtClean="0">
                <a:solidFill>
                  <a:srgbClr val="FF0000"/>
                </a:solidFill>
                <a:latin typeface="Times New Roman" pitchFamily="18" charset="0"/>
                <a:cs typeface="Times New Roman" pitchFamily="18" charset="0"/>
              </a:rPr>
              <a:t>KAYNAŞTIRMA TÜRLERİ</a:t>
            </a:r>
          </a:p>
        </p:txBody>
      </p:sp>
      <p:sp>
        <p:nvSpPr>
          <p:cNvPr id="185347" name="Rectangle 3"/>
          <p:cNvSpPr>
            <a:spLocks noGrp="1" noChangeArrowheads="1"/>
          </p:cNvSpPr>
          <p:nvPr>
            <p:ph type="body" idx="1"/>
          </p:nvPr>
        </p:nvSpPr>
        <p:spPr/>
        <p:txBody>
          <a:bodyPr/>
          <a:lstStyle/>
          <a:p>
            <a:pPr marL="0" indent="0" eaLnBrk="1" hangingPunct="1">
              <a:buNone/>
              <a:defRPr/>
            </a:pPr>
            <a:r>
              <a:rPr lang="tr-TR" dirty="0" smtClean="0"/>
              <a:t> </a:t>
            </a:r>
          </a:p>
          <a:p>
            <a:pPr eaLnBrk="1" hangingPunct="1">
              <a:defRPr/>
            </a:pPr>
            <a:endParaRPr lang="tr-TR" sz="3600" b="1" dirty="0">
              <a:latin typeface="Times New Roman" pitchFamily="18" charset="0"/>
              <a:cs typeface="Times New Roman" pitchFamily="18" charset="0"/>
            </a:endParaRPr>
          </a:p>
          <a:p>
            <a:pPr eaLnBrk="1" hangingPunct="1">
              <a:defRPr/>
            </a:pPr>
            <a:r>
              <a:rPr lang="tr-TR" sz="3600" b="1" dirty="0" smtClean="0">
                <a:latin typeface="Times New Roman" pitchFamily="18" charset="0"/>
                <a:cs typeface="Times New Roman" pitchFamily="18" charset="0"/>
              </a:rPr>
              <a:t>-TAM ZAMANLI KAYNAŞTIRMA</a:t>
            </a:r>
          </a:p>
          <a:p>
            <a:pPr eaLnBrk="1" hangingPunct="1">
              <a:defRPr/>
            </a:pPr>
            <a:r>
              <a:rPr lang="tr-TR" sz="3600" b="1" dirty="0" smtClean="0">
                <a:latin typeface="Times New Roman" pitchFamily="18" charset="0"/>
                <a:cs typeface="Times New Roman" pitchFamily="18" charset="0"/>
              </a:rPr>
              <a:t>-YARI ZAMANLI KAYNAŞTIRMA</a:t>
            </a:r>
          </a:p>
          <a:p>
            <a:pPr eaLnBrk="1" hangingPunct="1">
              <a:defRPr/>
            </a:pPr>
            <a:r>
              <a:rPr lang="tr-TR" sz="3600" b="1" dirty="0" smtClean="0">
                <a:latin typeface="Times New Roman" pitchFamily="18" charset="0"/>
                <a:cs typeface="Times New Roman" pitchFamily="18" charset="0"/>
              </a:rPr>
              <a:t>-TERSİNE KAYNAŞTIRMA  </a:t>
            </a:r>
          </a:p>
        </p:txBody>
      </p:sp>
    </p:spTree>
    <p:extLst>
      <p:ext uri="{BB962C8B-B14F-4D97-AF65-F5344CB8AC3E}">
        <p14:creationId xmlns:p14="http://schemas.microsoft.com/office/powerpoint/2010/main" val="6190614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839816"/>
          </a:xfrm>
        </p:spPr>
        <p:txBody>
          <a:bodyPr/>
          <a:lstStyle/>
          <a:p>
            <a:r>
              <a:rPr lang="tr-TR" dirty="0" smtClean="0"/>
              <a:t>TERSİNE KAYNAŞTIRMA     </a:t>
            </a:r>
          </a:p>
          <a:p>
            <a:pPr algn="just"/>
            <a:r>
              <a:rPr lang="tr-TR" dirty="0" smtClean="0"/>
              <a:t>Yetersizlikleri olmayan bireyler istekleri doğrultusunda özellikle okul öncesi eğitimde, çevrelerindeki kaynaştırma uygulaması yapan özel eğitim okullarında açılacak olan sınıflara kayıt yaptırabilirler.     </a:t>
            </a:r>
          </a:p>
        </p:txBody>
      </p:sp>
    </p:spTree>
    <p:extLst>
      <p:ext uri="{BB962C8B-B14F-4D97-AF65-F5344CB8AC3E}">
        <p14:creationId xmlns:p14="http://schemas.microsoft.com/office/powerpoint/2010/main" val="1981953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dirty="0"/>
              <a:t>Çanakkale Rehberlik ve Araştırma Merkezi</a:t>
            </a:r>
          </a:p>
        </p:txBody>
      </p:sp>
      <p:sp>
        <p:nvSpPr>
          <p:cNvPr id="212994" name="Rectangle 2"/>
          <p:cNvSpPr>
            <a:spLocks noGrp="1" noChangeArrowheads="1"/>
          </p:cNvSpPr>
          <p:nvPr>
            <p:ph type="title"/>
          </p:nvPr>
        </p:nvSpPr>
        <p:spPr/>
        <p:txBody>
          <a:bodyPr>
            <a:normAutofit fontScale="90000"/>
          </a:bodyPr>
          <a:lstStyle/>
          <a:p>
            <a:pPr eaLnBrk="1" hangingPunct="1">
              <a:defRPr/>
            </a:pPr>
            <a:r>
              <a:rPr lang="tr-TR" sz="4000" b="1" dirty="0" smtClean="0">
                <a:solidFill>
                  <a:srgbClr val="FF0000"/>
                </a:solidFill>
                <a:latin typeface="Times New Roman" pitchFamily="18" charset="0"/>
                <a:cs typeface="Times New Roman" pitchFamily="18" charset="0"/>
              </a:rPr>
              <a:t>KAYNAŞTIRMA EĞİTİMDEN </a:t>
            </a:r>
            <a:br>
              <a:rPr lang="tr-TR" sz="4000" b="1" dirty="0" smtClean="0">
                <a:solidFill>
                  <a:srgbClr val="FF0000"/>
                </a:solidFill>
                <a:latin typeface="Times New Roman" pitchFamily="18" charset="0"/>
                <a:cs typeface="Times New Roman" pitchFamily="18" charset="0"/>
              </a:rPr>
            </a:br>
            <a:r>
              <a:rPr lang="tr-TR" sz="4000" b="1" dirty="0" smtClean="0">
                <a:solidFill>
                  <a:srgbClr val="FF0000"/>
                </a:solidFill>
                <a:latin typeface="Times New Roman" pitchFamily="18" charset="0"/>
                <a:cs typeface="Times New Roman" pitchFamily="18" charset="0"/>
              </a:rPr>
              <a:t>KİMLER YARARLANIR?</a:t>
            </a:r>
          </a:p>
        </p:txBody>
      </p:sp>
      <p:sp>
        <p:nvSpPr>
          <p:cNvPr id="212995" name="Rectangle 3"/>
          <p:cNvSpPr>
            <a:spLocks noGrp="1" noChangeArrowheads="1"/>
          </p:cNvSpPr>
          <p:nvPr>
            <p:ph type="body" idx="1"/>
          </p:nvPr>
        </p:nvSpPr>
        <p:spPr/>
        <p:txBody>
          <a:bodyPr/>
          <a:lstStyle/>
          <a:p>
            <a:pPr eaLnBrk="1" hangingPunct="1">
              <a:lnSpc>
                <a:spcPct val="90000"/>
              </a:lnSpc>
              <a:defRPr/>
            </a:pPr>
            <a:r>
              <a:rPr lang="tr-TR" sz="2000" dirty="0" smtClean="0">
                <a:latin typeface="Times New Roman" pitchFamily="18" charset="0"/>
                <a:cs typeface="Times New Roman" pitchFamily="18" charset="0"/>
              </a:rPr>
              <a:t>DEHB  olanlar  </a:t>
            </a:r>
          </a:p>
          <a:p>
            <a:pPr eaLnBrk="1" hangingPunct="1">
              <a:lnSpc>
                <a:spcPct val="90000"/>
              </a:lnSpc>
              <a:defRPr/>
            </a:pPr>
            <a:r>
              <a:rPr lang="tr-TR" sz="2000" dirty="0" smtClean="0">
                <a:latin typeface="Times New Roman" pitchFamily="18" charset="0"/>
                <a:cs typeface="Times New Roman" pitchFamily="18" charset="0"/>
              </a:rPr>
              <a:t>Zihinsel Yetersizliği olanlar</a:t>
            </a:r>
          </a:p>
          <a:p>
            <a:pPr eaLnBrk="1" hangingPunct="1">
              <a:lnSpc>
                <a:spcPct val="90000"/>
              </a:lnSpc>
              <a:defRPr/>
            </a:pPr>
            <a:r>
              <a:rPr lang="tr-TR" sz="2000" dirty="0" smtClean="0">
                <a:latin typeface="Times New Roman" pitchFamily="18" charset="0"/>
                <a:cs typeface="Times New Roman" pitchFamily="18" charset="0"/>
              </a:rPr>
              <a:t>İşitme, Görme ve Ortopedik Yetersizliği olanlar</a:t>
            </a:r>
          </a:p>
          <a:p>
            <a:pPr eaLnBrk="1" hangingPunct="1">
              <a:lnSpc>
                <a:spcPct val="90000"/>
              </a:lnSpc>
              <a:defRPr/>
            </a:pPr>
            <a:r>
              <a:rPr lang="tr-TR" sz="2000" dirty="0" smtClean="0">
                <a:latin typeface="Times New Roman" pitchFamily="18" charset="0"/>
                <a:cs typeface="Times New Roman" pitchFamily="18" charset="0"/>
              </a:rPr>
              <a:t>Sinir sisteminin zedelenmesi sonucu ortaya çıkan yetersizliği olanlar</a:t>
            </a:r>
          </a:p>
          <a:p>
            <a:pPr eaLnBrk="1" hangingPunct="1">
              <a:lnSpc>
                <a:spcPct val="90000"/>
              </a:lnSpc>
              <a:defRPr/>
            </a:pPr>
            <a:r>
              <a:rPr lang="tr-TR" sz="2000" dirty="0" smtClean="0">
                <a:latin typeface="Times New Roman" pitchFamily="18" charset="0"/>
                <a:cs typeface="Times New Roman" pitchFamily="18" charset="0"/>
              </a:rPr>
              <a:t>Dil ve konuşma yetersizliği olanlar</a:t>
            </a:r>
          </a:p>
          <a:p>
            <a:pPr eaLnBrk="1" hangingPunct="1">
              <a:lnSpc>
                <a:spcPct val="90000"/>
              </a:lnSpc>
              <a:defRPr/>
            </a:pPr>
            <a:r>
              <a:rPr lang="tr-TR" sz="2000" dirty="0" smtClean="0">
                <a:latin typeface="Times New Roman" pitchFamily="18" charset="0"/>
                <a:cs typeface="Times New Roman" pitchFamily="18" charset="0"/>
              </a:rPr>
              <a:t>Özel öğrenme yetersizliği olanlar</a:t>
            </a:r>
          </a:p>
          <a:p>
            <a:pPr eaLnBrk="1" hangingPunct="1">
              <a:lnSpc>
                <a:spcPct val="90000"/>
              </a:lnSpc>
              <a:defRPr/>
            </a:pPr>
            <a:r>
              <a:rPr lang="tr-TR" sz="2000" dirty="0" smtClean="0">
                <a:latin typeface="Times New Roman" pitchFamily="18" charset="0"/>
                <a:cs typeface="Times New Roman" pitchFamily="18" charset="0"/>
              </a:rPr>
              <a:t>Duygusal uyum güçlüğü olanlar</a:t>
            </a:r>
          </a:p>
          <a:p>
            <a:pPr eaLnBrk="1" hangingPunct="1">
              <a:lnSpc>
                <a:spcPct val="90000"/>
              </a:lnSpc>
              <a:defRPr/>
            </a:pPr>
            <a:r>
              <a:rPr lang="tr-TR" sz="2000" dirty="0" smtClean="0">
                <a:latin typeface="Times New Roman" pitchFamily="18" charset="0"/>
                <a:cs typeface="Times New Roman" pitchFamily="18" charset="0"/>
              </a:rPr>
              <a:t>Sosyal uyum güçlüğü olanlar</a:t>
            </a:r>
          </a:p>
          <a:p>
            <a:pPr eaLnBrk="1" hangingPunct="1">
              <a:lnSpc>
                <a:spcPct val="90000"/>
              </a:lnSpc>
              <a:defRPr/>
            </a:pPr>
            <a:r>
              <a:rPr lang="tr-TR" sz="2000" dirty="0" smtClean="0">
                <a:latin typeface="Times New Roman" pitchFamily="18" charset="0"/>
                <a:cs typeface="Times New Roman" pitchFamily="18" charset="0"/>
              </a:rPr>
              <a:t>Otistik olanlar</a:t>
            </a:r>
          </a:p>
          <a:p>
            <a:pPr eaLnBrk="1" hangingPunct="1">
              <a:lnSpc>
                <a:spcPct val="90000"/>
              </a:lnSpc>
              <a:defRPr/>
            </a:pPr>
            <a:r>
              <a:rPr lang="tr-TR" sz="2000" dirty="0" smtClean="0">
                <a:latin typeface="Times New Roman" pitchFamily="18" charset="0"/>
                <a:cs typeface="Times New Roman" pitchFamily="18" charset="0"/>
              </a:rPr>
              <a:t>Üstün ve özel yeteneği olanlar </a:t>
            </a:r>
            <a:r>
              <a:rPr lang="tr-TR" sz="2000" dirty="0" smtClean="0">
                <a:solidFill>
                  <a:srgbClr val="CC00CC"/>
                </a:solidFill>
                <a:latin typeface="Times New Roman" pitchFamily="18" charset="0"/>
                <a:cs typeface="Times New Roman" pitchFamily="18" charset="0"/>
              </a:rPr>
              <a:t>KAYNAŞTIRMA EĞİTİMDEN YARARLANIR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nvan 1"/>
          <p:cNvSpPr>
            <a:spLocks noGrp="1"/>
          </p:cNvSpPr>
          <p:nvPr>
            <p:ph type="title"/>
          </p:nvPr>
        </p:nvSpPr>
        <p:spPr>
          <a:xfrm>
            <a:off x="179388" y="122238"/>
            <a:ext cx="8569325" cy="1092184"/>
          </a:xfrm>
        </p:spPr>
        <p:txBody>
          <a:bodyPr/>
          <a:lstStyle/>
          <a:p>
            <a:pPr algn="ctr" eaLnBrk="1" hangingPunct="1"/>
            <a:r>
              <a:rPr lang="tr-TR" b="1" dirty="0" smtClean="0">
                <a:solidFill>
                  <a:srgbClr val="FF0000"/>
                </a:solidFill>
                <a:latin typeface="Times New Roman" pitchFamily="18" charset="0"/>
                <a:cs typeface="Times New Roman" pitchFamily="18" charset="0"/>
              </a:rPr>
              <a:t>BÖLÜMLER</a:t>
            </a:r>
          </a:p>
        </p:txBody>
      </p:sp>
      <p:sp>
        <p:nvSpPr>
          <p:cNvPr id="6147" name="Metin Yer Tutucusu 2"/>
          <p:cNvSpPr>
            <a:spLocks noGrp="1"/>
          </p:cNvSpPr>
          <p:nvPr>
            <p:ph type="body" idx="1"/>
          </p:nvPr>
        </p:nvSpPr>
        <p:spPr>
          <a:xfrm>
            <a:off x="2123728" y="1844824"/>
            <a:ext cx="5256584" cy="830115"/>
          </a:xfrm>
        </p:spPr>
        <p:txBody>
          <a:bodyPr/>
          <a:lstStyle/>
          <a:p>
            <a:pPr eaLnBrk="1" hangingPunct="1"/>
            <a:r>
              <a:rPr lang="tr-TR" b="1" dirty="0" smtClean="0">
                <a:solidFill>
                  <a:schemeClr val="tx1"/>
                </a:solidFill>
              </a:rPr>
              <a:t>Özel Eğitim Hizmetleri Bölümü</a:t>
            </a:r>
          </a:p>
        </p:txBody>
      </p:sp>
      <p:graphicFrame>
        <p:nvGraphicFramePr>
          <p:cNvPr id="17" name="İçerik Yer Tutucusu 16"/>
          <p:cNvGraphicFramePr>
            <a:graphicFrameLocks noGrp="1"/>
          </p:cNvGraphicFramePr>
          <p:nvPr>
            <p:ph sz="half" idx="2"/>
          </p:nvPr>
        </p:nvGraphicFramePr>
        <p:xfrm>
          <a:off x="3131840" y="2564904"/>
          <a:ext cx="3090863" cy="330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ltbilgi Yer Tutucusu 6"/>
          <p:cNvSpPr>
            <a:spLocks noGrp="1"/>
          </p:cNvSpPr>
          <p:nvPr>
            <p:ph type="ftr" sz="quarter" idx="11"/>
          </p:nvPr>
        </p:nvSpPr>
        <p:spPr/>
        <p:txBody>
          <a:bodyPr/>
          <a:lstStyle/>
          <a:p>
            <a:pPr>
              <a:defRPr/>
            </a:pPr>
            <a:r>
              <a:rPr lang="tr-TR" dirty="0" smtClean="0"/>
              <a:t>Çanakkale Rehberlik ve Araştırma Merkezi</a:t>
            </a:r>
            <a:endParaRPr lang="tr-TR" dirty="0"/>
          </a:p>
        </p:txBody>
      </p:sp>
      <p:sp>
        <p:nvSpPr>
          <p:cNvPr id="15" name="Aşağı Ok 14"/>
          <p:cNvSpPr/>
          <p:nvPr/>
        </p:nvSpPr>
        <p:spPr>
          <a:xfrm>
            <a:off x="4355976" y="1196752"/>
            <a:ext cx="384869" cy="769296"/>
          </a:xfrm>
          <a:prstGeom prst="downArrow">
            <a:avLst/>
          </a:prstGeom>
          <a:solidFill>
            <a:srgbClr val="25E5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892480" cy="1628799"/>
          </a:xfrm>
        </p:spPr>
        <p:txBody>
          <a:bodyPr>
            <a:normAutofit/>
          </a:bodyPr>
          <a:lstStyle/>
          <a:p>
            <a:pPr algn="ctr"/>
            <a:r>
              <a:rPr lang="tr-TR" b="1" dirty="0" smtClean="0">
                <a:solidFill>
                  <a:schemeClr val="bg1"/>
                </a:solidFill>
              </a:rPr>
              <a:t> </a:t>
            </a:r>
            <a:r>
              <a:rPr lang="tr-TR" sz="4000" dirty="0" smtClean="0">
                <a:solidFill>
                  <a:srgbClr val="FF0000"/>
                </a:solidFill>
                <a:latin typeface="Times New Roman" panose="02020603050405020304" pitchFamily="18" charset="0"/>
                <a:cs typeface="Times New Roman" panose="02020603050405020304" pitchFamily="18" charset="0"/>
              </a:rPr>
              <a:t>KAYNAŞTIRMA SINIF MEVCUTLARI</a:t>
            </a:r>
            <a:br>
              <a:rPr lang="tr-TR" sz="4000" dirty="0" smtClean="0">
                <a:solidFill>
                  <a:srgbClr val="FF0000"/>
                </a:solidFill>
                <a:latin typeface="Times New Roman" panose="02020603050405020304" pitchFamily="18" charset="0"/>
                <a:cs typeface="Times New Roman" panose="02020603050405020304" pitchFamily="18" charset="0"/>
              </a:rPr>
            </a:br>
            <a:r>
              <a:rPr lang="tr-TR" sz="1200" dirty="0" smtClean="0">
                <a:solidFill>
                  <a:srgbClr val="FF0000"/>
                </a:solidFill>
                <a:latin typeface="Times New Roman" panose="02020603050405020304" pitchFamily="18" charset="0"/>
                <a:cs typeface="Times New Roman" panose="02020603050405020304" pitchFamily="18" charset="0"/>
              </a:rPr>
              <a:t>eşit sayıda her bir şubede iki öğrenciyi geçmeyecek şekilde</a:t>
            </a:r>
            <a:endParaRPr lang="tr-TR"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o 3"/>
          <p:cNvGraphicFramePr>
            <a:graphicFrameLocks noGrp="1"/>
          </p:cNvGraphicFramePr>
          <p:nvPr>
            <p:ph type="tbl" idx="1"/>
            <p:extLst>
              <p:ext uri="{D42A27DB-BD31-4B8C-83A1-F6EECF244321}">
                <p14:modId xmlns:p14="http://schemas.microsoft.com/office/powerpoint/2010/main" val="1769732592"/>
              </p:ext>
            </p:extLst>
          </p:nvPr>
        </p:nvGraphicFramePr>
        <p:xfrm>
          <a:off x="0" y="1628799"/>
          <a:ext cx="9144000" cy="3800833"/>
        </p:xfrm>
        <a:graphic>
          <a:graphicData uri="http://schemas.openxmlformats.org/drawingml/2006/table">
            <a:tbl>
              <a:tblPr firstRow="1" bandRow="1">
                <a:tableStyleId>{8A107856-5554-42FB-B03E-39F5DBC370BA}</a:tableStyleId>
              </a:tblPr>
              <a:tblGrid>
                <a:gridCol w="2651760"/>
                <a:gridCol w="3922853"/>
                <a:gridCol w="2569387"/>
              </a:tblGrid>
              <a:tr h="1357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srgbClr val="C00000"/>
                          </a:solidFill>
                        </a:rPr>
                        <a:t>Okul Türü</a:t>
                      </a:r>
                    </a:p>
                  </a:txBody>
                  <a:tcPr anchor="ctr"/>
                </a:tc>
                <a:tc>
                  <a:txBody>
                    <a:bodyPr/>
                    <a:lstStyle/>
                    <a:p>
                      <a:pPr algn="ctr"/>
                      <a:r>
                        <a:rPr lang="tr-TR" sz="2800" dirty="0" smtClean="0">
                          <a:solidFill>
                            <a:srgbClr val="C00000"/>
                          </a:solidFill>
                        </a:rPr>
                        <a:t>Özel</a:t>
                      </a:r>
                      <a:r>
                        <a:rPr lang="tr-TR" sz="2800" baseline="0" dirty="0" smtClean="0">
                          <a:solidFill>
                            <a:srgbClr val="C00000"/>
                          </a:solidFill>
                        </a:rPr>
                        <a:t> Eğitime İhtiyacı Olan Öğrenci Sayısı</a:t>
                      </a:r>
                      <a:endParaRPr lang="tr-TR" sz="280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srgbClr val="C00000"/>
                          </a:solidFill>
                        </a:rPr>
                        <a:t>Sınıf</a:t>
                      </a:r>
                      <a:r>
                        <a:rPr lang="tr-TR" sz="2800" baseline="0" dirty="0" smtClean="0">
                          <a:solidFill>
                            <a:srgbClr val="C00000"/>
                          </a:solidFill>
                        </a:rPr>
                        <a:t> Mevcudu</a:t>
                      </a:r>
                      <a:endParaRPr lang="tr-TR" sz="2800" dirty="0" smtClean="0">
                        <a:solidFill>
                          <a:srgbClr val="C00000"/>
                        </a:solidFill>
                      </a:endParaRPr>
                    </a:p>
                  </a:txBody>
                  <a:tcPr anchor="ctr"/>
                </a:tc>
              </a:tr>
              <a:tr h="610723">
                <a:tc rowSpan="2">
                  <a:txBody>
                    <a:bodyPr/>
                    <a:lstStyle/>
                    <a:p>
                      <a:r>
                        <a:rPr lang="tr-TR" sz="2800" b="1" dirty="0" smtClean="0">
                          <a:solidFill>
                            <a:srgbClr val="002060"/>
                          </a:solidFill>
                        </a:rPr>
                        <a:t>Okul Öncesi</a:t>
                      </a:r>
                      <a:endParaRPr lang="tr-TR" sz="2800" b="1" dirty="0">
                        <a:solidFill>
                          <a:srgbClr val="002060"/>
                        </a:solidFill>
                      </a:endParaRPr>
                    </a:p>
                  </a:txBody>
                  <a:tcPr anchor="ctr">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2</a:t>
                      </a:r>
                      <a:endParaRPr lang="tr-TR" sz="28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10</a:t>
                      </a:r>
                      <a:endParaRPr lang="tr-TR" sz="28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r>
              <a:tr h="610723">
                <a:tc vMerge="1">
                  <a:txBody>
                    <a:bodyPr/>
                    <a:lstStyle/>
                    <a:p>
                      <a:endParaRPr lang="tr-TR" sz="2800" dirty="0"/>
                    </a:p>
                  </a:txBody>
                  <a:tcPr/>
                </a:tc>
                <a:tc>
                  <a:txBody>
                    <a:bodyPr/>
                    <a:lstStyle/>
                    <a:p>
                      <a:pPr algn="ctr"/>
                      <a:r>
                        <a:rPr lang="tr-TR" sz="2800" b="1" dirty="0" smtClean="0">
                          <a:solidFill>
                            <a:srgbClr val="002060"/>
                          </a:solidFill>
                          <a:latin typeface="Times New Roman" pitchFamily="18" charset="0"/>
                          <a:cs typeface="Times New Roman" pitchFamily="18" charset="0"/>
                        </a:rPr>
                        <a:t>1</a:t>
                      </a:r>
                      <a:endParaRPr lang="tr-TR" sz="28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20</a:t>
                      </a:r>
                      <a:endParaRPr lang="tr-TR" sz="28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r>
              <a:tr h="610723">
                <a:tc rowSpan="2">
                  <a:txBody>
                    <a:bodyPr/>
                    <a:lstStyle/>
                    <a:p>
                      <a:r>
                        <a:rPr lang="tr-TR" sz="2800" b="1" dirty="0" smtClean="0"/>
                        <a:t>Diğer Kademeler</a:t>
                      </a:r>
                      <a:endParaRPr lang="tr-TR" sz="2800" b="1" dirty="0"/>
                    </a:p>
                  </a:txBody>
                  <a:tcPr anchor="ctr">
                    <a:solidFill>
                      <a:schemeClr val="accent6">
                        <a:lumMod val="40000"/>
                        <a:lumOff val="60000"/>
                      </a:schemeClr>
                    </a:solidFill>
                  </a:tcPr>
                </a:tc>
                <a:tc>
                  <a:txBody>
                    <a:bodyPr/>
                    <a:lstStyle/>
                    <a:p>
                      <a:pPr algn="ctr"/>
                      <a:r>
                        <a:rPr lang="tr-TR" sz="2800" b="1" dirty="0" smtClean="0">
                          <a:latin typeface="Times New Roman" pitchFamily="18" charset="0"/>
                          <a:cs typeface="Times New Roman" pitchFamily="18" charset="0"/>
                        </a:rPr>
                        <a:t>2</a:t>
                      </a:r>
                      <a:endParaRPr lang="tr-TR" sz="2800" b="1" dirty="0">
                        <a:latin typeface="Times New Roman" pitchFamily="18" charset="0"/>
                        <a:cs typeface="Times New Roman" pitchFamily="18" charset="0"/>
                      </a:endParaRPr>
                    </a:p>
                  </a:txBody>
                  <a:tcPr anchor="ctr">
                    <a:solidFill>
                      <a:schemeClr val="accent6">
                        <a:lumMod val="40000"/>
                        <a:lumOff val="60000"/>
                      </a:schemeClr>
                    </a:solidFill>
                  </a:tcPr>
                </a:tc>
                <a:tc>
                  <a:txBody>
                    <a:bodyPr/>
                    <a:lstStyle/>
                    <a:p>
                      <a:pPr algn="ctr"/>
                      <a:r>
                        <a:rPr lang="tr-TR" sz="2800" b="1" dirty="0" smtClean="0">
                          <a:latin typeface="Times New Roman" pitchFamily="18" charset="0"/>
                          <a:cs typeface="Times New Roman" pitchFamily="18" charset="0"/>
                        </a:rPr>
                        <a:t>25</a:t>
                      </a:r>
                      <a:endParaRPr lang="tr-TR" sz="2800" b="1" dirty="0">
                        <a:latin typeface="Times New Roman" pitchFamily="18" charset="0"/>
                        <a:cs typeface="Times New Roman" pitchFamily="18" charset="0"/>
                      </a:endParaRPr>
                    </a:p>
                  </a:txBody>
                  <a:tcPr anchor="ctr">
                    <a:solidFill>
                      <a:schemeClr val="accent6">
                        <a:lumMod val="40000"/>
                        <a:lumOff val="60000"/>
                      </a:schemeClr>
                    </a:solidFill>
                  </a:tcPr>
                </a:tc>
              </a:tr>
              <a:tr h="610723">
                <a:tc vMerge="1">
                  <a:txBody>
                    <a:bodyPr/>
                    <a:lstStyle/>
                    <a:p>
                      <a:endParaRPr lang="tr-TR" sz="2800" dirty="0"/>
                    </a:p>
                  </a:txBody>
                  <a:tcPr anchor="ctr"/>
                </a:tc>
                <a:tc>
                  <a:txBody>
                    <a:bodyPr/>
                    <a:lstStyle/>
                    <a:p>
                      <a:pPr algn="ctr"/>
                      <a:r>
                        <a:rPr lang="tr-TR" sz="2800" b="1" dirty="0" smtClean="0">
                          <a:latin typeface="Times New Roman" pitchFamily="18" charset="0"/>
                          <a:cs typeface="Times New Roman" pitchFamily="18" charset="0"/>
                        </a:rPr>
                        <a:t>1</a:t>
                      </a:r>
                      <a:endParaRPr lang="tr-TR" sz="2800" b="1" dirty="0">
                        <a:latin typeface="Times New Roman" pitchFamily="18" charset="0"/>
                        <a:cs typeface="Times New Roman" pitchFamily="18" charset="0"/>
                      </a:endParaRPr>
                    </a:p>
                  </a:txBody>
                  <a:tcPr anchor="ctr">
                    <a:solidFill>
                      <a:schemeClr val="accent6">
                        <a:lumMod val="40000"/>
                        <a:lumOff val="60000"/>
                      </a:schemeClr>
                    </a:solidFill>
                  </a:tcPr>
                </a:tc>
                <a:tc>
                  <a:txBody>
                    <a:bodyPr/>
                    <a:lstStyle/>
                    <a:p>
                      <a:pPr algn="ctr"/>
                      <a:r>
                        <a:rPr lang="tr-TR" sz="2800" b="1" dirty="0" smtClean="0">
                          <a:latin typeface="Times New Roman" pitchFamily="18" charset="0"/>
                          <a:cs typeface="Times New Roman" pitchFamily="18" charset="0"/>
                        </a:rPr>
                        <a:t>35</a:t>
                      </a:r>
                      <a:endParaRPr lang="tr-TR" sz="2800" b="1" dirty="0">
                        <a:latin typeface="Times New Roman" pitchFamily="18" charset="0"/>
                        <a:cs typeface="Times New Roman" pitchFamily="18" charset="0"/>
                      </a:endParaRPr>
                    </a:p>
                  </a:txBody>
                  <a:tcPr anchor="ctr">
                    <a:solidFill>
                      <a:schemeClr val="accent6">
                        <a:lumMod val="40000"/>
                        <a:lumOff val="60000"/>
                      </a:schemeClr>
                    </a:solidFill>
                  </a:tcPr>
                </a:tc>
              </a:tr>
            </a:tbl>
          </a:graphicData>
        </a:graphic>
      </p:graphicFrame>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16632"/>
            <a:ext cx="8892480" cy="1130424"/>
          </a:xfrm>
        </p:spPr>
        <p:txBody>
          <a:bodyPr>
            <a:normAutofit fontScale="90000"/>
          </a:bodyPr>
          <a:lstStyle/>
          <a:p>
            <a:pPr algn="ctr"/>
            <a:r>
              <a:rPr lang="tr-TR" b="1" dirty="0" smtClean="0">
                <a:solidFill>
                  <a:schemeClr val="bg1"/>
                </a:solidFill>
              </a:rPr>
              <a:t> </a:t>
            </a:r>
            <a:r>
              <a:rPr lang="tr-TR" sz="4000" b="1" dirty="0" smtClean="0">
                <a:solidFill>
                  <a:srgbClr val="FF0000"/>
                </a:solidFill>
                <a:latin typeface="Times New Roman" panose="02020603050405020304" pitchFamily="18" charset="0"/>
                <a:cs typeface="Times New Roman" panose="02020603050405020304" pitchFamily="18" charset="0"/>
              </a:rPr>
              <a:t>ÖZEL EĞİTİM OKUL/SINIF MEVCUTLARI</a:t>
            </a:r>
            <a:endParaRPr lang="tr-TR" sz="4000" dirty="0">
              <a:solidFill>
                <a:srgbClr val="FF0000"/>
              </a:solidFill>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pPr>
              <a:defRPr/>
            </a:pPr>
            <a:fld id="{98A71BF9-9AB4-46BE-95B1-7E846393E6F6}" type="slidenum">
              <a:rPr lang="tr-TR" smtClean="0"/>
              <a:pPr>
                <a:defRPr/>
              </a:pPr>
              <a:t>41</a:t>
            </a:fld>
            <a:endParaRPr lang="tr-TR"/>
          </a:p>
        </p:txBody>
      </p:sp>
      <p:graphicFrame>
        <p:nvGraphicFramePr>
          <p:cNvPr id="5" name="Tablo 3"/>
          <p:cNvGraphicFramePr>
            <a:graphicFrameLocks noGrp="1"/>
          </p:cNvGraphicFramePr>
          <p:nvPr>
            <p:ph type="tbl" idx="1"/>
            <p:extLst>
              <p:ext uri="{D42A27DB-BD31-4B8C-83A1-F6EECF244321}">
                <p14:modId xmlns:p14="http://schemas.microsoft.com/office/powerpoint/2010/main" val="1002731283"/>
              </p:ext>
            </p:extLst>
          </p:nvPr>
        </p:nvGraphicFramePr>
        <p:xfrm>
          <a:off x="0" y="1628799"/>
          <a:ext cx="9144000" cy="5465684"/>
        </p:xfrm>
        <a:graphic>
          <a:graphicData uri="http://schemas.openxmlformats.org/drawingml/2006/table">
            <a:tbl>
              <a:tblPr firstRow="1" bandRow="1">
                <a:tableStyleId>{8A107856-5554-42FB-B03E-39F5DBC370BA}</a:tableStyleId>
              </a:tblPr>
              <a:tblGrid>
                <a:gridCol w="2651760"/>
                <a:gridCol w="3922853"/>
                <a:gridCol w="2569387"/>
              </a:tblGrid>
              <a:tr h="1503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srgbClr val="C00000"/>
                          </a:solidFill>
                        </a:rPr>
                        <a:t>Okul Türü</a:t>
                      </a:r>
                    </a:p>
                  </a:txBody>
                  <a:tcPr anchor="ctr"/>
                </a:tc>
                <a:tc>
                  <a:txBody>
                    <a:bodyPr/>
                    <a:lstStyle/>
                    <a:p>
                      <a:pPr algn="ctr"/>
                      <a:r>
                        <a:rPr lang="tr-TR" sz="2800" dirty="0" smtClean="0">
                          <a:solidFill>
                            <a:srgbClr val="C00000"/>
                          </a:solidFill>
                        </a:rPr>
                        <a:t>HAFİF</a:t>
                      </a:r>
                      <a:r>
                        <a:rPr lang="tr-TR" sz="2800" baseline="0" dirty="0" smtClean="0">
                          <a:solidFill>
                            <a:srgbClr val="C00000"/>
                          </a:solidFill>
                        </a:rPr>
                        <a:t> ÖES/ORTA -AĞIR</a:t>
                      </a:r>
                      <a:endParaRPr lang="tr-TR" sz="2800"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srgbClr val="C00000"/>
                          </a:solidFill>
                        </a:rPr>
                        <a:t>Sınıf</a:t>
                      </a:r>
                      <a:r>
                        <a:rPr lang="tr-TR" sz="2800" baseline="0" dirty="0" smtClean="0">
                          <a:solidFill>
                            <a:srgbClr val="C00000"/>
                          </a:solidFill>
                        </a:rPr>
                        <a:t> Mevcudu</a:t>
                      </a:r>
                      <a:endParaRPr lang="tr-TR" sz="2800" dirty="0" smtClean="0">
                        <a:solidFill>
                          <a:srgbClr val="C00000"/>
                        </a:solidFill>
                      </a:endParaRPr>
                    </a:p>
                  </a:txBody>
                  <a:tcPr anchor="ctr"/>
                </a:tc>
              </a:tr>
              <a:tr h="676080">
                <a:tc rowSpan="3">
                  <a:txBody>
                    <a:bodyPr/>
                    <a:lstStyle/>
                    <a:p>
                      <a:r>
                        <a:rPr lang="tr-TR" sz="2800" b="1" dirty="0" smtClean="0">
                          <a:solidFill>
                            <a:srgbClr val="002060"/>
                          </a:solidFill>
                        </a:rPr>
                        <a:t>Okul Öncesi</a:t>
                      </a:r>
                    </a:p>
                    <a:p>
                      <a:r>
                        <a:rPr lang="tr-TR" sz="2800" b="1" dirty="0" smtClean="0">
                          <a:solidFill>
                            <a:srgbClr val="002060"/>
                          </a:solidFill>
                        </a:rPr>
                        <a:t>İlkokul</a:t>
                      </a:r>
                    </a:p>
                    <a:p>
                      <a:r>
                        <a:rPr lang="tr-TR" sz="2800" b="1" dirty="0" smtClean="0">
                          <a:solidFill>
                            <a:srgbClr val="002060"/>
                          </a:solidFill>
                        </a:rPr>
                        <a:t>Orta</a:t>
                      </a:r>
                      <a:r>
                        <a:rPr lang="tr-TR" sz="2800" b="1" baseline="0" dirty="0" smtClean="0">
                          <a:solidFill>
                            <a:srgbClr val="002060"/>
                          </a:solidFill>
                        </a:rPr>
                        <a:t> okul</a:t>
                      </a:r>
                      <a:endParaRPr lang="tr-TR" sz="2800" b="1" dirty="0">
                        <a:solidFill>
                          <a:srgbClr val="002060"/>
                        </a:solidFill>
                      </a:endParaRPr>
                    </a:p>
                  </a:txBody>
                  <a:tcPr anchor="ctr">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HDZY</a:t>
                      </a:r>
                      <a:endParaRPr lang="tr-TR" sz="28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10+10+10</a:t>
                      </a:r>
                      <a:endParaRPr lang="tr-TR" sz="28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r>
              <a:tr h="573611">
                <a:tc vMerge="1">
                  <a:txBody>
                    <a:bodyPr/>
                    <a:lstStyle/>
                    <a:p>
                      <a:endParaRPr lang="tr-TR" sz="2800" dirty="0"/>
                    </a:p>
                  </a:txBody>
                  <a:tcPr/>
                </a:tc>
                <a:tc>
                  <a:txBody>
                    <a:bodyPr/>
                    <a:lstStyle/>
                    <a:p>
                      <a:pPr algn="ctr"/>
                      <a:r>
                        <a:rPr lang="tr-TR" sz="2800" b="1" dirty="0" smtClean="0">
                          <a:solidFill>
                            <a:srgbClr val="002060"/>
                          </a:solidFill>
                          <a:latin typeface="Times New Roman" pitchFamily="18" charset="0"/>
                          <a:cs typeface="Times New Roman" pitchFamily="18" charset="0"/>
                        </a:rPr>
                        <a:t>ODZY-ADZY</a:t>
                      </a:r>
                      <a:endParaRPr lang="tr-TR" sz="2800" b="1" dirty="0">
                        <a:solidFill>
                          <a:srgbClr val="00206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6+8+8</a:t>
                      </a:r>
                      <a:endParaRPr lang="tr-TR" sz="2800" b="1" dirty="0">
                        <a:solidFill>
                          <a:srgbClr val="00206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r>
              <a:tr h="573611">
                <a:tc vMerge="1">
                  <a:txBody>
                    <a:bodyPr/>
                    <a:lstStyle/>
                    <a:p>
                      <a:endParaRPr lang="tr-TR"/>
                    </a:p>
                  </a:txBody>
                  <a:tcPr/>
                </a:tc>
                <a:tc>
                  <a:txBody>
                    <a:bodyPr/>
                    <a:lstStyle/>
                    <a:p>
                      <a:pPr algn="ctr"/>
                      <a:r>
                        <a:rPr lang="tr-TR" sz="2800" b="1" dirty="0" smtClean="0">
                          <a:solidFill>
                            <a:srgbClr val="002060"/>
                          </a:solidFill>
                          <a:latin typeface="Times New Roman" pitchFamily="18" charset="0"/>
                          <a:cs typeface="Times New Roman" pitchFamily="18" charset="0"/>
                        </a:rPr>
                        <a:t>OTİZM</a:t>
                      </a:r>
                      <a:endParaRPr lang="tr-TR" sz="2800" b="1" dirty="0">
                        <a:solidFill>
                          <a:srgbClr val="00206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tr-TR" sz="2800" b="1" dirty="0" smtClean="0">
                          <a:solidFill>
                            <a:srgbClr val="002060"/>
                          </a:solidFill>
                          <a:latin typeface="Times New Roman" pitchFamily="18" charset="0"/>
                          <a:cs typeface="Times New Roman" pitchFamily="18" charset="0"/>
                        </a:rPr>
                        <a:t>4+4+4</a:t>
                      </a:r>
                      <a:endParaRPr lang="tr-TR" sz="2800" b="1" dirty="0">
                        <a:solidFill>
                          <a:srgbClr val="00206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r>
              <a:tr h="676080">
                <a:tc rowSpan="3">
                  <a:txBody>
                    <a:bodyPr/>
                    <a:lstStyle/>
                    <a:p>
                      <a:r>
                        <a:rPr lang="tr-TR" sz="2800" b="1" dirty="0" smtClean="0"/>
                        <a:t>LİSELER</a:t>
                      </a:r>
                      <a:endParaRPr lang="tr-TR" sz="2800" b="1" dirty="0"/>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rgbClr val="002060"/>
                          </a:solidFill>
                          <a:latin typeface="Times New Roman" pitchFamily="18" charset="0"/>
                          <a:cs typeface="Times New Roman" pitchFamily="18" charset="0"/>
                        </a:rPr>
                        <a:t>HDZY</a:t>
                      </a:r>
                    </a:p>
                  </a:txBody>
                  <a:tcPr anchor="ctr">
                    <a:solidFill>
                      <a:schemeClr val="accent6">
                        <a:lumMod val="40000"/>
                        <a:lumOff val="60000"/>
                      </a:schemeClr>
                    </a:solidFill>
                  </a:tcPr>
                </a:tc>
                <a:tc>
                  <a:txBody>
                    <a:bodyPr/>
                    <a:lstStyle/>
                    <a:p>
                      <a:pPr algn="ctr"/>
                      <a:r>
                        <a:rPr lang="tr-TR" sz="2800" b="1" dirty="0" smtClean="0">
                          <a:latin typeface="Times New Roman" pitchFamily="18" charset="0"/>
                          <a:cs typeface="Times New Roman" pitchFamily="18" charset="0"/>
                        </a:rPr>
                        <a:t>15</a:t>
                      </a:r>
                      <a:endParaRPr lang="tr-TR" sz="2800" b="1" dirty="0">
                        <a:latin typeface="Times New Roman" pitchFamily="18" charset="0"/>
                        <a:cs typeface="Times New Roman" pitchFamily="18" charset="0"/>
                      </a:endParaRPr>
                    </a:p>
                  </a:txBody>
                  <a:tcPr anchor="ctr">
                    <a:solidFill>
                      <a:schemeClr val="accent6">
                        <a:lumMod val="40000"/>
                        <a:lumOff val="60000"/>
                      </a:schemeClr>
                    </a:solidFill>
                  </a:tcPr>
                </a:tc>
              </a:tr>
              <a:tr h="495110">
                <a:tc vMerge="1">
                  <a:txBody>
                    <a:bodyPr/>
                    <a:lstStyle/>
                    <a:p>
                      <a:endParaRPr lang="tr-TR"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rgbClr val="002060"/>
                          </a:solidFill>
                          <a:latin typeface="Times New Roman" pitchFamily="18" charset="0"/>
                          <a:cs typeface="Times New Roman" pitchFamily="18" charset="0"/>
                        </a:rPr>
                        <a:t>ODZY-ADZY</a:t>
                      </a:r>
                    </a:p>
                  </a:txBody>
                  <a:tcPr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2800" b="1" dirty="0" smtClean="0">
                          <a:latin typeface="Times New Roman" pitchFamily="18" charset="0"/>
                          <a:cs typeface="Times New Roman" pitchFamily="18" charset="0"/>
                        </a:rPr>
                        <a:t>8</a:t>
                      </a:r>
                      <a:endParaRPr lang="tr-TR" sz="2800" b="1" dirty="0">
                        <a:latin typeface="Times New Roman" pitchFamily="18" charset="0"/>
                        <a:cs typeface="Times New Roman" pitchFamily="18" charset="0"/>
                      </a:endParaRPr>
                    </a:p>
                  </a:txBody>
                  <a:tcPr anchor="ctr">
                    <a:lnB w="12700" cap="flat" cmpd="sng" algn="ctr">
                      <a:solidFill>
                        <a:schemeClr val="tx1"/>
                      </a:solidFill>
                      <a:prstDash val="solid"/>
                      <a:round/>
                      <a:headEnd type="none" w="med" len="med"/>
                      <a:tailEnd type="none" w="med" len="med"/>
                    </a:lnB>
                    <a:solidFill>
                      <a:schemeClr val="accent6">
                        <a:lumMod val="40000"/>
                        <a:lumOff val="60000"/>
                      </a:schemeClr>
                    </a:solidFill>
                  </a:tcPr>
                </a:tc>
              </a:tr>
              <a:tr h="902847">
                <a:tc vMerge="1">
                  <a:txBody>
                    <a:bodyPr/>
                    <a:lstStyle/>
                    <a:p>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rgbClr val="002060"/>
                          </a:solidFill>
                          <a:latin typeface="Times New Roman" pitchFamily="18" charset="0"/>
                          <a:cs typeface="Times New Roman" pitchFamily="18" charset="0"/>
                        </a:rPr>
                        <a:t>OTİZM</a:t>
                      </a:r>
                    </a:p>
                    <a:p>
                      <a:pPr algn="ctr"/>
                      <a:endParaRPr lang="tr-TR" sz="2800" b="1" dirty="0">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tr-TR" sz="2800" b="1" dirty="0" smtClean="0">
                          <a:latin typeface="Times New Roman" pitchFamily="18" charset="0"/>
                          <a:cs typeface="Times New Roman" pitchFamily="18" charset="0"/>
                        </a:rPr>
                        <a:t>4</a:t>
                      </a:r>
                      <a:endParaRPr lang="tr-TR" sz="2800" b="1" dirty="0">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solidFill>
                      <a:schemeClr val="accent6">
                        <a:lumMod val="40000"/>
                        <a:lumOff val="60000"/>
                      </a:schemeClr>
                    </a:solidFill>
                  </a:tcPr>
                </a:tc>
              </a:tr>
            </a:tbl>
          </a:graphicData>
        </a:graphic>
      </p:graphicFrame>
    </p:spTree>
    <p:extLst>
      <p:ext uri="{BB962C8B-B14F-4D97-AF65-F5344CB8AC3E}">
        <p14:creationId xmlns:p14="http://schemas.microsoft.com/office/powerpoint/2010/main" val="868258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lstStyle/>
          <a:p>
            <a:r>
              <a:rPr lang="tr-TR" dirty="0" smtClean="0"/>
              <a:t>Birden fazla yetersizliği olan öğrenciler için açılacak olan özel eğitim sınıflarının mevcudu </a:t>
            </a:r>
            <a:r>
              <a:rPr lang="tr-TR" dirty="0" smtClean="0">
                <a:solidFill>
                  <a:srgbClr val="FF0000"/>
                </a:solidFill>
              </a:rPr>
              <a:t>4’dür. </a:t>
            </a:r>
          </a:p>
          <a:p>
            <a:r>
              <a:rPr lang="tr-TR" dirty="0" smtClean="0"/>
              <a:t>**YENİ **</a:t>
            </a:r>
            <a:r>
              <a:rPr lang="tr-TR" dirty="0" smtClean="0">
                <a:solidFill>
                  <a:srgbClr val="FF0000"/>
                </a:solidFill>
              </a:rPr>
              <a:t>Özel Eğitim Hizmetleri Yönetmeliği madde:36 (devam-devamsızlık)</a:t>
            </a:r>
          </a:p>
          <a:p>
            <a:r>
              <a:rPr lang="tr-TR" dirty="0" smtClean="0"/>
              <a:t>Özel eğitim sınıflarına kayıtlı olup devamsız olan öğrencilerin kayıtları saklı tutulur, boş kontenjan olarak gösterilir, yerine başka öğrenci alınır. Bu öğrenciler okula döndüklerinde BEP biriminin görüşleri doğrultusunda yaşlarına uygun sınıf ve kademeden öğrenimlerine devam ederler.(I.ve II. Kademe)</a:t>
            </a:r>
            <a:endParaRPr lang="tr-TR" dirty="0"/>
          </a:p>
        </p:txBody>
      </p:sp>
    </p:spTree>
    <p:extLst>
      <p:ext uri="{BB962C8B-B14F-4D97-AF65-F5344CB8AC3E}">
        <p14:creationId xmlns:p14="http://schemas.microsoft.com/office/powerpoint/2010/main" val="781157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76872"/>
            <a:ext cx="8229600" cy="4047728"/>
          </a:xfrm>
        </p:spPr>
        <p:txBody>
          <a:bodyPr/>
          <a:lstStyle/>
          <a:p>
            <a:r>
              <a:rPr lang="tr-TR" dirty="0" smtClean="0"/>
              <a:t>Özel Eğitim Uygulama Okulu II. Kademe ve bu okulda uygulanan eğitim programının okutulduğu Özel Eğitim Sınıflarına (ağır-orta) devam eden öğrenciler Merkezi Sınav Sisteminden muaf tutulur.</a:t>
            </a:r>
            <a:endParaRPr lang="tr-TR" dirty="0"/>
          </a:p>
        </p:txBody>
      </p:sp>
    </p:spTree>
    <p:extLst>
      <p:ext uri="{BB962C8B-B14F-4D97-AF65-F5344CB8AC3E}">
        <p14:creationId xmlns:p14="http://schemas.microsoft.com/office/powerpoint/2010/main" val="2421078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a:t>Çanakkale Rehberlik ve Araştırma Merkezi</a:t>
            </a:r>
          </a:p>
        </p:txBody>
      </p:sp>
      <p:sp>
        <p:nvSpPr>
          <p:cNvPr id="165890" name="Rectangle 2"/>
          <p:cNvSpPr>
            <a:spLocks noGrp="1" noChangeArrowheads="1"/>
          </p:cNvSpPr>
          <p:nvPr>
            <p:ph type="title"/>
          </p:nvPr>
        </p:nvSpPr>
        <p:spPr/>
        <p:txBody>
          <a:bodyPr/>
          <a:lstStyle/>
          <a:p>
            <a:pPr eaLnBrk="1" hangingPunct="1">
              <a:defRPr/>
            </a:pPr>
            <a:r>
              <a:rPr lang="tr-TR" sz="5400" b="1" dirty="0" smtClean="0">
                <a:solidFill>
                  <a:srgbClr val="FF0000"/>
                </a:solidFill>
                <a:latin typeface="Times New Roman" panose="02020603050405020304" pitchFamily="18" charset="0"/>
                <a:cs typeface="Times New Roman" panose="02020603050405020304" pitchFamily="18" charset="0"/>
              </a:rPr>
              <a:t>ÖNEMLİ…..</a:t>
            </a:r>
          </a:p>
        </p:txBody>
      </p:sp>
      <p:sp>
        <p:nvSpPr>
          <p:cNvPr id="165891" name="Rectangle 3"/>
          <p:cNvSpPr>
            <a:spLocks noGrp="1" noChangeArrowheads="1"/>
          </p:cNvSpPr>
          <p:nvPr>
            <p:ph type="body" idx="1"/>
          </p:nvPr>
        </p:nvSpPr>
        <p:spPr/>
        <p:txBody>
          <a:bodyPr/>
          <a:lstStyle/>
          <a:p>
            <a:pPr algn="ctr" eaLnBrk="1" hangingPunct="1">
              <a:buFont typeface="Wingdings" pitchFamily="2" charset="2"/>
              <a:buNone/>
              <a:defRPr/>
            </a:pPr>
            <a:r>
              <a:rPr lang="tr-TR" sz="4400" dirty="0" smtClean="0"/>
              <a:t>KAYNAŞTIRMA EĞİTİMİNDE  </a:t>
            </a:r>
            <a:r>
              <a:rPr lang="tr-TR" sz="4400" u="sng" dirty="0" smtClean="0"/>
              <a:t>ÖNEMLİ VE DİKKAT</a:t>
            </a:r>
          </a:p>
          <a:p>
            <a:pPr algn="ctr" eaLnBrk="1" hangingPunct="1">
              <a:buFont typeface="Wingdings" pitchFamily="2" charset="2"/>
              <a:buNone/>
              <a:defRPr/>
            </a:pPr>
            <a:r>
              <a:rPr lang="tr-TR" sz="4400" dirty="0" smtClean="0"/>
              <a:t> EDİLECEK BAZI NOKTALAR….</a:t>
            </a:r>
          </a:p>
          <a:p>
            <a:pPr algn="ctr" eaLnBrk="1" hangingPunct="1">
              <a:buFont typeface="Wingdings" pitchFamily="2" charset="2"/>
              <a:buNone/>
              <a:defRPr/>
            </a:pPr>
            <a:endParaRPr lang="tr-TR" sz="4400" dirty="0" smtClean="0"/>
          </a:p>
        </p:txBody>
      </p:sp>
      <p:pic>
        <p:nvPicPr>
          <p:cNvPr id="17410" name="Picture 2"/>
          <p:cNvPicPr>
            <a:picLocks noChangeAspect="1" noChangeArrowheads="1"/>
          </p:cNvPicPr>
          <p:nvPr/>
        </p:nvPicPr>
        <p:blipFill>
          <a:blip r:embed="rId2" cstate="print"/>
          <a:srcRect/>
          <a:stretch>
            <a:fillRect/>
          </a:stretch>
        </p:blipFill>
        <p:spPr bwMode="auto">
          <a:xfrm>
            <a:off x="4572000" y="4500570"/>
            <a:ext cx="3786214" cy="19288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dirty="0"/>
              <a:t>Çanakkale Rehberlik ve Araştırma Merkezi</a:t>
            </a:r>
          </a:p>
        </p:txBody>
      </p:sp>
      <p:sp>
        <p:nvSpPr>
          <p:cNvPr id="169986" name="Rectangle 2"/>
          <p:cNvSpPr>
            <a:spLocks noGrp="1" noChangeArrowheads="1"/>
          </p:cNvSpPr>
          <p:nvPr>
            <p:ph type="title"/>
          </p:nvPr>
        </p:nvSpPr>
        <p:spPr/>
        <p:txBody>
          <a:bodyPr/>
          <a:lstStyle/>
          <a:p>
            <a:pPr eaLnBrk="1" hangingPunct="1">
              <a:defRPr/>
            </a:pPr>
            <a:r>
              <a:rPr lang="tr-TR" sz="5400" b="1" dirty="0">
                <a:solidFill>
                  <a:srgbClr val="FF0000"/>
                </a:solidFill>
                <a:latin typeface="Times New Roman" panose="02020603050405020304" pitchFamily="18" charset="0"/>
                <a:cs typeface="Times New Roman" panose="02020603050405020304" pitchFamily="18" charset="0"/>
              </a:rPr>
              <a:t> </a:t>
            </a:r>
            <a:r>
              <a:rPr lang="tr-TR" sz="5400" b="1" dirty="0" smtClean="0">
                <a:solidFill>
                  <a:srgbClr val="FF0000"/>
                </a:solidFill>
                <a:latin typeface="Times New Roman" panose="02020603050405020304" pitchFamily="18" charset="0"/>
                <a:cs typeface="Times New Roman" panose="02020603050405020304" pitchFamily="18" charset="0"/>
              </a:rPr>
              <a:t>HANGİ PROGRAM</a:t>
            </a:r>
          </a:p>
        </p:txBody>
      </p:sp>
      <p:sp>
        <p:nvSpPr>
          <p:cNvPr id="169987" name="Rectangle 3"/>
          <p:cNvSpPr>
            <a:spLocks noGrp="1" noChangeArrowheads="1"/>
          </p:cNvSpPr>
          <p:nvPr>
            <p:ph type="body" idx="1"/>
          </p:nvPr>
        </p:nvSpPr>
        <p:spPr/>
        <p:txBody>
          <a:bodyPr/>
          <a:lstStyle/>
          <a:p>
            <a:pPr eaLnBrk="1" hangingPunct="1">
              <a:buFont typeface="Wingdings" pitchFamily="2" charset="2"/>
              <a:buNone/>
              <a:defRPr/>
            </a:pPr>
            <a:r>
              <a:rPr lang="tr-TR" sz="2800" dirty="0" smtClean="0"/>
              <a:t>   Kaynaştırma yoluyla eğitimlerine devam eden öğrenciler  </a:t>
            </a:r>
            <a:r>
              <a:rPr lang="tr-TR" sz="2800" u="sng" dirty="0" smtClean="0">
                <a:solidFill>
                  <a:srgbClr val="FF0066"/>
                </a:solidFill>
              </a:rPr>
              <a:t>kayıtlı bulundukları okulda uygulanan eğitim programını takip ederler.</a:t>
            </a:r>
          </a:p>
          <a:p>
            <a:pPr eaLnBrk="1" hangingPunct="1">
              <a:buFont typeface="Wingdings" pitchFamily="2" charset="2"/>
              <a:buNone/>
              <a:defRPr/>
            </a:pPr>
            <a:r>
              <a:rPr lang="tr-TR" sz="2800" dirty="0" smtClean="0"/>
              <a:t>                       </a:t>
            </a:r>
            <a:r>
              <a:rPr lang="tr-TR" sz="2800" dirty="0" smtClean="0">
                <a:solidFill>
                  <a:srgbClr val="66CCFF"/>
                </a:solidFill>
              </a:rPr>
              <a:t>ANCAK!!!!</a:t>
            </a:r>
          </a:p>
          <a:p>
            <a:pPr eaLnBrk="1" hangingPunct="1">
              <a:buFont typeface="Wingdings" pitchFamily="2" charset="2"/>
              <a:buNone/>
              <a:defRPr/>
            </a:pPr>
            <a:r>
              <a:rPr lang="tr-TR" sz="2800" dirty="0" smtClean="0"/>
              <a:t>   </a:t>
            </a:r>
            <a:r>
              <a:rPr lang="tr-TR" sz="2800" dirty="0" smtClean="0">
                <a:solidFill>
                  <a:schemeClr val="tx2"/>
                </a:solidFill>
              </a:rPr>
              <a:t>Öğrencilerin takip ettikleri programları temel alınarak eğitim performansları ve ihtiyaçları doğrultusunda </a:t>
            </a:r>
            <a:r>
              <a:rPr lang="tr-TR" sz="2800" dirty="0" smtClean="0">
                <a:solidFill>
                  <a:srgbClr val="FF0066"/>
                </a:solidFill>
              </a:rPr>
              <a:t>BEP</a:t>
            </a:r>
            <a:r>
              <a:rPr lang="tr-TR" sz="2800" dirty="0" smtClean="0">
                <a:solidFill>
                  <a:schemeClr val="tx2"/>
                </a:solidFill>
              </a:rPr>
              <a:t> hazırlanır.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latin typeface="Times New Roman" panose="02020603050405020304" pitchFamily="18" charset="0"/>
                <a:cs typeface="Times New Roman" panose="02020603050405020304" pitchFamily="18" charset="0"/>
              </a:rPr>
              <a:t>İNGİLİZCE DERSİ</a:t>
            </a:r>
            <a:endParaRPr lang="tr-TR" sz="4000" b="1" dirty="0">
              <a:solidFill>
                <a:srgbClr val="FF000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pPr>
              <a:buNone/>
            </a:pPr>
            <a:r>
              <a:rPr lang="tr-TR" dirty="0" smtClean="0"/>
              <a:t>   İşitme, hafif düzeyde zihinsel yetersizliği olan ve  </a:t>
            </a:r>
            <a:r>
              <a:rPr lang="tr-TR" dirty="0" err="1" smtClean="0"/>
              <a:t>otizimli</a:t>
            </a:r>
            <a:r>
              <a:rPr lang="tr-TR" dirty="0" smtClean="0"/>
              <a:t> öğrenciler ilköğretim ve ortaöğretimde, istekleri doğrultusunda yabancı dil programlarındaki bazı bilgi ve becerilerin öğretiminden veya </a:t>
            </a:r>
            <a:r>
              <a:rPr lang="tr-TR" b="1" u="sng" dirty="0" smtClean="0">
                <a:solidFill>
                  <a:srgbClr val="FF0000"/>
                </a:solidFill>
                <a:latin typeface="Times New Roman" pitchFamily="18" charset="0"/>
                <a:cs typeface="Times New Roman" pitchFamily="18" charset="0"/>
              </a:rPr>
              <a:t>dersin tamamından muaf tutulurlar.</a:t>
            </a:r>
            <a:endParaRPr lang="tr-TR" b="1" u="sng" dirty="0">
              <a:solidFill>
                <a:srgbClr val="FF0000"/>
              </a:solidFill>
              <a:latin typeface="Times New Roman" pitchFamily="18" charset="0"/>
              <a:cs typeface="Times New Roman" pitchFamily="18" charset="0"/>
            </a:endParaRPr>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extLst>
      <p:ext uri="{BB962C8B-B14F-4D97-AF65-F5344CB8AC3E}">
        <p14:creationId xmlns:p14="http://schemas.microsoft.com/office/powerpoint/2010/main" val="458617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00034" y="357166"/>
            <a:ext cx="8501122" cy="1766909"/>
          </a:xfrm>
        </p:spPr>
        <p:txBody>
          <a:bodyPr/>
          <a:lstStyle/>
          <a:p>
            <a:pPr algn="ctr" eaLnBrk="1" hangingPunct="1">
              <a:defRPr/>
            </a:pPr>
            <a:r>
              <a:rPr lang="tr-TR" sz="36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ÖZEL EĞİTİMDE DESTEK HİZMETLERİ NELERDİR?</a:t>
            </a:r>
          </a:p>
        </p:txBody>
      </p:sp>
      <p:sp>
        <p:nvSpPr>
          <p:cNvPr id="155651" name="Rectangle 3"/>
          <p:cNvSpPr>
            <a:spLocks noGrp="1" noChangeArrowheads="1"/>
          </p:cNvSpPr>
          <p:nvPr>
            <p:ph type="body" idx="1"/>
          </p:nvPr>
        </p:nvSpPr>
        <p:spPr>
          <a:xfrm>
            <a:off x="1042988" y="2636838"/>
            <a:ext cx="7772400" cy="1903412"/>
          </a:xfrm>
        </p:spPr>
        <p:txBody>
          <a:bodyPr>
            <a:normAutofit fontScale="92500" lnSpcReduction="20000"/>
          </a:bodyPr>
          <a:lstStyle/>
          <a:p>
            <a:pPr eaLnBrk="1" hangingPunct="1">
              <a:buClr>
                <a:srgbClr val="FF0000"/>
              </a:buClr>
              <a:buSzPct val="150000"/>
              <a:buFont typeface="Wingdings" pitchFamily="2" charset="2"/>
              <a:buChar char="ü"/>
              <a:defRPr/>
            </a:pPr>
            <a:r>
              <a:rPr lang="tr-TR" sz="3600" dirty="0" smtClean="0">
                <a:solidFill>
                  <a:srgbClr val="000000"/>
                </a:solidFill>
                <a:effectLst>
                  <a:outerShdw blurRad="38100" dist="38100" dir="2700000" algn="tl">
                    <a:srgbClr val="C0C0C0"/>
                  </a:outerShdw>
                </a:effectLst>
                <a:latin typeface="Times New Roman" pitchFamily="18" charset="0"/>
                <a:cs typeface="Times New Roman" pitchFamily="18" charset="0"/>
              </a:rPr>
              <a:t>Destek eğitim odası</a:t>
            </a:r>
          </a:p>
          <a:p>
            <a:pPr eaLnBrk="1" hangingPunct="1">
              <a:buClr>
                <a:srgbClr val="FF0000"/>
              </a:buClr>
              <a:buSzPct val="150000"/>
              <a:buFont typeface="Wingdings" pitchFamily="2" charset="2"/>
              <a:buChar char="ü"/>
              <a:defRPr/>
            </a:pPr>
            <a:r>
              <a:rPr lang="tr-TR" sz="3600" dirty="0" smtClean="0">
                <a:solidFill>
                  <a:srgbClr val="000000"/>
                </a:solidFill>
                <a:effectLst>
                  <a:outerShdw blurRad="38100" dist="38100" dir="2700000" algn="tl">
                    <a:srgbClr val="C0C0C0"/>
                  </a:outerShdw>
                </a:effectLst>
                <a:latin typeface="Times New Roman" pitchFamily="18" charset="0"/>
                <a:cs typeface="Times New Roman" pitchFamily="18" charset="0"/>
              </a:rPr>
              <a:t>Sınıf içi yardım</a:t>
            </a:r>
          </a:p>
          <a:p>
            <a:pPr eaLnBrk="1" hangingPunct="1">
              <a:buClr>
                <a:srgbClr val="FF0000"/>
              </a:buClr>
              <a:buSzPct val="150000"/>
              <a:buFont typeface="Wingdings" pitchFamily="2" charset="2"/>
              <a:buChar char="ü"/>
              <a:defRPr/>
            </a:pPr>
            <a:r>
              <a:rPr lang="tr-TR" sz="3600" dirty="0" smtClean="0">
                <a:solidFill>
                  <a:srgbClr val="000000"/>
                </a:solidFill>
                <a:effectLst>
                  <a:outerShdw blurRad="38100" dist="38100" dir="2700000" algn="tl">
                    <a:srgbClr val="C0C0C0"/>
                  </a:outerShdw>
                </a:effectLst>
                <a:latin typeface="Times New Roman" pitchFamily="18" charset="0"/>
                <a:cs typeface="Times New Roman" pitchFamily="18" charset="0"/>
              </a:rPr>
              <a:t>ÖZEL EĞİTİM KURUMLARINDAN ALINAN EĞİTİM.</a:t>
            </a:r>
          </a:p>
          <a:p>
            <a:pPr marL="0" indent="0" eaLnBrk="1" hangingPunct="1">
              <a:buClr>
                <a:srgbClr val="FF0000"/>
              </a:buClr>
              <a:buSzPct val="150000"/>
              <a:buNone/>
              <a:defRPr/>
            </a:pPr>
            <a:endParaRPr lang="tr-TR" sz="3600" dirty="0" smtClean="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extLst>
      <p:ext uri="{BB962C8B-B14F-4D97-AF65-F5344CB8AC3E}">
        <p14:creationId xmlns:p14="http://schemas.microsoft.com/office/powerpoint/2010/main" val="118936084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solidFill>
                  <a:srgbClr val="FF0000"/>
                </a:solidFill>
                <a:latin typeface="Times New Roman" panose="02020603050405020304" pitchFamily="18" charset="0"/>
                <a:cs typeface="Times New Roman" panose="02020603050405020304" pitchFamily="18" charset="0"/>
              </a:rPr>
              <a:t>SINIF İÇİ YARDIM</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lstStyle/>
          <a:p>
            <a:pPr marL="0" indent="0">
              <a:buNone/>
            </a:pPr>
            <a:endParaRPr lang="tr-TR" dirty="0"/>
          </a:p>
          <a:p>
            <a:pPr marL="0" indent="0">
              <a:buNone/>
            </a:pPr>
            <a:r>
              <a:rPr lang="tr-TR" dirty="0" smtClean="0"/>
              <a:t>Kaynaştırma yoluyla eğitimlerine devam eden öğrencilerin destek eğitim hizmeti almaları için gerekli düzenlemeler yapılır. Bu doğrultuda destek eğitim hizmetleri, sınıf içi yardım şeklinde olabileceği gibi destek eğitim odalarında da verilebilir. </a:t>
            </a:r>
            <a:endParaRPr lang="tr-TR" dirty="0"/>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pic>
        <p:nvPicPr>
          <p:cNvPr id="5" name="Picture 2"/>
          <p:cNvPicPr>
            <a:picLocks noChangeAspect="1" noChangeArrowheads="1"/>
          </p:cNvPicPr>
          <p:nvPr/>
        </p:nvPicPr>
        <p:blipFill>
          <a:blip r:embed="rId2" cstate="print"/>
          <a:srcRect/>
          <a:stretch>
            <a:fillRect/>
          </a:stretch>
        </p:blipFill>
        <p:spPr bwMode="auto">
          <a:xfrm>
            <a:off x="2071670" y="4500570"/>
            <a:ext cx="5500726"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dirty="0"/>
              <a:t>Çanakkale Rehberlik ve Araştırma Merkezi</a:t>
            </a:r>
          </a:p>
        </p:txBody>
      </p:sp>
      <p:sp>
        <p:nvSpPr>
          <p:cNvPr id="78852" name="Rectangle 4"/>
          <p:cNvSpPr>
            <a:spLocks noGrp="1" noChangeArrowheads="1"/>
          </p:cNvSpPr>
          <p:nvPr>
            <p:ph type="title"/>
          </p:nvPr>
        </p:nvSpPr>
        <p:spPr>
          <a:xfrm>
            <a:off x="219075" y="227013"/>
            <a:ext cx="8817421" cy="1906587"/>
          </a:xfrm>
        </p:spPr>
        <p:txBody>
          <a:bodyPr/>
          <a:lstStyle/>
          <a:p>
            <a:pPr algn="ctr" eaLnBrk="1" hangingPunct="1">
              <a:defRPr/>
            </a:pPr>
            <a:r>
              <a:rPr lang="tr-TR" sz="4000" dirty="0" smtClean="0"/>
              <a:t> </a:t>
            </a:r>
            <a:r>
              <a:rPr lang="tr-TR" sz="3200" b="1" dirty="0" smtClean="0">
                <a:solidFill>
                  <a:srgbClr val="FF0000"/>
                </a:solidFill>
                <a:latin typeface="Times New Roman" panose="02020603050405020304" pitchFamily="18" charset="0"/>
                <a:cs typeface="Times New Roman" panose="02020603050405020304" pitchFamily="18" charset="0"/>
              </a:rPr>
              <a:t>KAYNAŞTIRMA  EĞİTİME ALAN  ÖĞRENCİLERDE BAŞARININ DEĞERLENDİRİLMESİ</a:t>
            </a:r>
          </a:p>
        </p:txBody>
      </p:sp>
      <p:pic>
        <p:nvPicPr>
          <p:cNvPr id="40964" name="Picture 5" descr="MCj00889260000[1]"/>
          <p:cNvPicPr>
            <a:picLocks noGrp="1" noChangeAspect="1" noChangeArrowheads="1"/>
          </p:cNvPicPr>
          <p:nvPr>
            <p:ph idx="1"/>
          </p:nvPr>
        </p:nvPicPr>
        <p:blipFill>
          <a:blip r:embed="rId2" cstate="print"/>
          <a:srcRect/>
          <a:stretch>
            <a:fillRect/>
          </a:stretch>
        </p:blipFill>
        <p:spPr>
          <a:xfrm>
            <a:off x="900113" y="2852738"/>
            <a:ext cx="7380287" cy="3344862"/>
          </a:xfr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6632"/>
            <a:ext cx="6336704" cy="7128792"/>
          </a:xfrm>
          <a:prstGeom prst="rect">
            <a:avLst/>
          </a:prstGeom>
        </p:spPr>
      </p:pic>
    </p:spTree>
    <p:extLst>
      <p:ext uri="{BB962C8B-B14F-4D97-AF65-F5344CB8AC3E}">
        <p14:creationId xmlns:p14="http://schemas.microsoft.com/office/powerpoint/2010/main" val="4000176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tr-TR" altLang="tr-TR" b="1" dirty="0" smtClean="0">
                <a:solidFill>
                  <a:srgbClr val="FF0000"/>
                </a:solidFill>
                <a:latin typeface="Times New Roman" panose="02020603050405020304" pitchFamily="18" charset="0"/>
                <a:cs typeface="Times New Roman" panose="02020603050405020304" pitchFamily="18" charset="0"/>
              </a:rPr>
              <a:t>DEĞERLENDİRME</a:t>
            </a:r>
          </a:p>
        </p:txBody>
      </p:sp>
      <p:sp>
        <p:nvSpPr>
          <p:cNvPr id="30724" name="Rectangle 3"/>
          <p:cNvSpPr>
            <a:spLocks noGrp="1" noChangeArrowheads="1"/>
          </p:cNvSpPr>
          <p:nvPr>
            <p:ph type="body" idx="1"/>
          </p:nvPr>
        </p:nvSpPr>
        <p:spPr/>
        <p:txBody>
          <a:bodyPr>
            <a:normAutofit fontScale="92500" lnSpcReduction="10000"/>
          </a:bodyPr>
          <a:lstStyle/>
          <a:p>
            <a:pPr marL="0" indent="0">
              <a:buNone/>
            </a:pPr>
            <a:endParaRPr lang="tr-TR" altLang="tr-TR" b="1" dirty="0" smtClean="0">
              <a:latin typeface="Times New Roman" panose="02020603050405020304" pitchFamily="18" charset="0"/>
              <a:cs typeface="Times New Roman" panose="02020603050405020304" pitchFamily="18" charset="0"/>
            </a:endParaRPr>
          </a:p>
          <a:p>
            <a:endParaRPr lang="tr-TR" altLang="tr-TR" b="1" dirty="0" smtClean="0">
              <a:latin typeface="Times New Roman" panose="02020603050405020304" pitchFamily="18" charset="0"/>
              <a:cs typeface="Times New Roman" panose="02020603050405020304" pitchFamily="18" charset="0"/>
            </a:endParaRPr>
          </a:p>
          <a:p>
            <a:r>
              <a:rPr lang="tr-TR" altLang="tr-TR" dirty="0" smtClean="0">
                <a:latin typeface="Times New Roman" panose="02020603050405020304" pitchFamily="18" charset="0"/>
                <a:cs typeface="Times New Roman" panose="02020603050405020304" pitchFamily="18" charset="0"/>
              </a:rPr>
              <a:t>Devam ettikleri okulun </a:t>
            </a:r>
            <a:r>
              <a:rPr lang="tr-TR" altLang="tr-TR" b="1" dirty="0" smtClean="0">
                <a:solidFill>
                  <a:srgbClr val="FF0000"/>
                </a:solidFill>
                <a:latin typeface="Times New Roman" panose="02020603050405020304" pitchFamily="18" charset="0"/>
                <a:cs typeface="Times New Roman" panose="02020603050405020304" pitchFamily="18" charset="0"/>
              </a:rPr>
              <a:t>sınıf geçme ve sınavlarla </a:t>
            </a:r>
            <a:r>
              <a:rPr lang="tr-TR" altLang="tr-TR" dirty="0" smtClean="0">
                <a:latin typeface="Times New Roman" panose="02020603050405020304" pitchFamily="18" charset="0"/>
                <a:cs typeface="Times New Roman" panose="02020603050405020304" pitchFamily="18" charset="0"/>
              </a:rPr>
              <a:t>ilgili hükümlerine göre değerlendirilir.</a:t>
            </a:r>
          </a:p>
          <a:p>
            <a:endParaRPr lang="tr-TR" altLang="tr-TR" dirty="0" smtClean="0">
              <a:latin typeface="Times New Roman" panose="02020603050405020304" pitchFamily="18" charset="0"/>
              <a:cs typeface="Times New Roman" panose="02020603050405020304" pitchFamily="18" charset="0"/>
            </a:endParaRPr>
          </a:p>
          <a:p>
            <a:r>
              <a:rPr lang="tr-TR" altLang="tr-TR" b="1" dirty="0" smtClean="0">
                <a:latin typeface="Times New Roman" panose="02020603050405020304" pitchFamily="18" charset="0"/>
                <a:cs typeface="Times New Roman" panose="02020603050405020304" pitchFamily="18" charset="0"/>
              </a:rPr>
              <a:t>BEP BİRİMİNDE </a:t>
            </a:r>
            <a:r>
              <a:rPr lang="tr-TR" altLang="tr-TR" dirty="0" smtClean="0">
                <a:latin typeface="Times New Roman" panose="02020603050405020304" pitchFamily="18" charset="0"/>
                <a:cs typeface="Times New Roman" panose="02020603050405020304" pitchFamily="18" charset="0"/>
              </a:rPr>
              <a:t>Bireysel ve gelişim özellikleri dikkate alınarak, sınavlarda gerekli önlemler alınır ve düzenlemeler yapılır.</a:t>
            </a:r>
          </a:p>
          <a:p>
            <a:endParaRPr lang="tr-TR" altLang="tr-TR" dirty="0" smtClean="0">
              <a:latin typeface="Times New Roman" panose="02020603050405020304" pitchFamily="18" charset="0"/>
              <a:cs typeface="Times New Roman" panose="02020603050405020304" pitchFamily="18" charset="0"/>
            </a:endParaRPr>
          </a:p>
          <a:p>
            <a:r>
              <a:rPr lang="tr-TR" altLang="tr-TR" dirty="0" smtClean="0">
                <a:latin typeface="Times New Roman" panose="02020603050405020304" pitchFamily="18" charset="0"/>
                <a:cs typeface="Times New Roman" panose="02020603050405020304" pitchFamily="18" charset="0"/>
              </a:rPr>
              <a:t>Değerlendirmede öncelikle BEP teki hedeflerin gerçekleştirilmesi hedef alınır.</a:t>
            </a:r>
          </a:p>
        </p:txBody>
      </p:sp>
      <p:sp>
        <p:nvSpPr>
          <p:cNvPr id="5"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extLst>
      <p:ext uri="{BB962C8B-B14F-4D97-AF65-F5344CB8AC3E}">
        <p14:creationId xmlns:p14="http://schemas.microsoft.com/office/powerpoint/2010/main" val="28152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a:t>Çanakkale Rehberlik ve Araştırma Merkezi</a:t>
            </a:r>
          </a:p>
        </p:txBody>
      </p:sp>
      <p:sp>
        <p:nvSpPr>
          <p:cNvPr id="109572" name="Rectangle 4"/>
          <p:cNvSpPr>
            <a:spLocks noGrp="1" noChangeArrowheads="1"/>
          </p:cNvSpPr>
          <p:nvPr>
            <p:ph type="title"/>
          </p:nvPr>
        </p:nvSpPr>
        <p:spPr>
          <a:xfrm>
            <a:off x="219075" y="227013"/>
            <a:ext cx="8601075" cy="5146203"/>
          </a:xfrm>
        </p:spPr>
        <p:txBody>
          <a:bodyPr/>
          <a:lstStyle/>
          <a:p>
            <a:pPr eaLnBrk="1" hangingPunct="1">
              <a:defRPr/>
            </a:pPr>
            <a:r>
              <a:rPr lang="tr-TR" sz="4000" b="1" dirty="0" smtClean="0">
                <a:solidFill>
                  <a:srgbClr val="FF0000"/>
                </a:solidFill>
                <a:latin typeface="Times New Roman" pitchFamily="18" charset="0"/>
                <a:cs typeface="Times New Roman" pitchFamily="18" charset="0"/>
              </a:rPr>
              <a:t>BAŞARININ DEĞERLENDİRİLMESİ </a:t>
            </a:r>
            <a:r>
              <a:rPr lang="tr-TR" sz="4000" dirty="0" smtClean="0"/>
              <a:t/>
            </a:r>
            <a:br>
              <a:rPr lang="tr-TR" sz="4000" dirty="0" smtClean="0"/>
            </a:br>
            <a:r>
              <a:rPr lang="tr-TR" sz="3600" dirty="0" smtClean="0">
                <a:solidFill>
                  <a:schemeClr val="tx1"/>
                </a:solidFill>
                <a:latin typeface="Times New Roman" pitchFamily="18" charset="0"/>
                <a:cs typeface="Times New Roman" pitchFamily="18" charset="0"/>
              </a:rPr>
              <a:t>Yazılı sınavlar öğrencilerin yetersizlik türüne, eğitim performanslarına ve gelişim özelliklerine göre çeşitlendirilir. </a:t>
            </a:r>
            <a:r>
              <a:rPr lang="tr-TR" sz="3600" u="sng" dirty="0" smtClean="0">
                <a:solidFill>
                  <a:srgbClr val="FF0000"/>
                </a:solidFill>
                <a:latin typeface="Times New Roman" pitchFamily="18" charset="0"/>
                <a:cs typeface="Times New Roman" pitchFamily="18" charset="0"/>
              </a:rPr>
              <a:t>Sınavlar kısa cevaplı  ve az sorulu olarak düzenlenir.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a:t>Çanakkale Rehberlik ve Araştırma Merkezi</a:t>
            </a:r>
          </a:p>
        </p:txBody>
      </p:sp>
      <p:sp>
        <p:nvSpPr>
          <p:cNvPr id="128002" name="Rectangle 2"/>
          <p:cNvSpPr>
            <a:spLocks noGrp="1" noChangeArrowheads="1"/>
          </p:cNvSpPr>
          <p:nvPr>
            <p:ph type="title"/>
          </p:nvPr>
        </p:nvSpPr>
        <p:spPr>
          <a:xfrm>
            <a:off x="214282" y="357166"/>
            <a:ext cx="8572560" cy="5345127"/>
          </a:xfrm>
        </p:spPr>
        <p:txBody>
          <a:bodyPr>
            <a:normAutofit/>
          </a:bodyPr>
          <a:lstStyle/>
          <a:p>
            <a:pPr eaLnBrk="1" hangingPunct="1">
              <a:defRPr/>
            </a:pPr>
            <a:r>
              <a:rPr lang="tr-TR" sz="4400" b="1" dirty="0" smtClean="0">
                <a:solidFill>
                  <a:srgbClr val="FF0000"/>
                </a:solidFill>
                <a:latin typeface="Times New Roman" pitchFamily="18" charset="0"/>
                <a:cs typeface="Times New Roman" pitchFamily="18" charset="0"/>
              </a:rPr>
              <a:t>YAZMA ve OKUMA</a:t>
            </a:r>
            <a:r>
              <a:rPr lang="tr-TR" sz="4000" dirty="0" smtClean="0"/>
              <a:t/>
            </a:r>
            <a:br>
              <a:rPr lang="tr-TR" sz="4000" dirty="0" smtClean="0"/>
            </a:br>
            <a:r>
              <a:rPr lang="tr-TR" sz="4000" dirty="0" smtClean="0"/>
              <a:t> </a:t>
            </a:r>
            <a:r>
              <a:rPr lang="tr-TR" sz="3600" dirty="0" smtClean="0">
                <a:solidFill>
                  <a:schemeClr val="tx1"/>
                </a:solidFill>
                <a:latin typeface="Times New Roman" pitchFamily="18" charset="0"/>
                <a:cs typeface="Times New Roman" pitchFamily="18" charset="0"/>
              </a:rPr>
              <a:t>Yazma güçlüğü olan öğrenciler  ve özel öğrenme güçlüğü olan öğrencilerin değerlendirilmesi </a:t>
            </a:r>
            <a:r>
              <a:rPr lang="tr-TR" sz="3600" b="1" dirty="0" smtClean="0">
                <a:solidFill>
                  <a:srgbClr val="FF0000"/>
                </a:solidFill>
                <a:latin typeface="Times New Roman" pitchFamily="18" charset="0"/>
                <a:cs typeface="Times New Roman" pitchFamily="18" charset="0"/>
              </a:rPr>
              <a:t>sözlü</a:t>
            </a:r>
            <a:r>
              <a:rPr lang="tr-TR" sz="3600" dirty="0" smtClean="0">
                <a:solidFill>
                  <a:schemeClr val="tx1"/>
                </a:solidFill>
                <a:latin typeface="Times New Roman" pitchFamily="18" charset="0"/>
                <a:cs typeface="Times New Roman" pitchFamily="18" charset="0"/>
              </a:rPr>
              <a:t>, sözlü ifadede güçlük yaşayan öğrencilerin değerlendirmesi ise </a:t>
            </a:r>
            <a:r>
              <a:rPr lang="tr-TR" sz="3600" b="1" dirty="0" smtClean="0">
                <a:solidFill>
                  <a:srgbClr val="FF0000"/>
                </a:solidFill>
                <a:latin typeface="Times New Roman" pitchFamily="18" charset="0"/>
                <a:cs typeface="Times New Roman" pitchFamily="18" charset="0"/>
              </a:rPr>
              <a:t>yazılı</a:t>
            </a:r>
            <a:r>
              <a:rPr lang="tr-TR" sz="3600" dirty="0" smtClean="0">
                <a:solidFill>
                  <a:schemeClr val="tx1"/>
                </a:solidFill>
                <a:latin typeface="Times New Roman" pitchFamily="18" charset="0"/>
                <a:cs typeface="Times New Roman" pitchFamily="18" charset="0"/>
              </a:rPr>
              <a:t> olarak yapılır. Yazılı ve sözlü ifade etme becerilerinde yetersizliği olan bireylerin ise </a:t>
            </a:r>
            <a:r>
              <a:rPr lang="tr-TR" sz="3600" b="1" dirty="0" smtClean="0">
                <a:solidFill>
                  <a:srgbClr val="FF0000"/>
                </a:solidFill>
                <a:latin typeface="Times New Roman" pitchFamily="18" charset="0"/>
                <a:cs typeface="Times New Roman" pitchFamily="18" charset="0"/>
              </a:rPr>
              <a:t>davranışlarının gözlenmesi</a:t>
            </a:r>
            <a:r>
              <a:rPr lang="tr-TR" sz="3600" b="1" dirty="0" smtClean="0">
                <a:solidFill>
                  <a:schemeClr val="tx1"/>
                </a:solidFill>
                <a:latin typeface="Times New Roman" pitchFamily="18" charset="0"/>
                <a:cs typeface="Times New Roman" pitchFamily="18" charset="0"/>
              </a:rPr>
              <a:t> </a:t>
            </a:r>
            <a:r>
              <a:rPr lang="tr-TR" sz="3600" dirty="0" smtClean="0">
                <a:solidFill>
                  <a:schemeClr val="tx1"/>
                </a:solidFill>
                <a:latin typeface="Times New Roman" pitchFamily="18" charset="0"/>
                <a:cs typeface="Times New Roman" pitchFamily="18" charset="0"/>
              </a:rPr>
              <a:t>yoluyla değerlendirilir.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a:t>Çanakkale Rehberlik ve Araştırma Merkezi</a:t>
            </a:r>
          </a:p>
        </p:txBody>
      </p:sp>
      <p:sp>
        <p:nvSpPr>
          <p:cNvPr id="115716" name="Rectangle 4"/>
          <p:cNvSpPr>
            <a:spLocks noGrp="1" noChangeArrowheads="1"/>
          </p:cNvSpPr>
          <p:nvPr>
            <p:ph type="title"/>
          </p:nvPr>
        </p:nvSpPr>
        <p:spPr>
          <a:xfrm>
            <a:off x="219075" y="227013"/>
            <a:ext cx="8674100" cy="6081712"/>
          </a:xfrm>
        </p:spPr>
        <p:txBody>
          <a:bodyPr/>
          <a:lstStyle/>
          <a:p>
            <a:pPr eaLnBrk="1" hangingPunct="1">
              <a:defRPr/>
            </a:pPr>
            <a:r>
              <a:rPr lang="tr-TR" dirty="0" smtClean="0"/>
              <a:t> </a:t>
            </a:r>
            <a:br>
              <a:rPr lang="tr-TR" dirty="0" smtClean="0"/>
            </a:br>
            <a:r>
              <a:rPr lang="tr-TR" sz="4400" b="1" dirty="0" smtClean="0">
                <a:solidFill>
                  <a:srgbClr val="FF0000"/>
                </a:solidFill>
                <a:latin typeface="Times New Roman" pitchFamily="18" charset="0"/>
                <a:cs typeface="Times New Roman" pitchFamily="18" charset="0"/>
              </a:rPr>
              <a:t>GÖRME</a:t>
            </a:r>
            <a:r>
              <a:rPr lang="tr-TR" dirty="0" smtClean="0">
                <a:latin typeface="Times New Roman" pitchFamily="18" charset="0"/>
                <a:cs typeface="Times New Roman" pitchFamily="18" charset="0"/>
              </a:rPr>
              <a:t>  </a:t>
            </a:r>
            <a:br>
              <a:rPr lang="tr-TR" dirty="0" smtClean="0">
                <a:latin typeface="Times New Roman" pitchFamily="18" charset="0"/>
                <a:cs typeface="Times New Roman" pitchFamily="18" charset="0"/>
              </a:rPr>
            </a:br>
            <a:r>
              <a:rPr lang="tr-TR" sz="2400" dirty="0" smtClean="0">
                <a:solidFill>
                  <a:schemeClr val="tx1"/>
                </a:solidFill>
                <a:latin typeface="Times New Roman" pitchFamily="18" charset="0"/>
                <a:cs typeface="Times New Roman" pitchFamily="18" charset="0"/>
              </a:rPr>
              <a:t>Görme yetersizliği olan öğrencilerde yazılı sınavlarda </a:t>
            </a:r>
            <a:r>
              <a:rPr lang="tr-TR" sz="2400" dirty="0" err="1" smtClean="0">
                <a:solidFill>
                  <a:schemeClr val="tx1"/>
                </a:solidFill>
                <a:latin typeface="Times New Roman" pitchFamily="18" charset="0"/>
                <a:cs typeface="Times New Roman" pitchFamily="18" charset="0"/>
              </a:rPr>
              <a:t>braille</a:t>
            </a:r>
            <a:r>
              <a:rPr lang="tr-TR" sz="2400" dirty="0" smtClean="0">
                <a:solidFill>
                  <a:schemeClr val="tx1"/>
                </a:solidFill>
                <a:latin typeface="Times New Roman" pitchFamily="18" charset="0"/>
                <a:cs typeface="Times New Roman" pitchFamily="18" charset="0"/>
              </a:rPr>
              <a:t> </a:t>
            </a:r>
            <a:br>
              <a:rPr lang="tr-TR" sz="2400" dirty="0" smtClean="0">
                <a:solidFill>
                  <a:schemeClr val="tx1"/>
                </a:solidFill>
                <a:latin typeface="Times New Roman" pitchFamily="18" charset="0"/>
                <a:cs typeface="Times New Roman" pitchFamily="18" charset="0"/>
              </a:rPr>
            </a:br>
            <a:r>
              <a:rPr lang="tr-TR" sz="2400" dirty="0" smtClean="0">
                <a:solidFill>
                  <a:schemeClr val="tx1"/>
                </a:solidFill>
                <a:latin typeface="Times New Roman" pitchFamily="18" charset="0"/>
                <a:cs typeface="Times New Roman" pitchFamily="18" charset="0"/>
              </a:rPr>
              <a:t>( kabartma ) yazı olarak verdiği cevaplar sınavdan hemen sonra öğretmenin öğrenciye okutması ile değerlendirilir. Bu öğrenciler çizimli ve şekilli sorulardan muaf tutulurlar. Az gören öğrenciler için sınav soruları kalın ve büyük puntolu hazırlanır.</a:t>
            </a:r>
          </a:p>
        </p:txBody>
      </p:sp>
      <p:pic>
        <p:nvPicPr>
          <p:cNvPr id="2050" name="Picture 2" descr="C:\Users\win7\Desktop\images (2).jpg"/>
          <p:cNvPicPr>
            <a:picLocks noChangeAspect="1" noChangeArrowheads="1"/>
          </p:cNvPicPr>
          <p:nvPr/>
        </p:nvPicPr>
        <p:blipFill>
          <a:blip r:embed="rId2" cstate="print"/>
          <a:srcRect/>
          <a:stretch>
            <a:fillRect/>
          </a:stretch>
        </p:blipFill>
        <p:spPr bwMode="auto">
          <a:xfrm>
            <a:off x="3786182" y="1500174"/>
            <a:ext cx="3214710" cy="2786082"/>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a:t>Çanakkale Rehberlik ve Araştırma Merkezi</a:t>
            </a:r>
          </a:p>
        </p:txBody>
      </p:sp>
      <p:sp>
        <p:nvSpPr>
          <p:cNvPr id="122882" name="Rectangle 2"/>
          <p:cNvSpPr>
            <a:spLocks noGrp="1" noChangeArrowheads="1"/>
          </p:cNvSpPr>
          <p:nvPr>
            <p:ph type="title"/>
          </p:nvPr>
        </p:nvSpPr>
        <p:spPr>
          <a:xfrm>
            <a:off x="357158" y="785794"/>
            <a:ext cx="8229600" cy="1143000"/>
          </a:xfrm>
        </p:spPr>
        <p:txBody>
          <a:bodyPr>
            <a:normAutofit/>
          </a:bodyPr>
          <a:lstStyle/>
          <a:p>
            <a:pPr eaLnBrk="1" hangingPunct="1">
              <a:defRPr/>
            </a:pPr>
            <a:r>
              <a:rPr lang="tr-TR" sz="4000" b="1" dirty="0" smtClean="0">
                <a:solidFill>
                  <a:srgbClr val="FF0000"/>
                </a:solidFill>
                <a:latin typeface="Times New Roman" pitchFamily="18" charset="0"/>
                <a:cs typeface="Times New Roman" pitchFamily="18" charset="0"/>
              </a:rPr>
              <a:t>İŞİTME</a:t>
            </a:r>
          </a:p>
        </p:txBody>
      </p:sp>
      <p:sp>
        <p:nvSpPr>
          <p:cNvPr id="122883" name="Rectangle 3"/>
          <p:cNvSpPr>
            <a:spLocks noGrp="1" noChangeArrowheads="1"/>
          </p:cNvSpPr>
          <p:nvPr>
            <p:ph type="body" idx="1"/>
          </p:nvPr>
        </p:nvSpPr>
        <p:spPr/>
        <p:txBody>
          <a:bodyPr/>
          <a:lstStyle/>
          <a:p>
            <a:pPr eaLnBrk="1" hangingPunct="1">
              <a:buFont typeface="Wingdings" pitchFamily="2" charset="2"/>
              <a:buNone/>
              <a:defRPr/>
            </a:pPr>
            <a:r>
              <a:rPr lang="tr-TR" sz="2800" dirty="0" smtClean="0"/>
              <a:t>   İşitme yetersizliği olan öğrenciler ilköğretim ve ortaöğretimde, istekleri doğrultusunda, yabancı dil programlarının bazı bilgi ve becerilerin öğretiminden veya  dersin tamamından muaf tutulurlar.</a:t>
            </a:r>
          </a:p>
          <a:p>
            <a:pPr eaLnBrk="1" hangingPunct="1">
              <a:buNone/>
              <a:defRPr/>
            </a:pPr>
            <a:endParaRPr lang="tr-TR" dirty="0" smtClean="0"/>
          </a:p>
        </p:txBody>
      </p:sp>
      <p:pic>
        <p:nvPicPr>
          <p:cNvPr id="3074" name="Picture 2" descr="C:\Users\win7\Desktop\indir.jpg"/>
          <p:cNvPicPr>
            <a:picLocks noChangeAspect="1" noChangeArrowheads="1"/>
          </p:cNvPicPr>
          <p:nvPr/>
        </p:nvPicPr>
        <p:blipFill>
          <a:blip r:embed="rId2" cstate="print"/>
          <a:srcRect/>
          <a:stretch>
            <a:fillRect/>
          </a:stretch>
        </p:blipFill>
        <p:spPr bwMode="auto">
          <a:xfrm>
            <a:off x="3071802" y="3714752"/>
            <a:ext cx="4214842" cy="250033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a:t>Çanakkale Rehberlik ve Araştırma Merkezi</a:t>
            </a:r>
          </a:p>
        </p:txBody>
      </p:sp>
      <p:sp>
        <p:nvSpPr>
          <p:cNvPr id="119812" name="Rectangle 4"/>
          <p:cNvSpPr>
            <a:spLocks noGrp="1" noChangeArrowheads="1"/>
          </p:cNvSpPr>
          <p:nvPr>
            <p:ph type="title"/>
          </p:nvPr>
        </p:nvSpPr>
        <p:spPr>
          <a:xfrm>
            <a:off x="219075" y="227013"/>
            <a:ext cx="8924925" cy="5289550"/>
          </a:xfrm>
        </p:spPr>
        <p:txBody>
          <a:bodyPr>
            <a:normAutofit/>
          </a:bodyPr>
          <a:lstStyle/>
          <a:p>
            <a:pPr eaLnBrk="1" hangingPunct="1">
              <a:defRPr/>
            </a:pPr>
            <a:r>
              <a:rPr lang="tr-TR" dirty="0" smtClean="0"/>
              <a:t>   </a:t>
            </a:r>
            <a:br>
              <a:rPr lang="tr-TR" dirty="0" smtClean="0"/>
            </a:br>
            <a:r>
              <a:rPr lang="tr-TR" b="1" dirty="0" smtClean="0">
                <a:solidFill>
                  <a:srgbClr val="FF0000"/>
                </a:solidFill>
                <a:latin typeface="Times New Roman" pitchFamily="18" charset="0"/>
                <a:cs typeface="Times New Roman" pitchFamily="18" charset="0"/>
              </a:rPr>
              <a:t>ZİHİNSEL</a:t>
            </a:r>
            <a:r>
              <a:rPr lang="tr-TR" dirty="0" smtClean="0">
                <a:solidFill>
                  <a:schemeClr val="tx1"/>
                </a:solidFill>
              </a:rPr>
              <a:t/>
            </a:r>
            <a:br>
              <a:rPr lang="tr-TR" dirty="0" smtClean="0">
                <a:solidFill>
                  <a:schemeClr val="tx1"/>
                </a:solidFill>
              </a:rPr>
            </a:br>
            <a:r>
              <a:rPr lang="tr-TR" sz="3600" dirty="0" smtClean="0">
                <a:solidFill>
                  <a:schemeClr val="tx1"/>
                </a:solidFill>
                <a:latin typeface="Times New Roman" panose="02020603050405020304" pitchFamily="18" charset="0"/>
                <a:cs typeface="Times New Roman" panose="02020603050405020304" pitchFamily="18" charset="0"/>
              </a:rPr>
              <a:t>Zihinsel yetersizliği olan öğrenciler; dikkat, bellekte tutma hatırlama güçlükleri dikkate alınarak daha sık aralıklarla değerlendirilir.</a:t>
            </a:r>
          </a:p>
        </p:txBody>
      </p:sp>
      <p:pic>
        <p:nvPicPr>
          <p:cNvPr id="4098" name="Picture 2" descr="C:\Users\win7\Desktop\indir (1).jpg"/>
          <p:cNvPicPr>
            <a:picLocks noChangeAspect="1" noChangeArrowheads="1"/>
          </p:cNvPicPr>
          <p:nvPr/>
        </p:nvPicPr>
        <p:blipFill>
          <a:blip r:embed="rId2" cstate="print"/>
          <a:srcRect/>
          <a:stretch>
            <a:fillRect/>
          </a:stretch>
        </p:blipFill>
        <p:spPr bwMode="auto">
          <a:xfrm>
            <a:off x="4071934" y="1142984"/>
            <a:ext cx="3429024" cy="2857520"/>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11"/>
          </p:nvPr>
        </p:nvSpPr>
        <p:spPr/>
        <p:txBody>
          <a:bodyPr/>
          <a:lstStyle/>
          <a:p>
            <a:pPr>
              <a:defRPr/>
            </a:pPr>
            <a:r>
              <a:rPr lang="tr-TR"/>
              <a:t>Çanakkale Rehberlik ve Araştırma Merkezi</a:t>
            </a:r>
          </a:p>
        </p:txBody>
      </p:sp>
      <p:sp>
        <p:nvSpPr>
          <p:cNvPr id="125957" name="Rectangle 5"/>
          <p:cNvSpPr>
            <a:spLocks noGrp="1" noChangeArrowheads="1"/>
          </p:cNvSpPr>
          <p:nvPr>
            <p:ph type="title"/>
          </p:nvPr>
        </p:nvSpPr>
        <p:spPr/>
        <p:txBody>
          <a:bodyPr/>
          <a:lstStyle/>
          <a:p>
            <a:pPr eaLnBrk="1" hangingPunct="1">
              <a:defRPr/>
            </a:pPr>
            <a:r>
              <a:rPr lang="tr-TR" b="1" dirty="0" smtClean="0">
                <a:solidFill>
                  <a:srgbClr val="FF0000"/>
                </a:solidFill>
                <a:latin typeface="Times New Roman" pitchFamily="18" charset="0"/>
                <a:cs typeface="Times New Roman" pitchFamily="18" charset="0"/>
              </a:rPr>
              <a:t>OTİSTİK</a:t>
            </a:r>
          </a:p>
        </p:txBody>
      </p:sp>
      <p:sp>
        <p:nvSpPr>
          <p:cNvPr id="125955" name="Rectangle 3"/>
          <p:cNvSpPr>
            <a:spLocks noGrp="1" noChangeArrowheads="1"/>
          </p:cNvSpPr>
          <p:nvPr>
            <p:ph type="body" sz="half" idx="1"/>
          </p:nvPr>
        </p:nvSpPr>
        <p:spPr>
          <a:xfrm>
            <a:off x="457200" y="1600200"/>
            <a:ext cx="4029075" cy="4530725"/>
          </a:xfrm>
        </p:spPr>
        <p:txBody>
          <a:bodyPr/>
          <a:lstStyle/>
          <a:p>
            <a:pPr eaLnBrk="1" hangingPunct="1">
              <a:buFont typeface="Wingdings" pitchFamily="2" charset="2"/>
              <a:buNone/>
              <a:defRPr/>
            </a:pPr>
            <a:r>
              <a:rPr lang="tr-TR" sz="2800" dirty="0" smtClean="0">
                <a:solidFill>
                  <a:srgbClr val="6AE3EC"/>
                </a:solidFill>
              </a:rPr>
              <a:t>   </a:t>
            </a:r>
            <a:r>
              <a:rPr lang="tr-TR" sz="2800" dirty="0" smtClean="0">
                <a:latin typeface="Times New Roman" panose="02020603050405020304" pitchFamily="18" charset="0"/>
                <a:cs typeface="Times New Roman" panose="02020603050405020304" pitchFamily="18" charset="0"/>
              </a:rPr>
              <a:t>Otistik bireyler ile  duygusal ve davranış bozukluğu  olan öğrencilerin değerlendirilmesi iletişim özellikleri ile </a:t>
            </a:r>
            <a:r>
              <a:rPr lang="tr-TR" sz="2800" b="1" dirty="0" smtClean="0">
                <a:solidFill>
                  <a:srgbClr val="FF0000"/>
                </a:solidFill>
                <a:latin typeface="Times New Roman" panose="02020603050405020304" pitchFamily="18" charset="0"/>
                <a:cs typeface="Times New Roman" panose="02020603050405020304" pitchFamily="18" charset="0"/>
              </a:rPr>
              <a:t>sosyal- duygusal hazır bulunuşlukları dikkate alınarak yapılır.</a:t>
            </a:r>
          </a:p>
          <a:p>
            <a:pPr eaLnBrk="1" hangingPunct="1">
              <a:defRPr/>
            </a:pPr>
            <a:endParaRPr lang="tr-TR" sz="2800" dirty="0" smtClean="0">
              <a:solidFill>
                <a:srgbClr val="6AE3EC"/>
              </a:solidFill>
            </a:endParaRPr>
          </a:p>
        </p:txBody>
      </p:sp>
      <p:pic>
        <p:nvPicPr>
          <p:cNvPr id="50181" name="Picture 4" descr="MPj01788450000[1]"/>
          <p:cNvPicPr>
            <a:picLocks noGrp="1" noChangeAspect="1" noChangeArrowheads="1"/>
          </p:cNvPicPr>
          <p:nvPr>
            <p:ph sz="half" idx="2"/>
          </p:nvPr>
        </p:nvPicPr>
        <p:blipFill>
          <a:blip r:embed="rId2" cstate="print"/>
          <a:srcRect/>
          <a:stretch>
            <a:fillRect/>
          </a:stretch>
        </p:blipFill>
        <p:spPr>
          <a:xfrm>
            <a:off x="4656138" y="2651125"/>
            <a:ext cx="4030662" cy="2428875"/>
          </a:xfrm>
          <a:noFill/>
        </p:spPr>
      </p:pic>
    </p:spTree>
  </p:cSld>
  <p:clrMapOvr>
    <a:masterClrMapping/>
  </p:clrMapOvr>
  <p:transition>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a:t>Çanakkale Rehberlik ve Araştırma Merkezi</a:t>
            </a:r>
          </a:p>
        </p:txBody>
      </p:sp>
      <p:sp>
        <p:nvSpPr>
          <p:cNvPr id="102404" name="Rectangle 4"/>
          <p:cNvSpPr>
            <a:spLocks noGrp="1" noChangeArrowheads="1"/>
          </p:cNvSpPr>
          <p:nvPr>
            <p:ph type="title"/>
          </p:nvPr>
        </p:nvSpPr>
        <p:spPr>
          <a:xfrm>
            <a:off x="219075" y="227013"/>
            <a:ext cx="8924925" cy="5702317"/>
          </a:xfrm>
        </p:spPr>
        <p:txBody>
          <a:bodyPr/>
          <a:lstStyle/>
          <a:p>
            <a:pPr eaLnBrk="1" hangingPunct="1">
              <a:defRPr/>
            </a:pPr>
            <a:r>
              <a:rPr lang="tr-TR" sz="6000" b="1" dirty="0" smtClean="0">
                <a:solidFill>
                  <a:srgbClr val="FF0000"/>
                </a:solidFill>
                <a:latin typeface="Times New Roman" pitchFamily="18" charset="0"/>
                <a:cs typeface="Times New Roman" pitchFamily="18" charset="0"/>
              </a:rPr>
              <a:t>D</a:t>
            </a:r>
            <a:r>
              <a:rPr lang="tr-TR" sz="6000" b="1" dirty="0" smtClean="0">
                <a:solidFill>
                  <a:srgbClr val="FFFF00"/>
                </a:solidFill>
                <a:latin typeface="Times New Roman" pitchFamily="18" charset="0"/>
                <a:cs typeface="Times New Roman" pitchFamily="18" charset="0"/>
              </a:rPr>
              <a:t>E</a:t>
            </a:r>
            <a:r>
              <a:rPr lang="tr-TR" sz="6000" b="1" dirty="0" smtClean="0">
                <a:solidFill>
                  <a:srgbClr val="00B0F0"/>
                </a:solidFill>
                <a:latin typeface="Times New Roman" pitchFamily="18" charset="0"/>
                <a:cs typeface="Times New Roman" pitchFamily="18" charset="0"/>
              </a:rPr>
              <a:t>H</a:t>
            </a:r>
            <a:r>
              <a:rPr lang="tr-TR" sz="6000" b="1" dirty="0" smtClean="0">
                <a:solidFill>
                  <a:schemeClr val="tx1"/>
                </a:solidFill>
                <a:latin typeface="Times New Roman" pitchFamily="18" charset="0"/>
                <a:cs typeface="Times New Roman" pitchFamily="18" charset="0"/>
              </a:rPr>
              <a:t>B</a:t>
            </a:r>
            <a:r>
              <a:rPr lang="tr-TR" sz="4000" dirty="0" smtClean="0"/>
              <a:t/>
            </a:r>
            <a:br>
              <a:rPr lang="tr-TR" sz="4000" dirty="0" smtClean="0"/>
            </a:br>
            <a:r>
              <a:rPr lang="tr-TR" sz="4000" dirty="0" smtClean="0"/>
              <a:t> </a:t>
            </a:r>
            <a:br>
              <a:rPr lang="tr-TR" sz="4000" dirty="0" smtClean="0"/>
            </a:br>
            <a:r>
              <a:rPr lang="tr-TR" sz="4000" dirty="0" smtClean="0"/>
              <a:t/>
            </a:r>
            <a:br>
              <a:rPr lang="tr-TR" sz="4000" dirty="0" smtClean="0"/>
            </a:br>
            <a:r>
              <a:rPr lang="tr-TR" sz="3600" dirty="0" smtClean="0">
                <a:solidFill>
                  <a:schemeClr val="tx1"/>
                </a:solidFill>
                <a:latin typeface="Times New Roman" pitchFamily="18" charset="0"/>
                <a:cs typeface="Times New Roman" pitchFamily="18" charset="0"/>
              </a:rPr>
              <a:t>Dikkat eksikliği ve </a:t>
            </a:r>
            <a:r>
              <a:rPr lang="tr-TR" sz="3600" dirty="0" err="1" smtClean="0">
                <a:solidFill>
                  <a:schemeClr val="tx1"/>
                </a:solidFill>
                <a:latin typeface="Times New Roman" pitchFamily="18" charset="0"/>
                <a:cs typeface="Times New Roman" pitchFamily="18" charset="0"/>
              </a:rPr>
              <a:t>hiperaktivite</a:t>
            </a:r>
            <a:r>
              <a:rPr lang="tr-TR" sz="3600" dirty="0" smtClean="0">
                <a:solidFill>
                  <a:schemeClr val="tx1"/>
                </a:solidFill>
                <a:latin typeface="Times New Roman" pitchFamily="18" charset="0"/>
                <a:cs typeface="Times New Roman" pitchFamily="18" charset="0"/>
              </a:rPr>
              <a:t> bozukluğu olan öğrencilerin değerlendirilmesi, bu öğrencilerin özellikleri dikkate alınarak daha sık aralıklarla ve kısa süreli sınavlarla yapılır.</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2571736" y="0"/>
            <a:ext cx="5072098" cy="350041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a:xfrm>
            <a:off x="2000232" y="6165304"/>
            <a:ext cx="4083936" cy="556171"/>
          </a:xfrm>
        </p:spPr>
        <p:txBody>
          <a:bodyPr/>
          <a:lstStyle/>
          <a:p>
            <a:pPr>
              <a:defRPr/>
            </a:pPr>
            <a:r>
              <a:rPr lang="tr-TR" dirty="0"/>
              <a:t>Çanakkale Rehberlik ve Araştırma Merkezi</a:t>
            </a:r>
          </a:p>
        </p:txBody>
      </p:sp>
      <p:sp>
        <p:nvSpPr>
          <p:cNvPr id="106500" name="Rectangle 4"/>
          <p:cNvSpPr>
            <a:spLocks noGrp="1" noChangeArrowheads="1"/>
          </p:cNvSpPr>
          <p:nvPr>
            <p:ph type="title"/>
          </p:nvPr>
        </p:nvSpPr>
        <p:spPr>
          <a:xfrm>
            <a:off x="219075" y="227013"/>
            <a:ext cx="8924925" cy="2985963"/>
          </a:xfrm>
        </p:spPr>
        <p:txBody>
          <a:bodyPr>
            <a:normAutofit/>
          </a:bodyPr>
          <a:lstStyle/>
          <a:p>
            <a:pPr eaLnBrk="1" hangingPunct="1">
              <a:defRPr/>
            </a:pPr>
            <a:r>
              <a:rPr lang="tr-TR" sz="4400" b="1" dirty="0" smtClean="0">
                <a:solidFill>
                  <a:srgbClr val="FF0000"/>
                </a:solidFill>
                <a:latin typeface="Times New Roman" pitchFamily="18" charset="0"/>
                <a:cs typeface="Times New Roman" pitchFamily="18" charset="0"/>
              </a:rPr>
              <a:t>KAS ve SİNİR ( BEDENSEL)</a:t>
            </a:r>
            <a:r>
              <a:rPr lang="tr-TR" sz="4000" dirty="0" smtClean="0"/>
              <a:t/>
            </a:r>
            <a:br>
              <a:rPr lang="tr-TR" sz="4000" dirty="0" smtClean="0"/>
            </a:br>
            <a:r>
              <a:rPr lang="tr-TR" sz="2800" dirty="0" smtClean="0">
                <a:solidFill>
                  <a:schemeClr val="tx1"/>
                </a:solidFill>
                <a:latin typeface="Times New Roman" pitchFamily="18" charset="0"/>
                <a:cs typeface="Times New Roman" pitchFamily="18" charset="0"/>
              </a:rPr>
              <a:t>Kas ve sinir sistemi bozukluklarına bağlı motor becerilerde yetersizliği olan öğrenciler motor becerileri gerektiren derslerin uygulamalı bölümlerinden istekleri doğrultusunda muaf tutulurlar.</a:t>
            </a:r>
          </a:p>
        </p:txBody>
      </p:sp>
      <p:pic>
        <p:nvPicPr>
          <p:cNvPr id="7170" name="Picture 2"/>
          <p:cNvPicPr>
            <a:picLocks noGrp="1" noChangeAspect="1" noChangeArrowheads="1"/>
          </p:cNvPicPr>
          <p:nvPr>
            <p:ph idx="1"/>
          </p:nvPr>
        </p:nvPicPr>
        <p:blipFill>
          <a:blip r:embed="rId2" cstate="print"/>
          <a:srcRect/>
          <a:stretch>
            <a:fillRect/>
          </a:stretch>
        </p:blipFill>
        <p:spPr bwMode="auto">
          <a:xfrm>
            <a:off x="4055255" y="3243586"/>
            <a:ext cx="3929090" cy="257176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rgbClr val="FF0000"/>
                </a:solidFill>
                <a:latin typeface="Times New Roman" pitchFamily="18" charset="0"/>
                <a:cs typeface="Times New Roman" pitchFamily="18" charset="0"/>
              </a:rPr>
              <a:t>  SINIF TEKRARI</a:t>
            </a:r>
            <a:r>
              <a:rPr lang="tr-TR" sz="4000" dirty="0" smtClean="0"/>
              <a:t> MADDE 38/1-d</a:t>
            </a:r>
            <a:endParaRPr lang="tr-TR" sz="40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smtClean="0"/>
              <a:t>   </a:t>
            </a:r>
            <a:r>
              <a:rPr lang="tr-TR" dirty="0" smtClean="0">
                <a:solidFill>
                  <a:srgbClr val="FF0000"/>
                </a:solidFill>
              </a:rPr>
              <a:t>Kaynaştırma ve özel eğitim sınıflarında </a:t>
            </a:r>
            <a:r>
              <a:rPr lang="tr-TR" dirty="0" smtClean="0"/>
              <a:t>eğitimlerine devam eden öğrencilere başarısızlıklarından dolayı sınıf tekrarı yaptırılmaz. Ancak;  </a:t>
            </a:r>
            <a:r>
              <a:rPr lang="tr-TR" u="sng" dirty="0" smtClean="0"/>
              <a:t>Velinin yazılı talebi ve BEP Biriminin kararı doğrultusunda, ilkokulda kaynaştırma öğrencilerine bir defaya mahsus olmak üzere sınıf tekrarı yaptırılabilir.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04664"/>
            <a:ext cx="6552728" cy="6984776"/>
          </a:xfrm>
          <a:prstGeom prst="rect">
            <a:avLst/>
          </a:prstGeom>
        </p:spPr>
      </p:pic>
    </p:spTree>
    <p:extLst>
      <p:ext uri="{BB962C8B-B14F-4D97-AF65-F5344CB8AC3E}">
        <p14:creationId xmlns:p14="http://schemas.microsoft.com/office/powerpoint/2010/main" val="746534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0" y="1143000"/>
            <a:ext cx="8061325" cy="1103313"/>
          </a:xfrm>
        </p:spPr>
        <p:txBody>
          <a:bodyPr anchor="b"/>
          <a:lstStyle/>
          <a:p>
            <a:pPr eaLnBrk="1" hangingPunct="1"/>
            <a:r>
              <a:rPr lang="tr-TR" altLang="tr-TR" sz="5700" dirty="0" smtClean="0"/>
              <a:t>    </a:t>
            </a:r>
            <a:r>
              <a:rPr lang="tr-TR" altLang="tr-TR" sz="5700" b="1" dirty="0" smtClean="0">
                <a:solidFill>
                  <a:srgbClr val="FF0000"/>
                </a:solidFill>
                <a:latin typeface="Times New Roman" panose="02020603050405020304" pitchFamily="18" charset="0"/>
                <a:cs typeface="Times New Roman" panose="02020603050405020304" pitchFamily="18" charset="0"/>
              </a:rPr>
              <a:t>İZLEME</a:t>
            </a:r>
          </a:p>
        </p:txBody>
      </p:sp>
      <p:sp>
        <p:nvSpPr>
          <p:cNvPr id="3" name="2 Alt Başlık"/>
          <p:cNvSpPr>
            <a:spLocks noGrp="1"/>
          </p:cNvSpPr>
          <p:nvPr>
            <p:ph type="subTitle" idx="4294967295"/>
          </p:nvPr>
        </p:nvSpPr>
        <p:spPr>
          <a:xfrm>
            <a:off x="611560" y="2219736"/>
            <a:ext cx="8246367" cy="3816350"/>
          </a:xfrm>
        </p:spPr>
        <p:txBody>
          <a:bodyPr>
            <a:normAutofit/>
          </a:bodyPr>
          <a:lstStyle/>
          <a:p>
            <a:pPr marL="0" indent="0" eaLnBrk="1" hangingPunct="1">
              <a:lnSpc>
                <a:spcPct val="80000"/>
              </a:lnSpc>
              <a:buFont typeface="Wingdings" pitchFamily="2" charset="2"/>
              <a:buNone/>
            </a:pPr>
            <a:endParaRPr lang="tr-TR" altLang="tr-TR" sz="1000" b="1" dirty="0" smtClean="0"/>
          </a:p>
          <a:p>
            <a:pPr marL="0" indent="0" eaLnBrk="1" hangingPunct="1">
              <a:lnSpc>
                <a:spcPct val="80000"/>
              </a:lnSpc>
              <a:buFont typeface="Wingdings" pitchFamily="2" charset="2"/>
              <a:buNone/>
            </a:pPr>
            <a:r>
              <a:rPr lang="tr-TR" altLang="tr-TR" sz="2800" b="1" dirty="0" smtClean="0">
                <a:latin typeface="Times New Roman" pitchFamily="18" charset="0"/>
              </a:rPr>
              <a:t>Kaynaştırma eğitimden yararlanan öğrencilerin </a:t>
            </a:r>
            <a:r>
              <a:rPr lang="tr-TR" altLang="tr-TR" sz="4000" b="1" dirty="0" smtClean="0">
                <a:solidFill>
                  <a:srgbClr val="FF0000"/>
                </a:solidFill>
                <a:latin typeface="Times New Roman" pitchFamily="18" charset="0"/>
              </a:rPr>
              <a:t>eğitim planı </a:t>
            </a:r>
            <a:r>
              <a:rPr lang="tr-TR" altLang="tr-TR" sz="2800" b="1" dirty="0" smtClean="0">
                <a:latin typeface="Times New Roman" pitchFamily="18" charset="0"/>
              </a:rPr>
              <a:t>her yıl </a:t>
            </a:r>
            <a:r>
              <a:rPr lang="tr-TR" altLang="tr-TR" sz="2800" b="1" dirty="0" smtClean="0">
                <a:solidFill>
                  <a:srgbClr val="5D6EEF"/>
                </a:solidFill>
                <a:latin typeface="Times New Roman" pitchFamily="18" charset="0"/>
              </a:rPr>
              <a:t>BEP birimi tarafından yenilenir.</a:t>
            </a:r>
          </a:p>
          <a:p>
            <a:pPr marL="0" indent="0" eaLnBrk="1" hangingPunct="1">
              <a:lnSpc>
                <a:spcPct val="80000"/>
              </a:lnSpc>
              <a:buFont typeface="Wingdings" pitchFamily="2" charset="2"/>
              <a:buNone/>
            </a:pPr>
            <a:endParaRPr lang="tr-TR" altLang="tr-TR" sz="2800" b="1" dirty="0" smtClean="0">
              <a:solidFill>
                <a:srgbClr val="5D6EEF"/>
              </a:solidFill>
              <a:latin typeface="Times New Roman" pitchFamily="18" charset="0"/>
            </a:endParaRPr>
          </a:p>
          <a:p>
            <a:pPr marL="0" indent="0" eaLnBrk="1" hangingPunct="1">
              <a:lnSpc>
                <a:spcPct val="80000"/>
              </a:lnSpc>
              <a:buFont typeface="Wingdings" pitchFamily="2" charset="2"/>
              <a:buNone/>
            </a:pPr>
            <a:endParaRPr lang="tr-TR" altLang="tr-TR" sz="2800" b="1" dirty="0" smtClean="0">
              <a:solidFill>
                <a:srgbClr val="5D6EEF"/>
              </a:solidFill>
              <a:latin typeface="Times New Roman" pitchFamily="18" charset="0"/>
            </a:endParaRPr>
          </a:p>
          <a:p>
            <a:pPr marL="0" indent="0" eaLnBrk="1" hangingPunct="1">
              <a:lnSpc>
                <a:spcPct val="80000"/>
              </a:lnSpc>
              <a:buFont typeface="Wingdings" pitchFamily="2" charset="2"/>
              <a:buNone/>
            </a:pPr>
            <a:endParaRPr lang="tr-TR" altLang="tr-TR" sz="2800" b="1" dirty="0" smtClean="0">
              <a:solidFill>
                <a:srgbClr val="5D6EEF"/>
              </a:solidFill>
              <a:latin typeface="Times New Roman" pitchFamily="18" charset="0"/>
            </a:endParaRPr>
          </a:p>
          <a:p>
            <a:pPr marL="0" indent="0" eaLnBrk="1" hangingPunct="1">
              <a:lnSpc>
                <a:spcPct val="80000"/>
              </a:lnSpc>
              <a:buFont typeface="Wingdings" pitchFamily="2" charset="2"/>
              <a:buNone/>
            </a:pPr>
            <a:endParaRPr lang="tr-TR" altLang="tr-TR" sz="2800" b="1" dirty="0" smtClean="0">
              <a:latin typeface="Times New Roman" pitchFamily="18" charset="0"/>
            </a:endParaRPr>
          </a:p>
        </p:txBody>
      </p:sp>
      <p:sp>
        <p:nvSpPr>
          <p:cNvPr id="4" name="Altbilgi Yer Tutucusu 4"/>
          <p:cNvSpPr>
            <a:spLocks noGrp="1"/>
          </p:cNvSpPr>
          <p:nvPr>
            <p:ph type="ftr" sz="quarter" idx="11"/>
          </p:nvPr>
        </p:nvSpPr>
        <p:spPr>
          <a:xfrm>
            <a:off x="2000232" y="6165304"/>
            <a:ext cx="4083936" cy="556171"/>
          </a:xfrm>
        </p:spPr>
        <p:txBody>
          <a:bodyPr/>
          <a:lstStyle/>
          <a:p>
            <a:pPr>
              <a:defRPr/>
            </a:pPr>
            <a:r>
              <a:rPr lang="tr-TR" dirty="0"/>
              <a:t>Çanakkale Rehberlik ve Araştırma Merkezi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tr-TR" altLang="tr-TR" sz="4000" b="1" dirty="0" smtClean="0">
                <a:solidFill>
                  <a:srgbClr val="FF0000"/>
                </a:solidFill>
                <a:latin typeface="Times New Roman" panose="02020603050405020304" pitchFamily="18" charset="0"/>
                <a:cs typeface="Times New Roman" panose="02020603050405020304" pitchFamily="18" charset="0"/>
              </a:rPr>
              <a:t> YERLEŞTİRME</a:t>
            </a:r>
          </a:p>
        </p:txBody>
      </p:sp>
      <p:sp>
        <p:nvSpPr>
          <p:cNvPr id="41987" name="Rectangle 3"/>
          <p:cNvSpPr>
            <a:spLocks noGrp="1" noChangeArrowheads="1"/>
          </p:cNvSpPr>
          <p:nvPr>
            <p:ph idx="1"/>
          </p:nvPr>
        </p:nvSpPr>
        <p:spPr/>
        <p:txBody>
          <a:bodyPr/>
          <a:lstStyle/>
          <a:p>
            <a:pPr eaLnBrk="1" hangingPunct="1">
              <a:buFont typeface="Wingdings" pitchFamily="2" charset="2"/>
              <a:buNone/>
            </a:pPr>
            <a:r>
              <a:rPr lang="tr-TR" altLang="tr-TR" sz="1800" dirty="0" smtClean="0"/>
              <a:t>  </a:t>
            </a:r>
          </a:p>
          <a:p>
            <a:pPr eaLnBrk="1" hangingPunct="1">
              <a:buFont typeface="Wingdings" pitchFamily="2" charset="2"/>
              <a:buNone/>
            </a:pPr>
            <a:endParaRPr lang="tr-TR" altLang="tr-TR" sz="1800" dirty="0" smtClean="0"/>
          </a:p>
          <a:p>
            <a:pPr eaLnBrk="1" hangingPunct="1">
              <a:buFont typeface="Wingdings" pitchFamily="2" charset="2"/>
              <a:buNone/>
            </a:pPr>
            <a:r>
              <a:rPr lang="tr-TR" altLang="tr-TR" sz="1800" dirty="0" smtClean="0"/>
              <a:t>     </a:t>
            </a:r>
            <a:r>
              <a:rPr lang="tr-TR" altLang="tr-TR" sz="2800" dirty="0" smtClean="0">
                <a:latin typeface="Times New Roman" pitchFamily="18" charset="0"/>
                <a:cs typeface="Times New Roman" pitchFamily="18" charset="0"/>
              </a:rPr>
              <a:t>YERLEŞTİRME KARARI İL ÖZEL EĞİTİM HİZMETLERİ KURULU TARAFINDAN  15 GÜN İÇİNDE KARARA BAĞLANIR.</a:t>
            </a:r>
          </a:p>
          <a:p>
            <a:pPr eaLnBrk="1" hangingPunct="1">
              <a:buFont typeface="Wingdings" pitchFamily="2" charset="2"/>
              <a:buNone/>
            </a:pPr>
            <a:endParaRPr lang="tr-TR" altLang="tr-TR" sz="2800" dirty="0" smtClean="0">
              <a:latin typeface="Times New Roman" pitchFamily="18" charset="0"/>
              <a:cs typeface="Times New Roman" pitchFamily="18" charset="0"/>
            </a:endParaRPr>
          </a:p>
          <a:p>
            <a:pPr>
              <a:buNone/>
            </a:pPr>
            <a:r>
              <a:rPr lang="tr-TR" sz="2800" dirty="0" smtClean="0">
                <a:latin typeface="Times New Roman" pitchFamily="18" charset="0"/>
                <a:cs typeface="Times New Roman" pitchFamily="18" charset="0"/>
              </a:rPr>
              <a:t>   </a:t>
            </a:r>
            <a:r>
              <a:rPr lang="tr-TR" sz="2800" b="1" dirty="0" smtClean="0">
                <a:solidFill>
                  <a:srgbClr val="FF0000"/>
                </a:solidFill>
                <a:latin typeface="Times New Roman" pitchFamily="18" charset="0"/>
                <a:cs typeface="Times New Roman" pitchFamily="18" charset="0"/>
              </a:rPr>
              <a:t>Yerleştirme kararında velinin yazılı görüşü dikkate alınır.  Birey, ikamet adresine göre mümkün olan en yakın okul veya kuruma yerleştirilir.</a:t>
            </a:r>
            <a:endParaRPr lang="tr-TR" altLang="tr-TR" sz="2800" b="1" dirty="0" smtClean="0">
              <a:solidFill>
                <a:srgbClr val="FF0000"/>
              </a:solidFill>
              <a:latin typeface="Times New Roman" pitchFamily="18" charset="0"/>
              <a:cs typeface="Times New Roman" pitchFamily="18" charset="0"/>
            </a:endParaRPr>
          </a:p>
          <a:p>
            <a:pPr eaLnBrk="1" hangingPunct="1">
              <a:buFont typeface="Wingdings" pitchFamily="2" charset="2"/>
              <a:buNone/>
            </a:pPr>
            <a:endParaRPr lang="tr-TR" altLang="tr-TR" sz="2800" dirty="0" smtClean="0"/>
          </a:p>
          <a:p>
            <a:pPr eaLnBrk="1" hangingPunct="1">
              <a:buFont typeface="Wingdings" pitchFamily="2" charset="2"/>
              <a:buNone/>
            </a:pPr>
            <a:endParaRPr lang="tr-TR" altLang="tr-TR" sz="2800" dirty="0" smtClean="0"/>
          </a:p>
          <a:p>
            <a:pPr eaLnBrk="1" hangingPunct="1">
              <a:buFont typeface="Wingdings" pitchFamily="2" charset="2"/>
              <a:buNone/>
            </a:pPr>
            <a:endParaRPr lang="tr-TR" altLang="tr-TR" sz="1800" dirty="0" smtClean="0"/>
          </a:p>
          <a:p>
            <a:pPr eaLnBrk="1" hangingPunct="1">
              <a:buFont typeface="Wingdings" pitchFamily="2" charset="2"/>
              <a:buNone/>
            </a:pPr>
            <a:endParaRPr lang="tr-TR" altLang="tr-TR" sz="1800" dirty="0" smtClean="0"/>
          </a:p>
          <a:p>
            <a:pPr eaLnBrk="1" hangingPunct="1">
              <a:buFont typeface="Wingdings" pitchFamily="2" charset="2"/>
              <a:buNone/>
            </a:pPr>
            <a:endParaRPr lang="tr-TR" altLang="tr-TR" sz="1800" dirty="0" smtClean="0"/>
          </a:p>
        </p:txBody>
      </p:sp>
      <p:sp>
        <p:nvSpPr>
          <p:cNvPr id="4" name="Altbilgi Yer Tutucusu 4"/>
          <p:cNvSpPr>
            <a:spLocks noGrp="1"/>
          </p:cNvSpPr>
          <p:nvPr>
            <p:ph type="ftr" sz="quarter" idx="11"/>
          </p:nvPr>
        </p:nvSpPr>
        <p:spPr>
          <a:xfrm>
            <a:off x="2000232" y="6165304"/>
            <a:ext cx="4083936" cy="556171"/>
          </a:xfrm>
        </p:spPr>
        <p:txBody>
          <a:bodyPr/>
          <a:lstStyle/>
          <a:p>
            <a:pPr>
              <a:defRPr/>
            </a:pPr>
            <a:r>
              <a:rPr lang="tr-TR" dirty="0"/>
              <a:t>Çanakkale Rehberlik ve Araştırma Merkezi</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Times New Roman" panose="02020603050405020304" pitchFamily="18" charset="0"/>
                <a:cs typeface="Times New Roman" panose="02020603050405020304" pitchFamily="18" charset="0"/>
              </a:rPr>
              <a:t>  </a:t>
            </a:r>
            <a:r>
              <a:rPr lang="tr-TR" sz="4400" b="1" dirty="0" smtClean="0">
                <a:solidFill>
                  <a:srgbClr val="FF0000"/>
                </a:solidFill>
                <a:latin typeface="Times New Roman" panose="02020603050405020304" pitchFamily="18" charset="0"/>
                <a:cs typeface="Times New Roman" panose="02020603050405020304" pitchFamily="18" charset="0"/>
              </a:rPr>
              <a:t>TEKRAR İNCELEME</a:t>
            </a:r>
            <a:endParaRPr lang="tr-TR" sz="44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a:t> </a:t>
            </a:r>
            <a:r>
              <a:rPr lang="tr-TR" b="1" dirty="0" smtClean="0">
                <a:latin typeface="Times New Roman" pitchFamily="18" charset="0"/>
                <a:cs typeface="Times New Roman" pitchFamily="18" charset="0"/>
              </a:rPr>
              <a:t>TIBBİ TANISI DEĞİŞİRŞE</a:t>
            </a:r>
          </a:p>
          <a:p>
            <a:pPr>
              <a:buFont typeface="Wingdings" panose="05000000000000000000" pitchFamily="2" charset="2"/>
              <a:buChar char="v"/>
            </a:pPr>
            <a:r>
              <a:rPr lang="tr-TR" dirty="0" smtClean="0">
                <a:latin typeface="Times New Roman" pitchFamily="18" charset="0"/>
                <a:cs typeface="Times New Roman" pitchFamily="18" charset="0"/>
              </a:rPr>
              <a:t> </a:t>
            </a:r>
            <a:r>
              <a:rPr lang="tr-TR" b="1" dirty="0" smtClean="0">
                <a:solidFill>
                  <a:srgbClr val="00B0F0"/>
                </a:solidFill>
                <a:latin typeface="Times New Roman" pitchFamily="18" charset="0"/>
                <a:cs typeface="Times New Roman" pitchFamily="18" charset="0"/>
              </a:rPr>
              <a:t>ÖĞRENMEDE OLUMLU VEYA OLUMSUZ SORUNLAR YAŞANIRSA</a:t>
            </a:r>
          </a:p>
          <a:p>
            <a:pPr>
              <a:buFont typeface="Wingdings" panose="05000000000000000000" pitchFamily="2" charset="2"/>
              <a:buChar char="v"/>
            </a:pPr>
            <a:r>
              <a:rPr lang="tr-TR" dirty="0">
                <a:latin typeface="Times New Roman" pitchFamily="18" charset="0"/>
                <a:cs typeface="Times New Roman" pitchFamily="18" charset="0"/>
              </a:rPr>
              <a:t> </a:t>
            </a:r>
            <a:r>
              <a:rPr lang="tr-TR" b="1" dirty="0" smtClean="0">
                <a:solidFill>
                  <a:srgbClr val="7030A0"/>
                </a:solidFill>
                <a:latin typeface="Times New Roman" pitchFamily="18" charset="0"/>
                <a:cs typeface="Times New Roman" pitchFamily="18" charset="0"/>
              </a:rPr>
              <a:t>İNCELENEN VE YERLEŞTİRİLEN ÖĞRENCİLERİN TEKRAR İNCELENMESİ İÇİN EN AZ 6 AY GEÇMESİ GEREKİR.</a:t>
            </a:r>
          </a:p>
          <a:p>
            <a:pPr>
              <a:buFont typeface="Wingdings" panose="05000000000000000000" pitchFamily="2" charset="2"/>
              <a:buChar char="v"/>
            </a:pPr>
            <a:r>
              <a:rPr lang="tr-TR" dirty="0">
                <a:latin typeface="Times New Roman" pitchFamily="18" charset="0"/>
                <a:cs typeface="Times New Roman" pitchFamily="18" charset="0"/>
              </a:rPr>
              <a:t> </a:t>
            </a:r>
            <a:r>
              <a:rPr lang="tr-TR" b="1" dirty="0" smtClean="0">
                <a:solidFill>
                  <a:schemeClr val="accent6">
                    <a:lumMod val="75000"/>
                  </a:schemeClr>
                </a:solidFill>
                <a:latin typeface="Times New Roman" pitchFamily="18" charset="0"/>
                <a:cs typeface="Times New Roman" pitchFamily="18" charset="0"/>
              </a:rPr>
              <a:t>TANIYA VEYA YERLEŞTİRMEYE VELİNİN VE OKULUN İTİRAZI ÜZERİNE TEKRAR İNCELEME YAPILABİLİR. </a:t>
            </a:r>
            <a:endParaRPr lang="tr-TR" b="1" dirty="0">
              <a:solidFill>
                <a:schemeClr val="accent6">
                  <a:lumMod val="75000"/>
                </a:schemeClr>
              </a:solidFill>
              <a:latin typeface="Times New Roman" pitchFamily="18" charset="0"/>
              <a:cs typeface="Times New Roman" pitchFamily="18" charset="0"/>
            </a:endParaRPr>
          </a:p>
          <a:p>
            <a:pPr>
              <a:buFont typeface="Wingdings" panose="05000000000000000000" pitchFamily="2" charset="2"/>
              <a:buChar char="v"/>
            </a:pPr>
            <a:r>
              <a:rPr lang="tr-TR" dirty="0" smtClean="0">
                <a:latin typeface="Times New Roman" pitchFamily="18" charset="0"/>
                <a:cs typeface="Times New Roman" pitchFamily="18" charset="0"/>
              </a:rPr>
              <a:t> </a:t>
            </a:r>
            <a:r>
              <a:rPr lang="tr-TR" b="1" dirty="0" smtClean="0">
                <a:solidFill>
                  <a:srgbClr val="C00000"/>
                </a:solidFill>
                <a:latin typeface="Times New Roman" pitchFamily="18" charset="0"/>
                <a:cs typeface="Times New Roman" pitchFamily="18" charset="0"/>
              </a:rPr>
              <a:t>KADEME GEÇİŞLERİNDE</a:t>
            </a:r>
            <a:endParaRPr lang="tr-TR"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3776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p:txBody>
          <a:bodyPr/>
          <a:lstStyle/>
          <a:p>
            <a:pPr>
              <a:defRPr/>
            </a:pPr>
            <a:r>
              <a:rPr lang="tr-TR" altLang="tr-TR"/>
              <a:t>Çanakkala Rehberlik ve Araştırma Merkezi</a:t>
            </a:r>
          </a:p>
        </p:txBody>
      </p:sp>
      <p:sp>
        <p:nvSpPr>
          <p:cNvPr id="20484" name="Rectangle 4"/>
          <p:cNvSpPr>
            <a:spLocks noGrp="1" noChangeArrowheads="1"/>
          </p:cNvSpPr>
          <p:nvPr>
            <p:ph type="title"/>
          </p:nvPr>
        </p:nvSpPr>
        <p:spPr>
          <a:xfrm>
            <a:off x="395288" y="0"/>
            <a:ext cx="8229600" cy="1384300"/>
          </a:xfrm>
        </p:spPr>
        <p:txBody>
          <a:bodyPr>
            <a:normAutofit fontScale="90000"/>
          </a:bodyPr>
          <a:lstStyle/>
          <a:p>
            <a:pPr eaLnBrk="1" hangingPunct="1">
              <a:defRPr/>
            </a:pPr>
            <a:r>
              <a:rPr lang="tr-TR" altLang="tr-TR" sz="4000" dirty="0" smtClean="0"/>
              <a:t/>
            </a:r>
            <a:br>
              <a:rPr lang="tr-TR" altLang="tr-TR" sz="4000" dirty="0" smtClean="0"/>
            </a:br>
            <a:r>
              <a:rPr lang="tr-TR" altLang="tr-TR" sz="4000" dirty="0" smtClean="0"/>
              <a:t/>
            </a:r>
            <a:br>
              <a:rPr lang="tr-TR" altLang="tr-TR" sz="4000" dirty="0" smtClean="0"/>
            </a:br>
            <a:r>
              <a:rPr lang="tr-TR" altLang="tr-TR" sz="4400" b="1" dirty="0" smtClean="0">
                <a:solidFill>
                  <a:srgbClr val="FF0000"/>
                </a:solidFill>
                <a:latin typeface="Times New Roman" panose="02020603050405020304" pitchFamily="18" charset="0"/>
                <a:cs typeface="Times New Roman" panose="02020603050405020304" pitchFamily="18" charset="0"/>
              </a:rPr>
              <a:t>BİREYSELLEŞTİRİLMİŞ</a:t>
            </a:r>
            <a:br>
              <a:rPr lang="tr-TR" altLang="tr-TR" sz="4400" b="1" dirty="0" smtClean="0">
                <a:solidFill>
                  <a:srgbClr val="FF0000"/>
                </a:solidFill>
                <a:latin typeface="Times New Roman" panose="02020603050405020304" pitchFamily="18" charset="0"/>
                <a:cs typeface="Times New Roman" panose="02020603050405020304" pitchFamily="18" charset="0"/>
              </a:rPr>
            </a:br>
            <a:r>
              <a:rPr lang="tr-TR" altLang="tr-TR" sz="4400" b="1" dirty="0" smtClean="0">
                <a:solidFill>
                  <a:srgbClr val="FF0000"/>
                </a:solidFill>
                <a:latin typeface="Times New Roman" panose="02020603050405020304" pitchFamily="18" charset="0"/>
                <a:cs typeface="Times New Roman" panose="02020603050405020304" pitchFamily="18" charset="0"/>
              </a:rPr>
              <a:t>                      EĞİTİM  PROGRAMI</a:t>
            </a:r>
          </a:p>
        </p:txBody>
      </p:sp>
      <p:pic>
        <p:nvPicPr>
          <p:cNvPr id="4101" name="Picture 8" descr="MCj028898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2420938"/>
            <a:ext cx="67564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616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b="1" dirty="0" smtClean="0">
                <a:solidFill>
                  <a:srgbClr val="FF0000"/>
                </a:solidFill>
                <a:latin typeface="Times New Roman" pitchFamily="18" charset="0"/>
                <a:cs typeface="Times New Roman" pitchFamily="18" charset="0"/>
              </a:rPr>
              <a:t> </a:t>
            </a:r>
            <a:endParaRPr lang="tr-TR" sz="40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sz="2800" dirty="0" smtClean="0">
                <a:latin typeface="Times New Roman" pitchFamily="18" charset="0"/>
                <a:cs typeface="Times New Roman" pitchFamily="18" charset="0"/>
              </a:rPr>
              <a:t>    Kaynaştırma yoluyla eğitimlerine devam eden öğrenciler için; Bireyselleştirilmiş Eğitim Programı Geliştirme Birimi tarafından bireyselleştirilmiş eğitim programı (BEP) hazırlanır ve bu öğrencilerin başarıları, bu programda yer alan amaçlara göre değerlendirilir. </a:t>
            </a:r>
          </a:p>
          <a:p>
            <a:pPr>
              <a:buNone/>
            </a:pPr>
            <a:r>
              <a:rPr lang="tr-TR" sz="2800" dirty="0" smtClean="0">
                <a:latin typeface="Times New Roman" pitchFamily="18" charset="0"/>
                <a:cs typeface="Times New Roman" pitchFamily="18" charset="0"/>
              </a:rPr>
              <a:t>    </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904004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ln/>
        </p:spPr>
        <p:style>
          <a:lnRef idx="2">
            <a:schemeClr val="dk1"/>
          </a:lnRef>
          <a:fillRef idx="1">
            <a:schemeClr val="lt1"/>
          </a:fillRef>
          <a:effectRef idx="0">
            <a:schemeClr val="dk1"/>
          </a:effectRef>
          <a:fontRef idx="minor">
            <a:schemeClr val="dk1"/>
          </a:fontRef>
        </p:style>
        <p:txBody>
          <a:bodyPr>
            <a:normAutofit/>
          </a:bodyPr>
          <a:lstStyle/>
          <a:p>
            <a:pPr eaLnBrk="1" hangingPunct="1">
              <a:defRPr/>
            </a:pPr>
            <a:r>
              <a:rPr lang="tr-TR" altLang="tr-TR" sz="4400" dirty="0" smtClean="0">
                <a:solidFill>
                  <a:srgbClr val="FF0000"/>
                </a:solidFill>
                <a:effectLst/>
                <a:latin typeface="Times New Roman" pitchFamily="18" charset="0"/>
                <a:cs typeface="Times New Roman" pitchFamily="18" charset="0"/>
              </a:rPr>
              <a:t>BEP Nedir ?</a:t>
            </a:r>
          </a:p>
        </p:txBody>
      </p:sp>
      <p:sp>
        <p:nvSpPr>
          <p:cNvPr id="2051" name="Rectangle 3"/>
          <p:cNvSpPr>
            <a:spLocks noGrp="1" noChangeArrowheads="1"/>
          </p:cNvSpPr>
          <p:nvPr>
            <p:ph type="subTitle" idx="1"/>
          </p:nvPr>
        </p:nvSpPr>
        <p:spPr>
          <a:xfrm>
            <a:off x="533400" y="3228536"/>
            <a:ext cx="7854696" cy="2557918"/>
          </a:xfrm>
        </p:spPr>
        <p:txBody>
          <a:bodyPr>
            <a:normAutofit lnSpcReduction="10000"/>
          </a:bodyPr>
          <a:lstStyle/>
          <a:p>
            <a:pPr algn="l" eaLnBrk="1" hangingPunct="1">
              <a:defRPr/>
            </a:pPr>
            <a:r>
              <a:rPr lang="tr-TR" altLang="tr-TR" sz="2800" dirty="0" smtClean="0">
                <a:latin typeface="Times New Roman" pitchFamily="18" charset="0"/>
                <a:cs typeface="Times New Roman" pitchFamily="18" charset="0"/>
              </a:rPr>
              <a:t>Özel eğitim gerektiren bireyler için geliştirilen destek eğitim hizmetlerini içeren bir </a:t>
            </a:r>
            <a:r>
              <a:rPr lang="tr-TR" altLang="tr-TR" sz="3600" b="1" dirty="0" smtClean="0">
                <a:solidFill>
                  <a:srgbClr val="FF0000"/>
                </a:solidFill>
                <a:latin typeface="Times New Roman" pitchFamily="18" charset="0"/>
                <a:cs typeface="Times New Roman" pitchFamily="18" charset="0"/>
              </a:rPr>
              <a:t>eğitim- öğretim planıdır. </a:t>
            </a:r>
          </a:p>
          <a:p>
            <a:pPr algn="l" eaLnBrk="1" hangingPunct="1">
              <a:defRPr/>
            </a:pPr>
            <a:r>
              <a:rPr lang="tr-TR" altLang="tr-TR" sz="2800" dirty="0" smtClean="0">
                <a:latin typeface="Times New Roman" pitchFamily="18" charset="0"/>
                <a:cs typeface="Times New Roman" pitchFamily="18" charset="0"/>
              </a:rPr>
              <a:t>          </a:t>
            </a:r>
          </a:p>
          <a:p>
            <a:pPr algn="l" eaLnBrk="1" hangingPunct="1">
              <a:defRPr/>
            </a:pPr>
            <a:r>
              <a:rPr lang="tr-TR" altLang="tr-TR" sz="2800" b="1" dirty="0">
                <a:solidFill>
                  <a:schemeClr val="accent1">
                    <a:lumMod val="75000"/>
                  </a:schemeClr>
                </a:solidFill>
                <a:latin typeface="Times New Roman" pitchFamily="18" charset="0"/>
                <a:cs typeface="Times New Roman" pitchFamily="18" charset="0"/>
              </a:rPr>
              <a:t> </a:t>
            </a:r>
            <a:r>
              <a:rPr lang="tr-TR" altLang="tr-TR" sz="2800" b="1" dirty="0" smtClean="0">
                <a:solidFill>
                  <a:schemeClr val="accent1">
                    <a:lumMod val="75000"/>
                  </a:schemeClr>
                </a:solidFill>
                <a:latin typeface="Times New Roman" pitchFamily="18" charset="0"/>
                <a:cs typeface="Times New Roman" pitchFamily="18" charset="0"/>
              </a:rPr>
              <a:t>                                          EĞİTİM PLANIDIR…</a:t>
            </a:r>
          </a:p>
          <a:p>
            <a:pPr algn="l" eaLnBrk="1" hangingPunct="1">
              <a:defRPr/>
            </a:pPr>
            <a:endParaRPr lang="tr-TR" altLang="tr-TR" sz="2800" dirty="0" smtClean="0"/>
          </a:p>
          <a:p>
            <a:pPr algn="l" eaLnBrk="1" hangingPunct="1">
              <a:defRPr/>
            </a:pPr>
            <a:endParaRPr lang="tr-TR" altLang="tr-TR" sz="2800" dirty="0" smtClean="0"/>
          </a:p>
        </p:txBody>
      </p:sp>
      <p:pic>
        <p:nvPicPr>
          <p:cNvPr id="6150" name="Picture 4" descr="MCj01981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9016"/>
            <a:ext cx="2551112"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extLst>
      <p:ext uri="{BB962C8B-B14F-4D97-AF65-F5344CB8AC3E}">
        <p14:creationId xmlns:p14="http://schemas.microsoft.com/office/powerpoint/2010/main" val="1630033005"/>
      </p:ext>
    </p:extLst>
  </p:cSld>
  <p:clrMapOvr>
    <a:masterClrMapping/>
  </p:clrMapOvr>
  <p:transition spd="slow" advTm="11000">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tr-TR" altLang="tr-TR"/>
              <a:t>Çanakkala Rehberlik ve Araştırma Merkezi</a:t>
            </a:r>
          </a:p>
        </p:txBody>
      </p:sp>
      <p:sp>
        <p:nvSpPr>
          <p:cNvPr id="22530" name="Rectangle 2"/>
          <p:cNvSpPr>
            <a:spLocks noGrp="1" noChangeArrowheads="1"/>
          </p:cNvSpPr>
          <p:nvPr>
            <p:ph type="title"/>
          </p:nvPr>
        </p:nvSpPr>
        <p:spPr>
          <a:xfrm>
            <a:off x="457200" y="214290"/>
            <a:ext cx="8229600" cy="1285884"/>
          </a:xfrm>
        </p:spPr>
        <p:txBody>
          <a:bodyPr>
            <a:normAutofit fontScale="90000"/>
          </a:bodyPr>
          <a:lstStyle/>
          <a:p>
            <a:pPr eaLnBrk="1" hangingPunct="1">
              <a:defRPr/>
            </a:pPr>
            <a:r>
              <a:rPr lang="tr-TR" altLang="tr-TR" sz="4000" dirty="0" smtClean="0"/>
              <a:t>                      </a:t>
            </a:r>
            <a:r>
              <a:rPr lang="tr-TR" altLang="tr-TR" sz="5400" b="1" dirty="0" smtClean="0">
                <a:solidFill>
                  <a:srgbClr val="FF0000"/>
                </a:solidFill>
                <a:latin typeface="Times New Roman" pitchFamily="18" charset="0"/>
                <a:cs typeface="Times New Roman" pitchFamily="18" charset="0"/>
              </a:rPr>
              <a:t>BİREYSELLEŞTİRME</a:t>
            </a:r>
          </a:p>
        </p:txBody>
      </p:sp>
      <p:sp>
        <p:nvSpPr>
          <p:cNvPr id="22531" name="Rectangle 3"/>
          <p:cNvSpPr>
            <a:spLocks noGrp="1" noChangeArrowheads="1"/>
          </p:cNvSpPr>
          <p:nvPr>
            <p:ph type="body" idx="1"/>
          </p:nvPr>
        </p:nvSpPr>
        <p:spPr>
          <a:xfrm>
            <a:off x="468313" y="1857365"/>
            <a:ext cx="8229600" cy="3886210"/>
          </a:xfrm>
        </p:spPr>
        <p:txBody>
          <a:bodyPr/>
          <a:lstStyle/>
          <a:p>
            <a:pPr lvl="3" eaLnBrk="1" hangingPunct="1">
              <a:buFont typeface="Tahoma" pitchFamily="34" charset="0"/>
              <a:buNone/>
              <a:defRPr/>
            </a:pPr>
            <a:r>
              <a:rPr lang="tr-TR" altLang="tr-TR" sz="3600" dirty="0" smtClean="0"/>
              <a:t>  </a:t>
            </a:r>
            <a:r>
              <a:rPr lang="tr-TR" altLang="tr-TR" sz="3600" dirty="0" smtClean="0">
                <a:latin typeface="Times New Roman" pitchFamily="18" charset="0"/>
                <a:cs typeface="Times New Roman" pitchFamily="18" charset="0"/>
              </a:rPr>
              <a:t>Bir grubun değil, </a:t>
            </a:r>
            <a:r>
              <a:rPr lang="tr-TR" altLang="tr-TR" sz="4000" b="1" dirty="0" smtClean="0">
                <a:solidFill>
                  <a:srgbClr val="FF0000"/>
                </a:solidFill>
                <a:latin typeface="Times New Roman" pitchFamily="18" charset="0"/>
                <a:cs typeface="Times New Roman" pitchFamily="18" charset="0"/>
              </a:rPr>
              <a:t>bireyin</a:t>
            </a:r>
            <a:r>
              <a:rPr lang="tr-TR" altLang="tr-TR" sz="3600" dirty="0" smtClean="0">
                <a:latin typeface="Times New Roman" pitchFamily="18" charset="0"/>
                <a:cs typeface="Times New Roman" pitchFamily="18" charset="0"/>
              </a:rPr>
              <a:t> eğitim gereksinmelerini bugün ya da gelecekte onun bağımsız yaşamını kolaylaştıracak şekilde dikkate almaktır. </a:t>
            </a:r>
          </a:p>
        </p:txBody>
      </p:sp>
    </p:spTree>
  </p:cSld>
  <p:clrMapOvr>
    <a:masterClrMapping/>
  </p:clrMapOvr>
  <p:transition spd="slow" advTm="11000">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dirty="0"/>
              <a:t>Çanakkale Rehberlik ve Araştırma Merkezi</a:t>
            </a:r>
          </a:p>
        </p:txBody>
      </p:sp>
      <p:sp>
        <p:nvSpPr>
          <p:cNvPr id="36870" name="Rectangle 6"/>
          <p:cNvSpPr>
            <a:spLocks noGrp="1" noChangeArrowheads="1"/>
          </p:cNvSpPr>
          <p:nvPr>
            <p:ph type="title"/>
          </p:nvPr>
        </p:nvSpPr>
        <p:spPr>
          <a:xfrm>
            <a:off x="250825" y="404664"/>
            <a:ext cx="8393141" cy="2304256"/>
          </a:xfrm>
        </p:spPr>
        <p:txBody>
          <a:bodyPr>
            <a:normAutofit fontScale="90000"/>
          </a:bodyPr>
          <a:lstStyle/>
          <a:p>
            <a:pPr eaLnBrk="1" hangingPunct="1">
              <a:defRPr/>
            </a:pPr>
            <a:r>
              <a:rPr lang="tr-TR" dirty="0" smtClean="0"/>
              <a:t> </a:t>
            </a:r>
            <a:br>
              <a:rPr lang="tr-TR" dirty="0" smtClean="0"/>
            </a:br>
            <a:r>
              <a:rPr lang="tr-TR" b="1" dirty="0" smtClean="0">
                <a:solidFill>
                  <a:srgbClr val="FF0000"/>
                </a:solidFill>
                <a:latin typeface="Times New Roman" pitchFamily="18" charset="0"/>
                <a:cs typeface="Times New Roman" pitchFamily="18" charset="0"/>
              </a:rPr>
              <a:t> </a:t>
            </a:r>
            <a:br>
              <a:rPr lang="tr-TR" b="1" dirty="0" smtClean="0">
                <a:solidFill>
                  <a:srgbClr val="FF0000"/>
                </a:solidFill>
                <a:latin typeface="Times New Roman" pitchFamily="18" charset="0"/>
                <a:cs typeface="Times New Roman" pitchFamily="18" charset="0"/>
              </a:rPr>
            </a:br>
            <a:r>
              <a:rPr lang="tr-TR" b="1" dirty="0">
                <a:solidFill>
                  <a:srgbClr val="FF0000"/>
                </a:solidFill>
                <a:latin typeface="Times New Roman" pitchFamily="18" charset="0"/>
                <a:cs typeface="Times New Roman" pitchFamily="18" charset="0"/>
              </a:rPr>
              <a:t/>
            </a:r>
            <a:br>
              <a:rPr lang="tr-TR" b="1" dirty="0">
                <a:solidFill>
                  <a:srgbClr val="FF0000"/>
                </a:solidFill>
                <a:latin typeface="Times New Roman" pitchFamily="18" charset="0"/>
                <a:cs typeface="Times New Roman" pitchFamily="18" charset="0"/>
              </a:rPr>
            </a:br>
            <a:r>
              <a:rPr lang="tr-TR" sz="4000" b="1" dirty="0" smtClean="0">
                <a:solidFill>
                  <a:srgbClr val="FF0000"/>
                </a:solidFill>
                <a:latin typeface="Times New Roman" pitchFamily="18" charset="0"/>
                <a:cs typeface="Times New Roman" pitchFamily="18" charset="0"/>
              </a:rPr>
              <a:t>BEP NEYE GÖRE YAPILIR?</a:t>
            </a:r>
            <a:r>
              <a:rPr lang="tr-TR" sz="4000" dirty="0" smtClean="0"/>
              <a:t/>
            </a:r>
            <a:br>
              <a:rPr lang="tr-TR" sz="4000" dirty="0" smtClean="0"/>
            </a:br>
            <a:r>
              <a:rPr lang="tr-TR" sz="4000" dirty="0" smtClean="0">
                <a:solidFill>
                  <a:schemeClr val="tx1"/>
                </a:solidFill>
                <a:latin typeface="Times New Roman" panose="02020603050405020304" pitchFamily="18" charset="0"/>
                <a:cs typeface="Times New Roman" panose="02020603050405020304" pitchFamily="18" charset="0"/>
              </a:rPr>
              <a:t> ÖĞRENCİNİN  eğitim performansına ve öncelikli ihtiyaçlarına göre planlanır. ( BEP)</a:t>
            </a: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3262" y="2996952"/>
            <a:ext cx="4137050" cy="2556917"/>
          </a:xfrm>
        </p:spPr>
      </p:pic>
    </p:spTree>
    <p:extLst>
      <p:ext uri="{BB962C8B-B14F-4D97-AF65-F5344CB8AC3E}">
        <p14:creationId xmlns:p14="http://schemas.microsoft.com/office/powerpoint/2010/main" val="268758554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tr-TR" altLang="tr-TR"/>
              <a:t>Çanakkala Rehberlik ve Araştırma Merkezi</a:t>
            </a:r>
          </a:p>
        </p:txBody>
      </p:sp>
      <p:sp>
        <p:nvSpPr>
          <p:cNvPr id="37890" name="Rectangle 2"/>
          <p:cNvSpPr>
            <a:spLocks noGrp="1" noChangeArrowheads="1"/>
          </p:cNvSpPr>
          <p:nvPr>
            <p:ph type="title"/>
          </p:nvPr>
        </p:nvSpPr>
        <p:spPr>
          <a:xfrm>
            <a:off x="457200" y="142852"/>
            <a:ext cx="8229600" cy="1704236"/>
          </a:xfrm>
        </p:spPr>
        <p:txBody>
          <a:bodyPr>
            <a:normAutofit/>
          </a:bodyPr>
          <a:lstStyle/>
          <a:p>
            <a:pPr eaLnBrk="1" hangingPunct="1">
              <a:defRPr/>
            </a:pPr>
            <a:r>
              <a:rPr lang="tr-TR" altLang="tr-TR" dirty="0" smtClean="0"/>
              <a:t> </a:t>
            </a:r>
            <a:r>
              <a:rPr lang="tr-TR" altLang="tr-TR" sz="3600" b="1" dirty="0" smtClean="0">
                <a:solidFill>
                  <a:srgbClr val="FF0000"/>
                </a:solidFill>
                <a:latin typeface="Times New Roman" pitchFamily="18" charset="0"/>
                <a:cs typeface="Times New Roman" pitchFamily="18" charset="0"/>
              </a:rPr>
              <a:t>BEP ÖĞRENCİ MERKEZLİDİR</a:t>
            </a:r>
          </a:p>
        </p:txBody>
      </p:sp>
      <p:sp>
        <p:nvSpPr>
          <p:cNvPr id="37891" name="Rectangle 3"/>
          <p:cNvSpPr>
            <a:spLocks noGrp="1" noChangeArrowheads="1"/>
          </p:cNvSpPr>
          <p:nvPr>
            <p:ph type="body" idx="1"/>
          </p:nvPr>
        </p:nvSpPr>
        <p:spPr/>
        <p:txBody>
          <a:bodyPr/>
          <a:lstStyle/>
          <a:p>
            <a:pPr eaLnBrk="1" hangingPunct="1">
              <a:buFontTx/>
              <a:buNone/>
              <a:defRPr/>
            </a:pPr>
            <a:r>
              <a:rPr lang="tr-TR" altLang="tr-TR" dirty="0" smtClean="0"/>
              <a:t>   </a:t>
            </a:r>
            <a:r>
              <a:rPr lang="tr-TR" altLang="tr-TR" sz="3600" dirty="0" smtClean="0"/>
              <a:t>Genel eğitimde içerik ortalama çevresindeki çocuklar için merkezi programlarla belirlenirken, </a:t>
            </a:r>
            <a:r>
              <a:rPr lang="tr-TR" altLang="tr-TR" sz="3600" b="1" u="sng" dirty="0" smtClean="0">
                <a:solidFill>
                  <a:srgbClr val="FF0000"/>
                </a:solidFill>
              </a:rPr>
              <a:t>özel eğitimde programın içeriğini çocuğun </a:t>
            </a:r>
            <a:r>
              <a:rPr lang="tr-TR" altLang="tr-TR" sz="4000" b="1" u="sng" dirty="0" smtClean="0">
                <a:solidFill>
                  <a:srgbClr val="92D050"/>
                </a:solidFill>
              </a:rPr>
              <a:t>gereksinimi</a:t>
            </a:r>
            <a:r>
              <a:rPr lang="tr-TR" altLang="tr-TR" sz="3600" b="1" u="sng" dirty="0" smtClean="0">
                <a:solidFill>
                  <a:srgbClr val="FF0000"/>
                </a:solidFill>
              </a:rPr>
              <a:t> belirler.</a:t>
            </a:r>
          </a:p>
        </p:txBody>
      </p:sp>
      <p:pic>
        <p:nvPicPr>
          <p:cNvPr id="10246" name="Picture 5" descr="MCj02320570000[1]"/>
          <p:cNvPicPr>
            <a:picLocks noChangeAspect="1" noChangeArrowheads="1"/>
          </p:cNvPicPr>
          <p:nvPr/>
        </p:nvPicPr>
        <p:blipFill>
          <a:blip r:embed="rId2" cstate="print"/>
          <a:srcRect/>
          <a:stretch>
            <a:fillRect/>
          </a:stretch>
        </p:blipFill>
        <p:spPr bwMode="auto">
          <a:xfrm>
            <a:off x="7286644" y="4429132"/>
            <a:ext cx="1658937" cy="1866900"/>
          </a:xfrm>
          <a:prstGeom prst="rect">
            <a:avLst/>
          </a:prstGeom>
          <a:noFill/>
          <a:ln w="9525">
            <a:noFill/>
            <a:miter lim="800000"/>
            <a:headEnd/>
            <a:tailEnd/>
          </a:ln>
        </p:spPr>
      </p:pic>
    </p:spTree>
  </p:cSld>
  <p:clrMapOvr>
    <a:masterClrMapping/>
  </p:clrMapOvr>
  <p:transition advTm="11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10"/>
          <p:cNvSpPr>
            <a:spLocks noChangeArrowheads="1"/>
          </p:cNvSpPr>
          <p:nvPr/>
        </p:nvSpPr>
        <p:spPr bwMode="auto">
          <a:xfrm>
            <a:off x="179512" y="1111250"/>
            <a:ext cx="7924800" cy="161607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tr-TR" altLang="tr-TR" sz="2000" dirty="0">
                <a:solidFill>
                  <a:schemeClr val="tx1"/>
                </a:solidFill>
                <a:latin typeface="Times New Roman" panose="02020603050405020304" pitchFamily="18" charset="0"/>
              </a:rPr>
              <a:t/>
            </a:r>
            <a:br>
              <a:rPr lang="tr-TR" altLang="tr-TR" sz="2000" dirty="0">
                <a:solidFill>
                  <a:schemeClr val="tx1"/>
                </a:solidFill>
                <a:latin typeface="Times New Roman" panose="02020603050405020304" pitchFamily="18" charset="0"/>
              </a:rPr>
            </a:br>
            <a:r>
              <a:rPr lang="tr-TR" altLang="tr-TR" sz="4000" b="1" dirty="0" smtClean="0">
                <a:effectLst>
                  <a:outerShdw blurRad="38100" dist="38100" dir="2700000" algn="tl">
                    <a:srgbClr val="000000"/>
                  </a:outerShdw>
                </a:effectLst>
                <a:latin typeface="Times New Roman" panose="02020603050405020304" pitchFamily="18" charset="0"/>
              </a:rPr>
              <a:t>BEP</a:t>
            </a:r>
            <a:r>
              <a:rPr lang="tr-TR" altLang="tr-TR" sz="4000" b="1" dirty="0" smtClean="0">
                <a:solidFill>
                  <a:srgbClr val="FF0000"/>
                </a:solidFill>
                <a:effectLst>
                  <a:outerShdw blurRad="38100" dist="38100" dir="2700000" algn="tl">
                    <a:srgbClr val="FFFFFF"/>
                  </a:outerShdw>
                </a:effectLst>
                <a:latin typeface="Times New Roman" panose="02020603050405020304" pitchFamily="18" charset="0"/>
              </a:rPr>
              <a:t> HAZIRLAMAK YASAL OLARAK ZORUNLU MUDUR ?</a:t>
            </a:r>
            <a:endParaRPr lang="tr-TR" altLang="tr-TR" sz="3600" b="1" dirty="0">
              <a:solidFill>
                <a:srgbClr val="FF0000"/>
              </a:solidFill>
              <a:effectLst>
                <a:outerShdw blurRad="38100" dist="38100" dir="2700000" algn="tl">
                  <a:srgbClr val="FFFFFF"/>
                </a:outerShdw>
              </a:effectLst>
              <a:latin typeface="Times New Roman" panose="02020603050405020304" pitchFamily="18" charset="0"/>
            </a:endParaRPr>
          </a:p>
        </p:txBody>
      </p:sp>
      <p:pic>
        <p:nvPicPr>
          <p:cNvPr id="11277" name="Picture 13" descr="BS00285_"/>
          <p:cNvPicPr>
            <a:picLocks noChangeAspect="1" noChangeArrowheads="1"/>
          </p:cNvPicPr>
          <p:nvPr/>
        </p:nvPicPr>
        <p:blipFill>
          <a:blip r:embed="rId2" cstate="print"/>
          <a:srcRect/>
          <a:stretch>
            <a:fillRect/>
          </a:stretch>
        </p:blipFill>
        <p:spPr bwMode="auto">
          <a:xfrm>
            <a:off x="3124200" y="2819400"/>
            <a:ext cx="3429000" cy="1828800"/>
          </a:xfrm>
          <a:prstGeom prst="rect">
            <a:avLst/>
          </a:prstGeom>
          <a:noFill/>
          <a:ln w="9525">
            <a:noFill/>
            <a:miter lim="800000"/>
            <a:headEnd/>
            <a:tailEnd/>
          </a:ln>
        </p:spPr>
      </p:pic>
      <p:sp>
        <p:nvSpPr>
          <p:cNvPr id="5"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11274"/>
                                        </p:tgtEl>
                                        <p:attrNameLst>
                                          <p:attrName>style.visibility</p:attrName>
                                        </p:attrNameLst>
                                      </p:cBhvr>
                                      <p:to>
                                        <p:strVal val="visible"/>
                                      </p:to>
                                    </p:set>
                                    <p:anim calcmode="lin" valueType="num">
                                      <p:cBhvr>
                                        <p:cTn id="7" dur="300" fill="hold"/>
                                        <p:tgtEl>
                                          <p:spTgt spid="11274"/>
                                        </p:tgtEl>
                                        <p:attrNameLst>
                                          <p:attrName>ppt_w</p:attrName>
                                        </p:attrNameLst>
                                      </p:cBhvr>
                                      <p:tavLst>
                                        <p:tav tm="0">
                                          <p:val>
                                            <p:strVal val="(6*min(max(#ppt_w*#ppt_h,.3),1)-7.4)/-.7*#ppt_w"/>
                                          </p:val>
                                        </p:tav>
                                        <p:tav tm="100000">
                                          <p:val>
                                            <p:strVal val="#ppt_w"/>
                                          </p:val>
                                        </p:tav>
                                      </p:tavLst>
                                    </p:anim>
                                    <p:anim calcmode="lin" valueType="num">
                                      <p:cBhvr>
                                        <p:cTn id="8" dur="300" fill="hold"/>
                                        <p:tgtEl>
                                          <p:spTgt spid="11274"/>
                                        </p:tgtEl>
                                        <p:attrNameLst>
                                          <p:attrName>ppt_h</p:attrName>
                                        </p:attrNameLst>
                                      </p:cBhvr>
                                      <p:tavLst>
                                        <p:tav tm="0">
                                          <p:val>
                                            <p:strVal val="(6*min(max(#ppt_w*#ppt_h,.3),1)-7.4)/-.7*#ppt_h"/>
                                          </p:val>
                                        </p:tav>
                                        <p:tav tm="100000">
                                          <p:val>
                                            <p:strVal val="#ppt_h"/>
                                          </p:val>
                                        </p:tav>
                                      </p:tavLst>
                                    </p:anim>
                                    <p:anim calcmode="lin" valueType="num">
                                      <p:cBhvr>
                                        <p:cTn id="9" dur="300" fill="hold"/>
                                        <p:tgtEl>
                                          <p:spTgt spid="11274"/>
                                        </p:tgtEl>
                                        <p:attrNameLst>
                                          <p:attrName>ppt_x</p:attrName>
                                        </p:attrNameLst>
                                      </p:cBhvr>
                                      <p:tavLst>
                                        <p:tav tm="0">
                                          <p:val>
                                            <p:fltVal val="0.5"/>
                                          </p:val>
                                        </p:tav>
                                        <p:tav tm="100000">
                                          <p:val>
                                            <p:strVal val="#ppt_x"/>
                                          </p:val>
                                        </p:tav>
                                      </p:tavLst>
                                    </p:anim>
                                    <p:anim calcmode="lin" valueType="num">
                                      <p:cBhvr>
                                        <p:cTn id="10" dur="300" fill="hold"/>
                                        <p:tgtEl>
                                          <p:spTgt spid="11274"/>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2100"/>
                            </p:stCondLst>
                            <p:childTnLst>
                              <p:par>
                                <p:cTn id="12" presetID="15" presetClass="entr" presetSubtype="0" fill="hold" nodeType="afterEffect">
                                  <p:stCondLst>
                                    <p:cond delay="0"/>
                                  </p:stCondLst>
                                  <p:childTnLst>
                                    <p:set>
                                      <p:cBhvr>
                                        <p:cTn id="13" dur="1" fill="hold">
                                          <p:stCondLst>
                                            <p:cond delay="0"/>
                                          </p:stCondLst>
                                        </p:cTn>
                                        <p:tgtEl>
                                          <p:spTgt spid="11277"/>
                                        </p:tgtEl>
                                        <p:attrNameLst>
                                          <p:attrName>style.visibility</p:attrName>
                                        </p:attrNameLst>
                                      </p:cBhvr>
                                      <p:to>
                                        <p:strVal val="visible"/>
                                      </p:to>
                                    </p:set>
                                    <p:anim calcmode="lin" valueType="num">
                                      <p:cBhvr>
                                        <p:cTn id="14" dur="1000" fill="hold"/>
                                        <p:tgtEl>
                                          <p:spTgt spid="11277"/>
                                        </p:tgtEl>
                                        <p:attrNameLst>
                                          <p:attrName>ppt_w</p:attrName>
                                        </p:attrNameLst>
                                      </p:cBhvr>
                                      <p:tavLst>
                                        <p:tav tm="0">
                                          <p:val>
                                            <p:fltVal val="0"/>
                                          </p:val>
                                        </p:tav>
                                        <p:tav tm="100000">
                                          <p:val>
                                            <p:strVal val="#ppt_w"/>
                                          </p:val>
                                        </p:tav>
                                      </p:tavLst>
                                    </p:anim>
                                    <p:anim calcmode="lin" valueType="num">
                                      <p:cBhvr>
                                        <p:cTn id="15" dur="1000" fill="hold"/>
                                        <p:tgtEl>
                                          <p:spTgt spid="11277"/>
                                        </p:tgtEl>
                                        <p:attrNameLst>
                                          <p:attrName>ppt_h</p:attrName>
                                        </p:attrNameLst>
                                      </p:cBhvr>
                                      <p:tavLst>
                                        <p:tav tm="0">
                                          <p:val>
                                            <p:fltVal val="0"/>
                                          </p:val>
                                        </p:tav>
                                        <p:tav tm="100000">
                                          <p:val>
                                            <p:strVal val="#ppt_h"/>
                                          </p:val>
                                        </p:tav>
                                      </p:tavLst>
                                    </p:anim>
                                    <p:anim calcmode="lin" valueType="num">
                                      <p:cBhvr>
                                        <p:cTn id="16" dur="1000" fill="hold"/>
                                        <p:tgtEl>
                                          <p:spTgt spid="1127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2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229600" cy="2160240"/>
          </a:xfrm>
        </p:spPr>
        <p:txBody>
          <a:bodyPr>
            <a:normAutofit/>
          </a:bodyPr>
          <a:lstStyle/>
          <a:p>
            <a:pPr algn="ct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pPr algn="ctr">
              <a:buNone/>
            </a:pPr>
            <a:endParaRPr lang="tr-TR" sz="6000" dirty="0" smtClean="0"/>
          </a:p>
          <a:p>
            <a:pPr algn="ctr">
              <a:buNone/>
            </a:pPr>
            <a:endParaRPr lang="tr-TR" sz="6000" dirty="0" smtClean="0"/>
          </a:p>
        </p:txBody>
      </p:sp>
      <p:pic>
        <p:nvPicPr>
          <p:cNvPr id="2051" name="Picture 3" descr="K:\Desktop\özeleğitimdeteknoloji-700x455.png"/>
          <p:cNvPicPr>
            <a:picLocks noChangeAspect="1" noChangeArrowheads="1"/>
          </p:cNvPicPr>
          <p:nvPr/>
        </p:nvPicPr>
        <p:blipFill>
          <a:blip r:embed="rId2" cstate="print"/>
          <a:srcRect/>
          <a:stretch>
            <a:fillRect/>
          </a:stretch>
        </p:blipFill>
        <p:spPr bwMode="auto">
          <a:xfrm>
            <a:off x="0" y="1912334"/>
            <a:ext cx="9144000" cy="4797152"/>
          </a:xfrm>
          <a:prstGeom prst="rect">
            <a:avLst/>
          </a:prstGeom>
          <a:noFill/>
        </p:spPr>
      </p:pic>
      <p:pic>
        <p:nvPicPr>
          <p:cNvPr id="5" name="Picture 4" descr="zeka-geriliği"/>
          <p:cNvPicPr>
            <a:picLocks noChangeAspect="1" noChangeArrowheads="1"/>
          </p:cNvPicPr>
          <p:nvPr/>
        </p:nvPicPr>
        <p:blipFill>
          <a:blip r:embed="rId3" cstate="print"/>
          <a:srcRect/>
          <a:stretch>
            <a:fillRect/>
          </a:stretch>
        </p:blipFill>
        <p:spPr bwMode="auto">
          <a:xfrm>
            <a:off x="2857456" y="188640"/>
            <a:ext cx="6286544" cy="3037898"/>
          </a:xfrm>
          <a:prstGeom prst="rect">
            <a:avLst/>
          </a:prstGeom>
          <a:noFill/>
          <a:ln w="9525">
            <a:noFill/>
            <a:miter lim="800000"/>
            <a:headEnd/>
            <a:tailEnd/>
          </a:ln>
        </p:spPr>
      </p:pic>
      <p:sp>
        <p:nvSpPr>
          <p:cNvPr id="6"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spTree>
    <p:extLst>
      <p:ext uri="{BB962C8B-B14F-4D97-AF65-F5344CB8AC3E}">
        <p14:creationId xmlns:p14="http://schemas.microsoft.com/office/powerpoint/2010/main" val="8984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solidFill>
                  <a:srgbClr val="FF0000"/>
                </a:solidFill>
                <a:latin typeface="Times New Roman" pitchFamily="18" charset="0"/>
                <a:cs typeface="Times New Roman" pitchFamily="18" charset="0"/>
              </a:rPr>
              <a:t>573 ÖEHKHK </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altLang="tr-TR" sz="2400" dirty="0" smtClean="0">
                <a:solidFill>
                  <a:srgbClr val="FF6600"/>
                </a:solidFill>
                <a:effectLst>
                  <a:outerShdw blurRad="38100" dist="38100" dir="2700000" algn="tl">
                    <a:srgbClr val="000000"/>
                  </a:outerShdw>
                </a:effectLst>
                <a:latin typeface="Times New Roman" panose="02020603050405020304" pitchFamily="18" charset="0"/>
              </a:rPr>
              <a:t>    </a:t>
            </a:r>
            <a:r>
              <a:rPr lang="tr-TR" altLang="tr-TR" sz="3200" dirty="0" smtClean="0">
                <a:solidFill>
                  <a:srgbClr val="FF6600"/>
                </a:solidFill>
                <a:effectLst>
                  <a:outerShdw blurRad="38100" dist="38100" dir="2700000" algn="tl">
                    <a:srgbClr val="000000"/>
                  </a:outerShdw>
                </a:effectLst>
                <a:latin typeface="Times New Roman" panose="02020603050405020304" pitchFamily="18" charset="0"/>
              </a:rPr>
              <a:t>573 Sayılı</a:t>
            </a:r>
            <a:r>
              <a:rPr lang="tr-TR" altLang="tr-TR" sz="3200" dirty="0" smtClean="0">
                <a:solidFill>
                  <a:srgbClr val="000000"/>
                </a:solidFill>
                <a:effectLst>
                  <a:outerShdw blurRad="38100" dist="38100" dir="2700000" algn="tl">
                    <a:srgbClr val="FFFFFF"/>
                  </a:outerShdw>
                </a:effectLst>
                <a:latin typeface="Times New Roman" panose="02020603050405020304" pitchFamily="18" charset="0"/>
              </a:rPr>
              <a:t> Özel Eğitim hakkında kanun hükmünde kararnamenin </a:t>
            </a:r>
            <a:r>
              <a:rPr lang="tr-TR" altLang="tr-TR" sz="3200" b="1" u="sng" dirty="0" smtClean="0">
                <a:solidFill>
                  <a:srgbClr val="FF0000"/>
                </a:solidFill>
                <a:effectLst>
                  <a:outerShdw blurRad="38100" dist="38100" dir="2700000" algn="tl">
                    <a:srgbClr val="FFFFFF"/>
                  </a:outerShdw>
                </a:effectLst>
                <a:latin typeface="Times New Roman" panose="02020603050405020304" pitchFamily="18" charset="0"/>
              </a:rPr>
              <a:t>4. Madde ( f ) bendinde</a:t>
            </a:r>
            <a:r>
              <a:rPr lang="tr-TR" altLang="tr-TR" sz="3200" dirty="0" smtClean="0">
                <a:solidFill>
                  <a:srgbClr val="000000"/>
                </a:solidFill>
                <a:effectLst>
                  <a:outerShdw blurRad="38100" dist="38100" dir="2700000" algn="tl">
                    <a:srgbClr val="FFFFFF"/>
                  </a:outerShdw>
                </a:effectLst>
                <a:latin typeface="Times New Roman" panose="02020603050405020304" pitchFamily="18" charset="0"/>
              </a:rPr>
              <a:t>, “ Özel eğitim gerektiren bireyler için </a:t>
            </a:r>
            <a:r>
              <a:rPr lang="tr-TR" altLang="tr-TR" sz="3200" dirty="0" err="1" smtClean="0">
                <a:solidFill>
                  <a:srgbClr val="FF6600"/>
                </a:solidFill>
                <a:effectLst>
                  <a:outerShdw blurRad="38100" dist="38100" dir="2700000" algn="tl">
                    <a:srgbClr val="000000"/>
                  </a:outerShdw>
                </a:effectLst>
                <a:latin typeface="Times New Roman" panose="02020603050405020304" pitchFamily="18" charset="0"/>
              </a:rPr>
              <a:t>BEP’in</a:t>
            </a:r>
            <a:r>
              <a:rPr lang="tr-TR" altLang="tr-TR" sz="3200" dirty="0" smtClean="0">
                <a:solidFill>
                  <a:srgbClr val="FF6600"/>
                </a:solidFill>
                <a:effectLst>
                  <a:outerShdw blurRad="38100" dist="38100" dir="2700000" algn="tl">
                    <a:srgbClr val="000000"/>
                  </a:outerShdw>
                </a:effectLst>
                <a:latin typeface="Times New Roman" panose="02020603050405020304" pitchFamily="18" charset="0"/>
              </a:rPr>
              <a:t> </a:t>
            </a:r>
            <a:r>
              <a:rPr lang="tr-TR" altLang="tr-TR" sz="3200" dirty="0" smtClean="0">
                <a:solidFill>
                  <a:srgbClr val="000000"/>
                </a:solidFill>
                <a:effectLst>
                  <a:outerShdw blurRad="38100" dist="38100" dir="2700000" algn="tl">
                    <a:srgbClr val="FFFFFF"/>
                  </a:outerShdw>
                </a:effectLst>
                <a:latin typeface="Times New Roman" panose="02020603050405020304" pitchFamily="18" charset="0"/>
              </a:rPr>
              <a:t>geliştirilmesi ve eğitim programlarının bireyselleştirilerek uygulanması esastır.”der.</a:t>
            </a:r>
          </a:p>
          <a:p>
            <a:endParaRPr lang="tr-TR" dirty="0"/>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533400"/>
            <a:ext cx="8915400" cy="1109650"/>
          </a:xfrm>
        </p:spPr>
        <p:txBody>
          <a:bodyPr>
            <a:normAutofit fontScale="90000"/>
          </a:bodyPr>
          <a:lstStyle/>
          <a:p>
            <a:pPr algn="ctr"/>
            <a:r>
              <a:rPr lang="tr-TR" altLang="tr-TR" sz="2000" b="1" dirty="0" smtClean="0">
                <a:solidFill>
                  <a:srgbClr val="FF0000"/>
                </a:solidFill>
              </a:rPr>
              <a:t> </a:t>
            </a:r>
            <a:r>
              <a:rPr lang="tr-TR" altLang="tr-TR" sz="4000" b="1" dirty="0" smtClean="0">
                <a:solidFill>
                  <a:srgbClr val="FF0000"/>
                </a:solidFill>
              </a:rPr>
              <a:t>(</a:t>
            </a:r>
            <a:r>
              <a:rPr lang="tr-TR" altLang="tr-TR" sz="4000" b="1" dirty="0" smtClean="0">
                <a:solidFill>
                  <a:srgbClr val="FF0000"/>
                </a:solidFill>
                <a:latin typeface="Times New Roman" pitchFamily="18" charset="0"/>
                <a:cs typeface="Times New Roman" pitchFamily="18" charset="0"/>
              </a:rPr>
              <a:t>BEP)  BİRİMİ KİMLERDEN OLUŞUR</a:t>
            </a:r>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a:t>Çanakkale Rehberlik ve Araştırma Merkezi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643050"/>
            <a:ext cx="5328592" cy="4450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34685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1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4000" b="1" dirty="0" smtClean="0">
                <a:solidFill>
                  <a:srgbClr val="FF0000"/>
                </a:solidFill>
                <a:latin typeface="Times New Roman" panose="02020603050405020304" pitchFamily="18" charset="0"/>
                <a:cs typeface="Times New Roman" panose="02020603050405020304" pitchFamily="18" charset="0"/>
              </a:rPr>
              <a:t>BİRİM ÜYELERİ</a:t>
            </a:r>
            <a:endParaRPr lang="tr-TR" sz="40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81402" y="1883036"/>
            <a:ext cx="8229600" cy="4389120"/>
          </a:xfrm>
        </p:spPr>
        <p:txBody>
          <a:bodyPr/>
          <a:lstStyle/>
          <a:p>
            <a:r>
              <a:rPr lang="tr-TR" dirty="0"/>
              <a:t>Okul </a:t>
            </a:r>
            <a:r>
              <a:rPr lang="tr-TR" dirty="0" smtClean="0"/>
              <a:t>müdürü, </a:t>
            </a:r>
            <a:endParaRPr lang="tr-TR" dirty="0"/>
          </a:p>
          <a:p>
            <a:r>
              <a:rPr lang="tr-TR" dirty="0"/>
              <a:t> </a:t>
            </a:r>
            <a:r>
              <a:rPr lang="tr-TR" dirty="0" smtClean="0"/>
              <a:t>Rehber </a:t>
            </a:r>
            <a:r>
              <a:rPr lang="tr-TR" dirty="0"/>
              <a:t>öğretmen, </a:t>
            </a:r>
          </a:p>
          <a:p>
            <a:r>
              <a:rPr lang="tr-TR" dirty="0"/>
              <a:t> </a:t>
            </a:r>
            <a:r>
              <a:rPr lang="tr-TR" dirty="0" smtClean="0"/>
              <a:t>Eğitim </a:t>
            </a:r>
            <a:r>
              <a:rPr lang="tr-TR" dirty="0"/>
              <a:t>programları hazırlamakla görevlendirilen öğretmen, </a:t>
            </a:r>
          </a:p>
          <a:p>
            <a:r>
              <a:rPr lang="tr-TR" dirty="0"/>
              <a:t> Öğrencinin sınıf öğretmeni, </a:t>
            </a:r>
          </a:p>
          <a:p>
            <a:r>
              <a:rPr lang="tr-TR" dirty="0"/>
              <a:t> Öğrencinin dersini okutan ilgili alan öğretmenleri, </a:t>
            </a:r>
          </a:p>
          <a:p>
            <a:r>
              <a:rPr lang="tr-TR" dirty="0"/>
              <a:t> Öğrencinin velisi, </a:t>
            </a:r>
          </a:p>
          <a:p>
            <a:r>
              <a:rPr lang="tr-TR" dirty="0"/>
              <a:t> Öğrenci.</a:t>
            </a:r>
          </a:p>
          <a:p>
            <a:endParaRPr lang="tr-TR" dirty="0"/>
          </a:p>
        </p:txBody>
      </p:sp>
    </p:spTree>
    <p:extLst>
      <p:ext uri="{BB962C8B-B14F-4D97-AF65-F5344CB8AC3E}">
        <p14:creationId xmlns:p14="http://schemas.microsoft.com/office/powerpoint/2010/main" val="2359606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ltbilgi Yer Tutucusu 4"/>
          <p:cNvSpPr>
            <a:spLocks noGrp="1"/>
          </p:cNvSpPr>
          <p:nvPr>
            <p:ph type="ftr" sz="quarter" idx="11"/>
          </p:nvPr>
        </p:nvSpPr>
        <p:spPr>
          <a:xfrm>
            <a:off x="428596" y="5000636"/>
            <a:ext cx="4048140" cy="1000132"/>
          </a:xfrm>
          <a:noFill/>
          <a:ln>
            <a:miter lim="800000"/>
            <a:headEnd/>
            <a:tailEnd/>
          </a:ln>
        </p:spPr>
        <p:txBody>
          <a:bodyPr/>
          <a:lstStyle/>
          <a:p>
            <a:r>
              <a:rPr lang="tr-TR" altLang="tr-TR" sz="4400" b="1" dirty="0" smtClean="0">
                <a:solidFill>
                  <a:srgbClr val="FF0000"/>
                </a:solidFill>
                <a:latin typeface="Times New Roman" pitchFamily="18" charset="0"/>
                <a:cs typeface="Times New Roman" pitchFamily="18" charset="0"/>
              </a:rPr>
              <a:t>BEP BİRİMİ</a:t>
            </a:r>
            <a:endParaRPr lang="tr-TR" altLang="tr-TR" sz="4400" b="1" dirty="0">
              <a:solidFill>
                <a:srgbClr val="FF0000"/>
              </a:solidFill>
              <a:latin typeface="Times New Roman" pitchFamily="18" charset="0"/>
              <a:cs typeface="Times New Roman" pitchFamily="18" charset="0"/>
            </a:endParaRPr>
          </a:p>
        </p:txBody>
      </p:sp>
      <p:sp>
        <p:nvSpPr>
          <p:cNvPr id="16391" name="Rectangle 7"/>
          <p:cNvSpPr>
            <a:spLocks noChangeArrowheads="1"/>
          </p:cNvSpPr>
          <p:nvPr/>
        </p:nvSpPr>
        <p:spPr bwMode="auto">
          <a:xfrm>
            <a:off x="533400" y="685800"/>
            <a:ext cx="7924800" cy="1006475"/>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a:spAutoFit/>
          </a:bodyPr>
          <a:lstStyle/>
          <a:p>
            <a:pPr algn="ctr">
              <a:defRPr/>
            </a:pPr>
            <a:endParaRPr lang="tr-TR" altLang="tr-TR" sz="2000" dirty="0">
              <a:solidFill>
                <a:schemeClr val="tx1"/>
              </a:solidFill>
              <a:latin typeface="Times New Roman" panose="02020603050405020304" pitchFamily="18" charset="0"/>
            </a:endParaRPr>
          </a:p>
          <a:p>
            <a:pPr algn="ctr">
              <a:defRPr/>
            </a:pPr>
            <a:r>
              <a:rPr lang="tr-TR" altLang="tr-TR" sz="4000" b="1" dirty="0" err="1">
                <a:solidFill>
                  <a:srgbClr val="FF0000"/>
                </a:solidFill>
                <a:effectLst>
                  <a:outerShdw blurRad="38100" dist="38100" dir="2700000" algn="tl">
                    <a:srgbClr val="000000"/>
                  </a:outerShdw>
                </a:effectLst>
                <a:latin typeface="Times New Roman" panose="02020603050405020304" pitchFamily="18" charset="0"/>
              </a:rPr>
              <a:t>BEP’i</a:t>
            </a:r>
            <a:r>
              <a:rPr lang="tr-TR" altLang="tr-TR" sz="4000" b="1" dirty="0">
                <a:solidFill>
                  <a:srgbClr val="FF0000"/>
                </a:solidFill>
                <a:effectLst>
                  <a:outerShdw blurRad="38100" dist="38100" dir="2700000" algn="tl">
                    <a:srgbClr val="000000"/>
                  </a:outerShdw>
                </a:effectLst>
                <a:latin typeface="Times New Roman" panose="02020603050405020304" pitchFamily="18" charset="0"/>
              </a:rPr>
              <a:t> </a:t>
            </a:r>
            <a:r>
              <a:rPr lang="tr-TR" altLang="tr-TR" sz="4000" b="1" dirty="0">
                <a:solidFill>
                  <a:srgbClr val="FF0000"/>
                </a:solidFill>
                <a:effectLst>
                  <a:outerShdw blurRad="38100" dist="38100" dir="2700000" algn="tl">
                    <a:srgbClr val="FFFFFF"/>
                  </a:outerShdw>
                </a:effectLst>
                <a:latin typeface="Times New Roman" panose="02020603050405020304" pitchFamily="18" charset="0"/>
              </a:rPr>
              <a:t>Kim Hazırlar ?</a:t>
            </a:r>
          </a:p>
        </p:txBody>
      </p:sp>
      <p:pic>
        <p:nvPicPr>
          <p:cNvPr id="16394" name="Picture 10" descr="PE01561_"/>
          <p:cNvPicPr>
            <a:picLocks noChangeAspect="1" noChangeArrowheads="1"/>
          </p:cNvPicPr>
          <p:nvPr/>
        </p:nvPicPr>
        <p:blipFill>
          <a:blip r:embed="rId2" cstate="print"/>
          <a:srcRect/>
          <a:stretch>
            <a:fillRect/>
          </a:stretch>
        </p:blipFill>
        <p:spPr bwMode="auto">
          <a:xfrm>
            <a:off x="4071934" y="2000240"/>
            <a:ext cx="4583113" cy="3041650"/>
          </a:xfrm>
          <a:prstGeom prst="rect">
            <a:avLst/>
          </a:prstGeom>
          <a:noFill/>
          <a:ln w="9525">
            <a:noFill/>
            <a:miter lim="800000"/>
            <a:headEnd/>
            <a:tailEnd/>
          </a:ln>
        </p:spPr>
      </p:pic>
      <p:sp>
        <p:nvSpPr>
          <p:cNvPr id="6" name="5 Aşağı Ok"/>
          <p:cNvSpPr/>
          <p:nvPr/>
        </p:nvSpPr>
        <p:spPr>
          <a:xfrm rot="1921415">
            <a:off x="2383638" y="1751821"/>
            <a:ext cx="484632" cy="3897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4"/>
          <p:cNvSpPr txBox="1">
            <a:spLocks/>
          </p:cNvSpPr>
          <p:nvPr/>
        </p:nvSpPr>
        <p:spPr>
          <a:xfrm>
            <a:off x="2667000" y="6356350"/>
            <a:ext cx="3352800" cy="365125"/>
          </a:xfrm>
          <a:prstGeom prst="rect">
            <a:avLst/>
          </a:prstGeom>
        </p:spPr>
        <p:txBody>
          <a:bodyPr vert="horz" lIns="0" tIns="0" rIns="0" bIns="0" anchor="b"/>
          <a:lstStyle>
            <a:defPPr>
              <a:defRPr lang="tr-TR"/>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smtClean="0"/>
              <a:t>Çanakkale Rehberlik ve Araştırma Merkezi</a:t>
            </a:r>
            <a:endParaRPr lang="tr-TR" dirty="0"/>
          </a:p>
        </p:txBody>
      </p:sp>
    </p:spTree>
    <p:extLst>
      <p:ext uri="{BB962C8B-B14F-4D97-AF65-F5344CB8AC3E}">
        <p14:creationId xmlns:p14="http://schemas.microsoft.com/office/powerpoint/2010/main" val="3979815896"/>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1000" fill="hold"/>
                                        <p:tgtEl>
                                          <p:spTgt spid="16391"/>
                                        </p:tgtEl>
                                        <p:attrNameLst>
                                          <p:attrName>ppt_w</p:attrName>
                                        </p:attrNameLst>
                                      </p:cBhvr>
                                      <p:tavLst>
                                        <p:tav tm="0">
                                          <p:val>
                                            <p:fltVal val="0"/>
                                          </p:val>
                                        </p:tav>
                                        <p:tav tm="100000">
                                          <p:val>
                                            <p:strVal val="#ppt_w"/>
                                          </p:val>
                                        </p:tav>
                                      </p:tavLst>
                                    </p:anim>
                                    <p:anim calcmode="lin" valueType="num">
                                      <p:cBhvr>
                                        <p:cTn id="8" dur="1000" fill="hold"/>
                                        <p:tgtEl>
                                          <p:spTgt spid="16391"/>
                                        </p:tgtEl>
                                        <p:attrNameLst>
                                          <p:attrName>ppt_h</p:attrName>
                                        </p:attrNameLst>
                                      </p:cBhvr>
                                      <p:tavLst>
                                        <p:tav tm="0">
                                          <p:val>
                                            <p:fltVal val="0"/>
                                          </p:val>
                                        </p:tav>
                                        <p:tav tm="100000">
                                          <p:val>
                                            <p:strVal val="#ppt_h"/>
                                          </p:val>
                                        </p:tav>
                                      </p:tavLst>
                                    </p:anim>
                                    <p:anim calcmode="lin" valueType="num">
                                      <p:cBhvr>
                                        <p:cTn id="9" dur="1000" fill="hold"/>
                                        <p:tgtEl>
                                          <p:spTgt spid="163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9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16394"/>
                                        </p:tgtEl>
                                        <p:attrNameLst>
                                          <p:attrName>style.visibility</p:attrName>
                                        </p:attrNameLst>
                                      </p:cBhvr>
                                      <p:to>
                                        <p:strVal val="visible"/>
                                      </p:to>
                                    </p:set>
                                    <p:anim calcmode="lin" valueType="num">
                                      <p:cBhvr>
                                        <p:cTn id="14" dur="1000" fill="hold"/>
                                        <p:tgtEl>
                                          <p:spTgt spid="16394"/>
                                        </p:tgtEl>
                                        <p:attrNameLst>
                                          <p:attrName>ppt_w</p:attrName>
                                        </p:attrNameLst>
                                      </p:cBhvr>
                                      <p:tavLst>
                                        <p:tav tm="0">
                                          <p:val>
                                            <p:fltVal val="0"/>
                                          </p:val>
                                        </p:tav>
                                        <p:tav tm="100000">
                                          <p:val>
                                            <p:strVal val="#ppt_w"/>
                                          </p:val>
                                        </p:tav>
                                      </p:tavLst>
                                    </p:anim>
                                    <p:anim calcmode="lin" valueType="num">
                                      <p:cBhvr>
                                        <p:cTn id="15" dur="1000" fill="hold"/>
                                        <p:tgtEl>
                                          <p:spTgt spid="16394"/>
                                        </p:tgtEl>
                                        <p:attrNameLst>
                                          <p:attrName>ppt_h</p:attrName>
                                        </p:attrNameLst>
                                      </p:cBhvr>
                                      <p:tavLst>
                                        <p:tav tm="0">
                                          <p:val>
                                            <p:fltVal val="0"/>
                                          </p:val>
                                        </p:tav>
                                        <p:tav tm="100000">
                                          <p:val>
                                            <p:strVal val="#ppt_h"/>
                                          </p:val>
                                        </p:tav>
                                      </p:tavLst>
                                    </p:anim>
                                    <p:anim calcmode="lin" valueType="num">
                                      <p:cBhvr>
                                        <p:cTn id="16" dur="1000" fill="hold"/>
                                        <p:tgtEl>
                                          <p:spTgt spid="1639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3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tr-TR"/>
              <a:t>Çanakkala Rehberlik ve Araştırma Merkezi</a:t>
            </a:r>
          </a:p>
        </p:txBody>
      </p:sp>
      <p:sp>
        <p:nvSpPr>
          <p:cNvPr id="24578" name="Rectangle 2"/>
          <p:cNvSpPr>
            <a:spLocks noGrp="1" noChangeArrowheads="1"/>
          </p:cNvSpPr>
          <p:nvPr>
            <p:ph type="title"/>
          </p:nvPr>
        </p:nvSpPr>
        <p:spPr/>
        <p:txBody>
          <a:bodyPr>
            <a:normAutofit/>
          </a:bodyPr>
          <a:lstStyle/>
          <a:p>
            <a:pPr eaLnBrk="1" hangingPunct="1">
              <a:defRPr/>
            </a:pPr>
            <a:r>
              <a:rPr lang="tr-TR" sz="4000" dirty="0" smtClean="0">
                <a:solidFill>
                  <a:srgbClr val="FF0000"/>
                </a:solidFill>
                <a:latin typeface="Times New Roman" panose="02020603050405020304" pitchFamily="18" charset="0"/>
                <a:cs typeface="Times New Roman" panose="02020603050405020304" pitchFamily="18" charset="0"/>
              </a:rPr>
              <a:t>BEP KİMLERE UYGULANIR?</a:t>
            </a:r>
          </a:p>
        </p:txBody>
      </p:sp>
      <p:sp>
        <p:nvSpPr>
          <p:cNvPr id="24579" name="Rectangle 3"/>
          <p:cNvSpPr>
            <a:spLocks noGrp="1" noChangeArrowheads="1"/>
          </p:cNvSpPr>
          <p:nvPr>
            <p:ph type="body" idx="1"/>
          </p:nvPr>
        </p:nvSpPr>
        <p:spPr/>
        <p:txBody>
          <a:bodyPr>
            <a:normAutofit/>
          </a:bodyPr>
          <a:lstStyle/>
          <a:p>
            <a:pPr eaLnBrk="1" hangingPunct="1">
              <a:lnSpc>
                <a:spcPct val="90000"/>
              </a:lnSpc>
            </a:pPr>
            <a:r>
              <a:rPr lang="tr-TR" sz="2400" dirty="0" smtClean="0">
                <a:latin typeface="Times New Roman" panose="02020603050405020304" pitchFamily="18" charset="0"/>
                <a:cs typeface="Times New Roman" panose="02020603050405020304" pitchFamily="18" charset="0"/>
              </a:rPr>
              <a:t>Hafif-orta-AĞIR Düzeyde Zihinsel Yetersizliği </a:t>
            </a:r>
            <a:r>
              <a:rPr lang="tr-TR" sz="2800" b="1" dirty="0" smtClean="0">
                <a:solidFill>
                  <a:srgbClr val="FF0000"/>
                </a:solidFill>
                <a:latin typeface="Times New Roman" panose="02020603050405020304" pitchFamily="18" charset="0"/>
                <a:cs typeface="Times New Roman" panose="02020603050405020304" pitchFamily="18" charset="0"/>
              </a:rPr>
              <a:t>olanlar</a:t>
            </a:r>
          </a:p>
          <a:p>
            <a:pPr>
              <a:lnSpc>
                <a:spcPct val="90000"/>
              </a:lnSpc>
            </a:pPr>
            <a:r>
              <a:rPr lang="tr-TR" sz="2400" dirty="0" smtClean="0">
                <a:latin typeface="Times New Roman" panose="02020603050405020304" pitchFamily="18" charset="0"/>
                <a:cs typeface="Times New Roman" panose="02020603050405020304" pitchFamily="18" charset="0"/>
              </a:rPr>
              <a:t>İşitme, Görme ve Ortopedik Yetersizliği </a:t>
            </a:r>
            <a:r>
              <a:rPr lang="tr-TR" sz="2400" b="1" dirty="0">
                <a:solidFill>
                  <a:srgbClr val="FF0000"/>
                </a:solidFill>
                <a:latin typeface="Times New Roman" panose="02020603050405020304" pitchFamily="18" charset="0"/>
                <a:cs typeface="Times New Roman" panose="02020603050405020304" pitchFamily="18" charset="0"/>
              </a:rPr>
              <a:t>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Birden fazla yetersizliği </a:t>
            </a:r>
            <a:r>
              <a:rPr lang="tr-TR" sz="2400" b="1" dirty="0" smtClean="0">
                <a:solidFill>
                  <a:srgbClr val="FF0000"/>
                </a:solidFill>
                <a:latin typeface="Times New Roman" panose="02020603050405020304" pitchFamily="18" charset="0"/>
                <a:cs typeface="Times New Roman" panose="02020603050405020304" pitchFamily="18" charset="0"/>
              </a:rPr>
              <a:t>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Dil ve konuşma yetersizliği </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Özel öğrenme güçlüğü olanlar</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Duygusal ve sosyal uyum güçlüğü </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Süreğen hastalığı </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Otizm</a:t>
            </a:r>
            <a:r>
              <a:rPr lang="tr-TR" sz="2400" b="1" dirty="0">
                <a:solidFill>
                  <a:srgbClr val="FF0000"/>
                </a:solidFill>
                <a:latin typeface="Times New Roman" panose="02020603050405020304" pitchFamily="18" charset="0"/>
                <a:cs typeface="Times New Roman" panose="02020603050405020304" pitchFamily="18" charset="0"/>
              </a:rPr>
              <a:t> olanlar</a:t>
            </a:r>
            <a:endParaRPr lang="tr-TR" sz="2400" dirty="0" smtClean="0">
              <a:latin typeface="Times New Roman" panose="02020603050405020304" pitchFamily="18" charset="0"/>
              <a:cs typeface="Times New Roman" panose="02020603050405020304" pitchFamily="18" charset="0"/>
            </a:endParaRPr>
          </a:p>
          <a:p>
            <a:pPr>
              <a:lnSpc>
                <a:spcPct val="90000"/>
              </a:lnSpc>
            </a:pPr>
            <a:r>
              <a:rPr lang="tr-TR" sz="2400" dirty="0" smtClean="0">
                <a:latin typeface="Times New Roman" panose="02020603050405020304" pitchFamily="18" charset="0"/>
                <a:cs typeface="Times New Roman" panose="02020603050405020304" pitchFamily="18" charset="0"/>
              </a:rPr>
              <a:t>Üstün ve özel yeteneği </a:t>
            </a:r>
            <a:r>
              <a:rPr lang="tr-TR" sz="2400" b="1" dirty="0" smtClean="0">
                <a:solidFill>
                  <a:srgbClr val="FF0000"/>
                </a:solidFill>
                <a:latin typeface="Times New Roman" panose="02020603050405020304" pitchFamily="18" charset="0"/>
                <a:cs typeface="Times New Roman" panose="02020603050405020304" pitchFamily="18" charset="0"/>
              </a:rPr>
              <a:t>olanlar (ZEP)</a:t>
            </a:r>
            <a:endParaRPr lang="tr-TR" sz="2400" dirty="0" smtClean="0">
              <a:solidFill>
                <a:srgbClr val="00B050"/>
              </a:solidFill>
              <a:latin typeface="Times New Roman" panose="02020603050405020304" pitchFamily="18" charset="0"/>
              <a:cs typeface="Times New Roman" panose="02020603050405020304" pitchFamily="18" charset="0"/>
            </a:endParaRPr>
          </a:p>
          <a:p>
            <a:pPr>
              <a:lnSpc>
                <a:spcPct val="90000"/>
              </a:lnSpc>
            </a:pPr>
            <a:r>
              <a:rPr lang="tr-TR" sz="2400" dirty="0" smtClean="0">
                <a:solidFill>
                  <a:srgbClr val="00B050"/>
                </a:solidFill>
                <a:latin typeface="Times New Roman" panose="02020603050405020304" pitchFamily="18" charset="0"/>
                <a:cs typeface="Times New Roman" panose="02020603050405020304" pitchFamily="18" charset="0"/>
              </a:rPr>
              <a:t>DEHB </a:t>
            </a:r>
            <a:r>
              <a:rPr lang="tr-TR" sz="2400" b="1" dirty="0" smtClean="0">
                <a:solidFill>
                  <a:srgbClr val="FF0000"/>
                </a:solidFill>
                <a:latin typeface="Times New Roman" panose="02020603050405020304" pitchFamily="18" charset="0"/>
                <a:cs typeface="Times New Roman" panose="02020603050405020304" pitchFamily="18" charset="0"/>
              </a:rPr>
              <a:t>olanlara UYGULANIR.</a:t>
            </a:r>
            <a:endParaRPr lang="tr-TR" sz="2400" dirty="0" smtClean="0">
              <a:solidFill>
                <a:srgbClr val="00B050"/>
              </a:solidFill>
              <a:latin typeface="Times New Roman" panose="02020603050405020304" pitchFamily="18" charset="0"/>
              <a:cs typeface="Times New Roman" panose="02020603050405020304" pitchFamily="18" charset="0"/>
            </a:endParaRPr>
          </a:p>
          <a:p>
            <a:pPr eaLnBrk="1" hangingPunct="1">
              <a:lnSpc>
                <a:spcPct val="90000"/>
              </a:lnSpc>
            </a:pPr>
            <a:endParaRPr lang="tr-TR" sz="2400" dirty="0" smtClean="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Effect transition="in" filter="fade">
                                      <p:cBhvr>
                                        <p:cTn id="42" dur="1000"/>
                                        <p:tgtEl>
                                          <p:spTgt spid="24579">
                                            <p:txEl>
                                              <p:pRg st="5" end="5"/>
                                            </p:txEl>
                                          </p:spTgt>
                                        </p:tgtEl>
                                      </p:cBhvr>
                                    </p:animEffect>
                                    <p:anim calcmode="lin" valueType="num">
                                      <p:cBhvr>
                                        <p:cTn id="43"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579">
                                            <p:txEl>
                                              <p:pRg st="6" end="6"/>
                                            </p:txEl>
                                          </p:spTgt>
                                        </p:tgtEl>
                                        <p:attrNameLst>
                                          <p:attrName>style.visibility</p:attrName>
                                        </p:attrNameLst>
                                      </p:cBhvr>
                                      <p:to>
                                        <p:strVal val="visible"/>
                                      </p:to>
                                    </p:set>
                                    <p:animEffect transition="in" filter="fade">
                                      <p:cBhvr>
                                        <p:cTn id="49" dur="1000"/>
                                        <p:tgtEl>
                                          <p:spTgt spid="24579">
                                            <p:txEl>
                                              <p:pRg st="6" end="6"/>
                                            </p:txEl>
                                          </p:spTgt>
                                        </p:tgtEl>
                                      </p:cBhvr>
                                    </p:animEffect>
                                    <p:anim calcmode="lin" valueType="num">
                                      <p:cBhvr>
                                        <p:cTn id="50"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579">
                                            <p:txEl>
                                              <p:pRg st="7" end="7"/>
                                            </p:txEl>
                                          </p:spTgt>
                                        </p:tgtEl>
                                        <p:attrNameLst>
                                          <p:attrName>style.visibility</p:attrName>
                                        </p:attrNameLst>
                                      </p:cBhvr>
                                      <p:to>
                                        <p:strVal val="visible"/>
                                      </p:to>
                                    </p:set>
                                    <p:animEffect transition="in" filter="fade">
                                      <p:cBhvr>
                                        <p:cTn id="56" dur="1000"/>
                                        <p:tgtEl>
                                          <p:spTgt spid="24579">
                                            <p:txEl>
                                              <p:pRg st="7" end="7"/>
                                            </p:txEl>
                                          </p:spTgt>
                                        </p:tgtEl>
                                      </p:cBhvr>
                                    </p:animEffect>
                                    <p:anim calcmode="lin" valueType="num">
                                      <p:cBhvr>
                                        <p:cTn id="57" dur="10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57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579">
                                            <p:txEl>
                                              <p:pRg st="8" end="8"/>
                                            </p:txEl>
                                          </p:spTgt>
                                        </p:tgtEl>
                                        <p:attrNameLst>
                                          <p:attrName>style.visibility</p:attrName>
                                        </p:attrNameLst>
                                      </p:cBhvr>
                                      <p:to>
                                        <p:strVal val="visible"/>
                                      </p:to>
                                    </p:set>
                                    <p:animEffect transition="in" filter="fade">
                                      <p:cBhvr>
                                        <p:cTn id="63" dur="1000"/>
                                        <p:tgtEl>
                                          <p:spTgt spid="24579">
                                            <p:txEl>
                                              <p:pRg st="8" end="8"/>
                                            </p:txEl>
                                          </p:spTgt>
                                        </p:tgtEl>
                                      </p:cBhvr>
                                    </p:animEffect>
                                    <p:anim calcmode="lin" valueType="num">
                                      <p:cBhvr>
                                        <p:cTn id="64" dur="10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57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579">
                                            <p:txEl>
                                              <p:pRg st="9" end="9"/>
                                            </p:txEl>
                                          </p:spTgt>
                                        </p:tgtEl>
                                        <p:attrNameLst>
                                          <p:attrName>style.visibility</p:attrName>
                                        </p:attrNameLst>
                                      </p:cBhvr>
                                      <p:to>
                                        <p:strVal val="visible"/>
                                      </p:to>
                                    </p:set>
                                    <p:animEffect transition="in" filter="fade">
                                      <p:cBhvr>
                                        <p:cTn id="70" dur="1000"/>
                                        <p:tgtEl>
                                          <p:spTgt spid="24579">
                                            <p:txEl>
                                              <p:pRg st="9" end="9"/>
                                            </p:txEl>
                                          </p:spTgt>
                                        </p:tgtEl>
                                      </p:cBhvr>
                                    </p:animEffect>
                                    <p:anim calcmode="lin" valueType="num">
                                      <p:cBhvr>
                                        <p:cTn id="71" dur="10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457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tr-TR"/>
              <a:t>Çanakkala Rehberlik ve Araştırma Merkezi</a:t>
            </a:r>
          </a:p>
        </p:txBody>
      </p:sp>
      <p:sp>
        <p:nvSpPr>
          <p:cNvPr id="80898" name="Rectangle 2"/>
          <p:cNvSpPr>
            <a:spLocks noGrp="1" noChangeArrowheads="1"/>
          </p:cNvSpPr>
          <p:nvPr>
            <p:ph type="title"/>
          </p:nvPr>
        </p:nvSpPr>
        <p:spPr>
          <a:xfrm>
            <a:off x="457200" y="0"/>
            <a:ext cx="8229600" cy="1285860"/>
          </a:xfrm>
        </p:spPr>
        <p:txBody>
          <a:bodyPr/>
          <a:lstStyle/>
          <a:p>
            <a:pPr eaLnBrk="1" hangingPunct="1">
              <a:defRPr/>
            </a:pPr>
            <a:r>
              <a:rPr lang="tr-TR" dirty="0" smtClean="0"/>
              <a:t> </a:t>
            </a:r>
            <a:r>
              <a:rPr lang="tr-TR" dirty="0" smtClean="0">
                <a:latin typeface="Showcard Gothic" pitchFamily="82" charset="0"/>
              </a:rPr>
              <a:t>  </a:t>
            </a:r>
            <a:r>
              <a:rPr lang="tr-TR" sz="4000" b="1" dirty="0" smtClean="0">
                <a:solidFill>
                  <a:srgbClr val="FF0000"/>
                </a:solidFill>
                <a:latin typeface="Times New Roman" panose="02020603050405020304" pitchFamily="18" charset="0"/>
                <a:cs typeface="Times New Roman" panose="02020603050405020304" pitchFamily="18" charset="0"/>
              </a:rPr>
              <a:t>AŞAMALAR…</a:t>
            </a:r>
          </a:p>
        </p:txBody>
      </p:sp>
      <p:sp>
        <p:nvSpPr>
          <p:cNvPr id="33797" name="Rectangle 3"/>
          <p:cNvSpPr>
            <a:spLocks noGrp="1" noChangeArrowheads="1"/>
          </p:cNvSpPr>
          <p:nvPr>
            <p:ph type="body" idx="1"/>
          </p:nvPr>
        </p:nvSpPr>
        <p:spPr>
          <a:xfrm>
            <a:off x="457200" y="1643050"/>
            <a:ext cx="8229600" cy="4681550"/>
          </a:xfrm>
        </p:spPr>
        <p:txBody>
          <a:bodyPr>
            <a:normAutofit fontScale="92500" lnSpcReduction="10000"/>
          </a:bodyPr>
          <a:lstStyle/>
          <a:p>
            <a:pPr eaLnBrk="1" hangingPunct="1">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  </a:t>
            </a:r>
            <a:r>
              <a:rPr lang="tr-TR" sz="2400" dirty="0" smtClean="0">
                <a:solidFill>
                  <a:srgbClr val="FF0000"/>
                </a:solidFill>
                <a:latin typeface="Times New Roman" panose="02020603050405020304" pitchFamily="18" charset="0"/>
                <a:cs typeface="Times New Roman" panose="02020603050405020304" pitchFamily="18" charset="0"/>
              </a:rPr>
              <a:t>BEP biriminin oluşturulması,</a:t>
            </a:r>
          </a:p>
          <a:p>
            <a:pPr eaLnBrk="1" hangingPunct="1">
              <a:buFont typeface="Wingdings" panose="05000000000000000000" pitchFamily="2" charset="2"/>
              <a:buChar char="v"/>
            </a:pPr>
            <a:r>
              <a:rPr lang="tr-TR" sz="2400" dirty="0">
                <a:solidFill>
                  <a:srgbClr val="FF0000"/>
                </a:solidFill>
                <a:latin typeface="Times New Roman" panose="02020603050405020304" pitchFamily="18" charset="0"/>
                <a:cs typeface="Times New Roman" panose="02020603050405020304" pitchFamily="18" charset="0"/>
              </a:rPr>
              <a:t> </a:t>
            </a:r>
            <a:r>
              <a:rPr lang="tr-TR" sz="2400" dirty="0" smtClean="0">
                <a:solidFill>
                  <a:srgbClr val="FF0000"/>
                </a:solidFill>
                <a:latin typeface="Times New Roman" panose="02020603050405020304" pitchFamily="18" charset="0"/>
                <a:cs typeface="Times New Roman" panose="02020603050405020304" pitchFamily="18" charset="0"/>
              </a:rPr>
              <a:t> BEP toplantısının yapılması,</a:t>
            </a:r>
          </a:p>
          <a:p>
            <a:pPr eaLnBrk="1" hangingPunct="1">
              <a:buFont typeface="Wingdings" panose="05000000000000000000" pitchFamily="2" charset="2"/>
              <a:buChar char="v"/>
            </a:pPr>
            <a:r>
              <a:rPr lang="tr-TR" sz="2400" dirty="0">
                <a:solidFill>
                  <a:srgbClr val="FF0000"/>
                </a:solidFill>
                <a:latin typeface="Times New Roman" panose="02020603050405020304" pitchFamily="18" charset="0"/>
                <a:cs typeface="Times New Roman" panose="02020603050405020304" pitchFamily="18" charset="0"/>
              </a:rPr>
              <a:t> </a:t>
            </a:r>
            <a:r>
              <a:rPr lang="tr-TR" sz="2400" dirty="0" smtClean="0">
                <a:solidFill>
                  <a:srgbClr val="FF0000"/>
                </a:solidFill>
                <a:latin typeface="Times New Roman" panose="02020603050405020304" pitchFamily="18" charset="0"/>
                <a:cs typeface="Times New Roman" panose="02020603050405020304" pitchFamily="18" charset="0"/>
              </a:rPr>
              <a:t> Kaynaştırma ve yerleştirme raporlarının tam olması (okula gelmiş olması)</a:t>
            </a:r>
          </a:p>
          <a:p>
            <a:pPr eaLnBrk="1" hangingPunct="1">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  </a:t>
            </a:r>
            <a:r>
              <a:rPr lang="tr-TR" sz="2400" dirty="0" smtClean="0">
                <a:solidFill>
                  <a:schemeClr val="accent1"/>
                </a:solidFill>
                <a:latin typeface="Times New Roman" panose="02020603050405020304" pitchFamily="18" charset="0"/>
                <a:cs typeface="Times New Roman" panose="02020603050405020304" pitchFamily="18" charset="0"/>
              </a:rPr>
              <a:t>Çocuğun eğitsel performans düzeyinin belirlenmesi,</a:t>
            </a:r>
          </a:p>
          <a:p>
            <a:pPr eaLnBrk="1" hangingPunct="1">
              <a:buFont typeface="Wingdings" panose="05000000000000000000" pitchFamily="2" charset="2"/>
              <a:buChar char="v"/>
            </a:pPr>
            <a:r>
              <a:rPr lang="tr-TR" sz="2400" dirty="0" smtClean="0">
                <a:solidFill>
                  <a:schemeClr val="accent1"/>
                </a:solidFill>
                <a:latin typeface="Times New Roman" panose="02020603050405020304" pitchFamily="18" charset="0"/>
                <a:cs typeface="Times New Roman" panose="02020603050405020304" pitchFamily="18" charset="0"/>
              </a:rPr>
              <a:t>  Hangi derslerden BEP HAZIRLANACAĞINA KARAR VERİLMESİ,</a:t>
            </a:r>
          </a:p>
          <a:p>
            <a:pPr eaLnBrk="1" hangingPunct="1">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   </a:t>
            </a:r>
            <a:r>
              <a:rPr lang="tr-TR" sz="2400" dirty="0" smtClean="0">
                <a:solidFill>
                  <a:srgbClr val="333399"/>
                </a:solidFill>
                <a:latin typeface="Times New Roman" panose="02020603050405020304" pitchFamily="18" charset="0"/>
                <a:cs typeface="Times New Roman" panose="02020603050405020304" pitchFamily="18" charset="0"/>
              </a:rPr>
              <a:t>Uygun eğitim ortamları </a:t>
            </a:r>
            <a:r>
              <a:rPr lang="tr-TR" sz="2400" dirty="0" smtClean="0">
                <a:latin typeface="Times New Roman" panose="02020603050405020304" pitchFamily="18" charset="0"/>
                <a:cs typeface="Times New Roman" panose="02020603050405020304" pitchFamily="18" charset="0"/>
              </a:rPr>
              <a:t>(SINIF İÇİ) </a:t>
            </a:r>
            <a:r>
              <a:rPr lang="tr-TR" sz="2400" dirty="0" smtClean="0">
                <a:solidFill>
                  <a:srgbClr val="333399"/>
                </a:solidFill>
                <a:latin typeface="Times New Roman" panose="02020603050405020304" pitchFamily="18" charset="0"/>
                <a:cs typeface="Times New Roman" panose="02020603050405020304" pitchFamily="18" charset="0"/>
              </a:rPr>
              <a:t>ve destek eğitim hizmetlerinin </a:t>
            </a:r>
            <a:r>
              <a:rPr lang="tr-TR" sz="2400" dirty="0" smtClean="0">
                <a:latin typeface="Times New Roman" panose="02020603050405020304" pitchFamily="18" charset="0"/>
                <a:cs typeface="Times New Roman" panose="02020603050405020304" pitchFamily="18" charset="0"/>
              </a:rPr>
              <a:t>(DESTEK EĞİTİM ODASI) </a:t>
            </a:r>
            <a:r>
              <a:rPr lang="tr-TR" sz="2400" dirty="0" smtClean="0">
                <a:solidFill>
                  <a:srgbClr val="333399"/>
                </a:solidFill>
                <a:latin typeface="Times New Roman" panose="02020603050405020304" pitchFamily="18" charset="0"/>
                <a:cs typeface="Times New Roman" panose="02020603050405020304" pitchFamily="18" charset="0"/>
              </a:rPr>
              <a:t>belirlenmesi</a:t>
            </a:r>
            <a:r>
              <a:rPr lang="tr-TR" sz="2400" dirty="0" smtClean="0">
                <a:solidFill>
                  <a:srgbClr val="FF7C80"/>
                </a:solidFill>
                <a:latin typeface="Times New Roman" panose="02020603050405020304" pitchFamily="18" charset="0"/>
                <a:cs typeface="Times New Roman" panose="02020603050405020304" pitchFamily="18" charset="0"/>
              </a:rPr>
              <a:t>,</a:t>
            </a:r>
            <a:endParaRPr lang="tr-TR" sz="2400" dirty="0" smtClean="0">
              <a:solidFill>
                <a:srgbClr val="99FF33"/>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    </a:t>
            </a:r>
            <a:r>
              <a:rPr lang="tr-TR" sz="2400" dirty="0" smtClean="0">
                <a:solidFill>
                  <a:srgbClr val="002060"/>
                </a:solidFill>
                <a:latin typeface="Times New Roman" panose="02020603050405020304" pitchFamily="18" charset="0"/>
                <a:cs typeface="Times New Roman" panose="02020603050405020304" pitchFamily="18" charset="0"/>
              </a:rPr>
              <a:t>Uzun </a:t>
            </a:r>
            <a:r>
              <a:rPr lang="tr-TR" sz="2400" dirty="0">
                <a:solidFill>
                  <a:srgbClr val="002060"/>
                </a:solidFill>
                <a:latin typeface="Times New Roman" panose="02020603050405020304" pitchFamily="18" charset="0"/>
                <a:cs typeface="Times New Roman" panose="02020603050405020304" pitchFamily="18" charset="0"/>
              </a:rPr>
              <a:t>,</a:t>
            </a:r>
            <a:r>
              <a:rPr lang="tr-TR" sz="2400" dirty="0" smtClean="0">
                <a:solidFill>
                  <a:srgbClr val="002060"/>
                </a:solidFill>
                <a:latin typeface="Times New Roman" panose="02020603050405020304" pitchFamily="18" charset="0"/>
                <a:cs typeface="Times New Roman" panose="02020603050405020304" pitchFamily="18" charset="0"/>
              </a:rPr>
              <a:t> kısa dönemli ve </a:t>
            </a:r>
            <a:r>
              <a:rPr lang="tr-TR" sz="2400" dirty="0" err="1" smtClean="0">
                <a:solidFill>
                  <a:srgbClr val="002060"/>
                </a:solidFill>
                <a:latin typeface="Times New Roman" panose="02020603050405020304" pitchFamily="18" charset="0"/>
                <a:cs typeface="Times New Roman" panose="02020603050405020304" pitchFamily="18" charset="0"/>
              </a:rPr>
              <a:t>öğretimsel</a:t>
            </a:r>
            <a:r>
              <a:rPr lang="tr-TR" sz="2400" dirty="0" smtClean="0">
                <a:solidFill>
                  <a:srgbClr val="002060"/>
                </a:solidFill>
                <a:latin typeface="Times New Roman" panose="02020603050405020304" pitchFamily="18" charset="0"/>
                <a:cs typeface="Times New Roman" panose="02020603050405020304" pitchFamily="18" charset="0"/>
              </a:rPr>
              <a:t> amaçların belirlenmesi,</a:t>
            </a:r>
          </a:p>
          <a:p>
            <a:pPr eaLnBrk="1" hangingPunct="1">
              <a:buFontTx/>
              <a:buNone/>
            </a:pPr>
            <a:r>
              <a:rPr lang="tr-TR" sz="2400" dirty="0" smtClean="0">
                <a:latin typeface="Times New Roman" panose="02020603050405020304" pitchFamily="18" charset="0"/>
                <a:cs typeface="Times New Roman" panose="02020603050405020304" pitchFamily="18" charset="0"/>
              </a:rPr>
              <a:t>     </a:t>
            </a:r>
            <a:endParaRPr lang="tr-TR" sz="2400" dirty="0" smtClean="0">
              <a:solidFill>
                <a:srgbClr val="80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v"/>
            </a:pPr>
            <a:r>
              <a:rPr lang="tr-TR" sz="2400" dirty="0" smtClean="0">
                <a:solidFill>
                  <a:srgbClr val="66FFFF"/>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Uygun öğretim materyallerin ve yöntemlerinin belirlenmesi,</a:t>
            </a:r>
          </a:p>
          <a:p>
            <a:pPr eaLnBrk="1" hangingPunct="1">
              <a:buFontTx/>
              <a:buNone/>
            </a:pPr>
            <a:r>
              <a:rPr lang="tr-TR" sz="2400" dirty="0" smtClean="0">
                <a:latin typeface="Times New Roman" panose="02020603050405020304" pitchFamily="18" charset="0"/>
                <a:cs typeface="Times New Roman" panose="02020603050405020304" pitchFamily="18" charset="0"/>
              </a:rPr>
              <a:t>    </a:t>
            </a:r>
          </a:p>
          <a:p>
            <a:pPr marL="0" indent="0" eaLnBrk="1" hangingPunct="1">
              <a:buNone/>
            </a:pPr>
            <a:endParaRPr lang="tr-TR" sz="2400" dirty="0" smtClean="0">
              <a:latin typeface="Times New Roman" panose="02020603050405020304" pitchFamily="18" charset="0"/>
              <a:cs typeface="Times New Roman" panose="02020603050405020304" pitchFamily="18" charset="0"/>
            </a:endParaRPr>
          </a:p>
          <a:p>
            <a:pPr marL="0" indent="0" eaLnBrk="1" hangingPunct="1">
              <a:buNone/>
            </a:pPr>
            <a:endParaRPr lang="tr-TR" sz="2400" dirty="0" smtClean="0">
              <a:solidFill>
                <a:srgbClr val="66CCFF"/>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solidFill>
                <a:schemeClr val="tx1">
                  <a:lumMod val="75000"/>
                  <a:lumOff val="25000"/>
                </a:schemeClr>
              </a:solidFill>
            </a:endParaRPr>
          </a:p>
        </p:txBody>
      </p:sp>
      <p:sp>
        <p:nvSpPr>
          <p:cNvPr id="8195" name="2 İçerik Yer Tutucusu"/>
          <p:cNvSpPr>
            <a:spLocks noGrp="1"/>
          </p:cNvSpPr>
          <p:nvPr>
            <p:ph idx="1"/>
          </p:nvPr>
        </p:nvSpPr>
        <p:spPr/>
        <p:txBody>
          <a:bodyPr/>
          <a:lstStyle/>
          <a:p>
            <a:pPr eaLnBrk="1" hangingPunct="1">
              <a:buNone/>
            </a:pPr>
            <a:r>
              <a:rPr lang="tr-TR" altLang="tr-TR" sz="4000" dirty="0" smtClean="0">
                <a:solidFill>
                  <a:srgbClr val="FF0000"/>
                </a:solidFill>
                <a:latin typeface="Arial Black" pitchFamily="34" charset="0"/>
              </a:rPr>
              <a:t>DESTEK EĞİTİM ODASI</a:t>
            </a:r>
          </a:p>
        </p:txBody>
      </p:sp>
      <p:pic>
        <p:nvPicPr>
          <p:cNvPr id="8196" name="Picture 2" descr="K:\Desktop\75f43e58453f[1].jpg"/>
          <p:cNvPicPr>
            <a:picLocks noChangeAspect="1" noChangeArrowheads="1"/>
          </p:cNvPicPr>
          <p:nvPr/>
        </p:nvPicPr>
        <p:blipFill>
          <a:blip r:embed="rId2" cstate="print"/>
          <a:srcRect/>
          <a:stretch>
            <a:fillRect/>
          </a:stretch>
        </p:blipFill>
        <p:spPr bwMode="auto">
          <a:xfrm>
            <a:off x="971550" y="3068638"/>
            <a:ext cx="6696075" cy="3119437"/>
          </a:xfrm>
          <a:prstGeom prst="rect">
            <a:avLst/>
          </a:prstGeom>
          <a:noFill/>
          <a:ln w="9525">
            <a:noFill/>
            <a:miter lim="800000"/>
            <a:headEnd/>
            <a:tailEnd/>
          </a:ln>
        </p:spPr>
      </p:pic>
      <p:sp>
        <p:nvSpPr>
          <p:cNvPr id="6" name="Altbilgi Yer Tutucusu 3"/>
          <p:cNvSpPr>
            <a:spLocks noGrp="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813" y="9525"/>
            <a:ext cx="8739187" cy="1894205"/>
          </a:xfrm>
        </p:spPr>
        <p:txBody>
          <a:bodyPr>
            <a:normAutofit fontScale="90000"/>
          </a:bodyPr>
          <a:lstStyle/>
          <a:p>
            <a:pPr algn="ct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sz="3600" b="1" dirty="0" smtClean="0">
                <a:solidFill>
                  <a:srgbClr val="FF0000"/>
                </a:solidFill>
                <a:latin typeface="Arial Black" panose="020B0A04020102020204" pitchFamily="34" charset="0"/>
              </a:rPr>
              <a:t>DESTEK EĞİTİM ODASI AÇMAK ZORUNLU MUDUR? </a:t>
            </a:r>
            <a:r>
              <a:rPr lang="tr-TR" sz="3600" b="1" dirty="0" smtClean="0">
                <a:solidFill>
                  <a:srgbClr val="00FF00"/>
                </a:solidFill>
                <a:latin typeface="Arial Black" panose="020B0A04020102020204" pitchFamily="34" charset="0"/>
              </a:rPr>
              <a:t/>
            </a:r>
            <a:br>
              <a:rPr lang="tr-TR" sz="3600" b="1" dirty="0" smtClean="0">
                <a:solidFill>
                  <a:srgbClr val="00FF00"/>
                </a:solidFill>
                <a:latin typeface="Arial Black" panose="020B0A04020102020204" pitchFamily="34" charset="0"/>
              </a:rPr>
            </a:br>
            <a:endParaRPr lang="tr-TR" sz="3600" dirty="0">
              <a:solidFill>
                <a:srgbClr val="00FF00"/>
              </a:solidFill>
              <a:latin typeface="Arial Black" panose="020B0A04020102020204" pitchFamily="34" charset="0"/>
            </a:endParaRPr>
          </a:p>
        </p:txBody>
      </p:sp>
      <p:sp>
        <p:nvSpPr>
          <p:cNvPr id="10243" name="2 İçerik Yer Tutucusu"/>
          <p:cNvSpPr>
            <a:spLocks noGrp="1"/>
          </p:cNvSpPr>
          <p:nvPr>
            <p:ph idx="1"/>
          </p:nvPr>
        </p:nvSpPr>
        <p:spPr/>
        <p:txBody>
          <a:bodyPr/>
          <a:lstStyle/>
          <a:p>
            <a:r>
              <a:rPr lang="tr-TR" altLang="tr-TR" sz="4400" b="1" dirty="0" smtClean="0">
                <a:latin typeface="Times New Roman" pitchFamily="18" charset="0"/>
                <a:cs typeface="Times New Roman" pitchFamily="18" charset="0"/>
              </a:rPr>
              <a:t>Evet</a:t>
            </a:r>
            <a:r>
              <a:rPr lang="tr-TR" altLang="tr-TR" sz="2800" dirty="0" smtClean="0">
                <a:latin typeface="Times New Roman" pitchFamily="18" charset="0"/>
                <a:cs typeface="Times New Roman" pitchFamily="18" charset="0"/>
              </a:rPr>
              <a:t>, zorunludur.</a:t>
            </a:r>
            <a:r>
              <a:rPr lang="tr-TR" altLang="tr-TR" sz="2800" b="1" i="1" dirty="0" smtClean="0">
                <a:solidFill>
                  <a:srgbClr val="FF0000"/>
                </a:solidFill>
                <a:latin typeface="Times New Roman" pitchFamily="18" charset="0"/>
                <a:cs typeface="Times New Roman" pitchFamily="18" charset="0"/>
              </a:rPr>
              <a:t> 2015/15 NOLU GENELGE</a:t>
            </a:r>
            <a:r>
              <a:rPr lang="tr-TR" altLang="tr-TR" sz="2800" dirty="0" smtClean="0">
                <a:latin typeface="Times New Roman" pitchFamily="18" charset="0"/>
                <a:cs typeface="Times New Roman" pitchFamily="18" charset="0"/>
              </a:rPr>
              <a:t> gereğince, okul ve kurumlarda özel eğitime ihtiyacı olan öğrenciler ile üstün yetenekli öğrenciler için, </a:t>
            </a:r>
            <a:r>
              <a:rPr lang="tr-TR" altLang="tr-TR" sz="2800" b="1" i="1" dirty="0" smtClean="0">
                <a:solidFill>
                  <a:srgbClr val="FF0000"/>
                </a:solidFill>
                <a:latin typeface="Times New Roman" pitchFamily="18" charset="0"/>
                <a:cs typeface="Times New Roman" pitchFamily="18" charset="0"/>
              </a:rPr>
              <a:t>Destek Eğitim Odası açılması zorunludur. </a:t>
            </a:r>
          </a:p>
          <a:p>
            <a:pPr eaLnBrk="1" hangingPunct="1">
              <a:buNone/>
            </a:pPr>
            <a:r>
              <a:rPr lang="tr-TR" altLang="tr-TR" sz="2800" b="1" i="1" dirty="0" smtClean="0">
                <a:solidFill>
                  <a:srgbClr val="FF0000"/>
                </a:solidFill>
                <a:latin typeface="Times New Roman" pitchFamily="18" charset="0"/>
                <a:cs typeface="Times New Roman" pitchFamily="18" charset="0"/>
              </a:rPr>
              <a:t>                        </a:t>
            </a:r>
            <a:endParaRPr lang="tr-TR" altLang="tr-TR" sz="2800" dirty="0" smtClean="0">
              <a:solidFill>
                <a:srgbClr val="FF0000"/>
              </a:solidFill>
              <a:latin typeface="Times New Roman" pitchFamily="18" charset="0"/>
              <a:cs typeface="Times New Roman" pitchFamily="18" charset="0"/>
            </a:endParaRPr>
          </a:p>
        </p:txBody>
      </p:sp>
      <p:sp>
        <p:nvSpPr>
          <p:cNvPr id="4" name="Altbilgi Yer Tutucusu 3"/>
          <p:cNvSpPr>
            <a:spLocks noGrp="1"/>
          </p:cNvSpPr>
          <p:nvPr>
            <p:ph type="ftr" sz="quarter" idx="11"/>
          </p:nvPr>
        </p:nvSpPr>
        <p:spPr>
          <a:xfrm>
            <a:off x="2667000" y="6356350"/>
            <a:ext cx="3352800" cy="365125"/>
          </a:xfrm>
        </p:spPr>
        <p:txBody>
          <a:bodyPr/>
          <a:lstStyle/>
          <a:p>
            <a:pPr>
              <a:defRPr/>
            </a:pPr>
            <a:r>
              <a:rPr lang="tr-TR" dirty="0" err="1"/>
              <a:t>Çanakkala</a:t>
            </a:r>
            <a:r>
              <a:rPr lang="tr-TR" dirty="0"/>
              <a:t> Rehberlik ve Araştırma Merkezi</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pPr>
              <a:defRPr/>
            </a:pPr>
            <a:r>
              <a:rPr lang="tr-TR"/>
              <a:t>Çanakkale Rehberlik ve Araştırma Merkezi</a:t>
            </a:r>
          </a:p>
        </p:txBody>
      </p:sp>
      <p:sp>
        <p:nvSpPr>
          <p:cNvPr id="214018" name="Rectangle 2"/>
          <p:cNvSpPr>
            <a:spLocks noGrp="1" noChangeArrowheads="1"/>
          </p:cNvSpPr>
          <p:nvPr>
            <p:ph type="title"/>
          </p:nvPr>
        </p:nvSpPr>
        <p:spPr/>
        <p:txBody>
          <a:bodyPr>
            <a:normAutofit/>
          </a:bodyPr>
          <a:lstStyle/>
          <a:p>
            <a:pPr algn="ctr" eaLnBrk="1" hangingPunct="1">
              <a:defRPr/>
            </a:pPr>
            <a:r>
              <a:rPr lang="tr-TR" sz="3600" b="1" dirty="0" smtClean="0">
                <a:solidFill>
                  <a:srgbClr val="FF0000"/>
                </a:solidFill>
                <a:latin typeface="Times New Roman" pitchFamily="18" charset="0"/>
                <a:cs typeface="Times New Roman" pitchFamily="18" charset="0"/>
              </a:rPr>
              <a:t>KAYNAŞTIRMA/ BÜTÜNLEŞTİRME</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 GENELGESİ</a:t>
            </a:r>
          </a:p>
        </p:txBody>
      </p:sp>
      <p:sp>
        <p:nvSpPr>
          <p:cNvPr id="214019" name="Rectangle 3"/>
          <p:cNvSpPr>
            <a:spLocks noGrp="1" noChangeArrowheads="1"/>
          </p:cNvSpPr>
          <p:nvPr>
            <p:ph type="body" idx="1"/>
          </p:nvPr>
        </p:nvSpPr>
        <p:spPr/>
        <p:txBody>
          <a:bodyPr/>
          <a:lstStyle/>
          <a:p>
            <a:pPr eaLnBrk="1" hangingPunct="1">
              <a:buFont typeface="Wingdings" pitchFamily="2" charset="2"/>
              <a:buNone/>
              <a:defRPr/>
            </a:pPr>
            <a:r>
              <a:rPr lang="tr-TR" sz="3200" dirty="0" smtClean="0">
                <a:effectLst/>
                <a:latin typeface="Times New Roman" pitchFamily="18" charset="0"/>
                <a:cs typeface="Times New Roman" pitchFamily="18" charset="0"/>
              </a:rPr>
              <a:t>   Kaynaştırma uygulaması yapılan okul ve kurumlarda özel eğitime ihtiyacı olan öğrencilere bireysel ve grup eğitimi verilebilmesi için </a:t>
            </a:r>
            <a:r>
              <a:rPr lang="tr-TR" sz="3200" b="1" dirty="0" smtClean="0">
                <a:solidFill>
                  <a:srgbClr val="CC00CC"/>
                </a:solidFill>
                <a:effectLst/>
                <a:latin typeface="Times New Roman" pitchFamily="18" charset="0"/>
                <a:cs typeface="Times New Roman" pitchFamily="18" charset="0"/>
              </a:rPr>
              <a:t>destek eğitim odası açılacaktır. </a:t>
            </a:r>
            <a:endParaRPr lang="tr-TR" sz="3200" dirty="0" smtClean="0">
              <a:solidFill>
                <a:srgbClr val="CC00CC"/>
              </a:solidFill>
              <a:effectLst/>
              <a:latin typeface="Times New Roman" pitchFamily="18" charset="0"/>
              <a:cs typeface="Times New Roman" pitchFamily="18" charset="0"/>
            </a:endParaRPr>
          </a:p>
          <a:p>
            <a:pPr eaLnBrk="1" hangingPunct="1">
              <a:buFont typeface="Wingdings" pitchFamily="2" charset="2"/>
              <a:buNone/>
              <a:defRPr/>
            </a:pPr>
            <a:endParaRPr lang="tr-TR" dirty="0" smtClean="0">
              <a:solidFill>
                <a:srgbClr val="CC00CC"/>
              </a:solidFill>
            </a:endParaRPr>
          </a:p>
        </p:txBody>
      </p:sp>
    </p:spTree>
    <p:extLst>
      <p:ext uri="{BB962C8B-B14F-4D97-AF65-F5344CB8AC3E}">
        <p14:creationId xmlns:p14="http://schemas.microsoft.com/office/powerpoint/2010/main" val="420592826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6"/>
          <p:cNvSpPr>
            <a:spLocks noGrp="1" noChangeArrowheads="1"/>
          </p:cNvSpPr>
          <p:nvPr>
            <p:ph type="ctrTitle"/>
          </p:nvPr>
        </p:nvSpPr>
        <p:spPr>
          <a:xfrm>
            <a:off x="0" y="0"/>
            <a:ext cx="8964613" cy="2060575"/>
          </a:xfrm>
          <a:extLst/>
        </p:spPr>
        <p:txBody>
          <a:bodyPr>
            <a:normAutofit fontScale="90000"/>
          </a:bodyPr>
          <a:lstStyle/>
          <a:p>
            <a:pPr eaLnBrk="1" fontAlgn="auto" hangingPunct="1">
              <a:spcAft>
                <a:spcPts val="0"/>
              </a:spcAft>
              <a:defRPr/>
            </a:pPr>
            <a:r>
              <a:rPr lang="tr-TR" altLang="tr-TR" sz="4800" b="1" dirty="0" smtClean="0">
                <a:solidFill>
                  <a:schemeClr val="hlink"/>
                </a:solidFill>
              </a:rPr>
              <a:t/>
            </a:r>
            <a:br>
              <a:rPr lang="tr-TR" altLang="tr-TR" sz="4800" b="1" dirty="0" smtClean="0">
                <a:solidFill>
                  <a:schemeClr val="hlink"/>
                </a:solidFill>
              </a:rPr>
            </a:br>
            <a:r>
              <a:rPr lang="tr-TR" altLang="tr-TR" sz="4800" b="1" dirty="0" smtClean="0">
                <a:solidFill>
                  <a:srgbClr val="FF0000"/>
                </a:solidFill>
                <a:latin typeface="Arial Black" panose="020B0A04020102020204" pitchFamily="34" charset="0"/>
              </a:rPr>
              <a:t>DESTEK EĞİTİM ODASININ </a:t>
            </a:r>
            <a:r>
              <a:rPr lang="tr-TR" altLang="tr-TR" sz="4800" b="1" dirty="0" smtClean="0">
                <a:solidFill>
                  <a:srgbClr val="00FF00"/>
                </a:solidFill>
                <a:latin typeface="Arial Black" panose="020B0A04020102020204" pitchFamily="34" charset="0"/>
              </a:rPr>
              <a:t>AÇILMASI</a:t>
            </a:r>
          </a:p>
        </p:txBody>
      </p:sp>
      <p:sp>
        <p:nvSpPr>
          <p:cNvPr id="57361" name="Rectangle 17"/>
          <p:cNvSpPr>
            <a:spLocks noGrp="1" noChangeArrowheads="1"/>
          </p:cNvSpPr>
          <p:nvPr>
            <p:ph type="subTitle" idx="1"/>
          </p:nvPr>
        </p:nvSpPr>
        <p:spPr>
          <a:xfrm>
            <a:off x="179388" y="2179638"/>
            <a:ext cx="8678892" cy="3384550"/>
          </a:xfrm>
        </p:spPr>
        <p:txBody>
          <a:bodyPr rtlCol="0"/>
          <a:lstStyle/>
          <a:p>
            <a:pPr eaLnBrk="1" fontAlgn="auto" hangingPunct="1">
              <a:defRPr/>
            </a:pPr>
            <a:endParaRPr lang="tr-TR" sz="2800" dirty="0" smtClean="0">
              <a:solidFill>
                <a:srgbClr val="00FF00"/>
              </a:solidFill>
              <a:latin typeface="Arial Narrow" pitchFamily="34" charset="0"/>
            </a:endParaRPr>
          </a:p>
          <a:p>
            <a:pPr eaLnBrk="1" fontAlgn="auto" hangingPunct="1">
              <a:defRPr/>
            </a:pPr>
            <a:r>
              <a:rPr lang="tr-TR" sz="2800" dirty="0" smtClean="0">
                <a:latin typeface="Times New Roman" panose="02020603050405020304" pitchFamily="18" charset="0"/>
                <a:cs typeface="Times New Roman" panose="02020603050405020304" pitchFamily="18" charset="0"/>
              </a:rPr>
              <a:t>Destek eğitim odaları, </a:t>
            </a:r>
            <a:r>
              <a:rPr lang="tr-TR" sz="2800" b="1" dirty="0" smtClean="0">
                <a:solidFill>
                  <a:srgbClr val="FF0000"/>
                </a:solidFill>
                <a:latin typeface="Times New Roman" panose="02020603050405020304" pitchFamily="18" charset="0"/>
                <a:cs typeface="Times New Roman" panose="02020603050405020304" pitchFamily="18" charset="0"/>
              </a:rPr>
              <a:t>özel eğitim hizmetleri kurulunun </a:t>
            </a:r>
            <a:r>
              <a:rPr lang="tr-TR" sz="2800" dirty="0" smtClean="0">
                <a:latin typeface="Times New Roman" panose="02020603050405020304" pitchFamily="18" charset="0"/>
                <a:cs typeface="Times New Roman" panose="02020603050405020304" pitchFamily="18" charset="0"/>
              </a:rPr>
              <a:t>önerisi doğrultusunda millî eğitim müdürlükleri tarafından açılır. </a:t>
            </a:r>
            <a:endParaRPr lang="tr-TR" sz="2800" dirty="0" smtClean="0">
              <a:solidFill>
                <a:srgbClr val="00FF00"/>
              </a:solidFill>
              <a:latin typeface="Times New Roman" panose="02020603050405020304" pitchFamily="18" charset="0"/>
              <a:cs typeface="Times New Roman" panose="02020603050405020304" pitchFamily="18" charset="0"/>
            </a:endParaRPr>
          </a:p>
          <a:p>
            <a:pPr eaLnBrk="1" fontAlgn="auto" hangingPunct="1">
              <a:defRPr/>
            </a:pPr>
            <a:endParaRPr lang="tr-TR" sz="1000" dirty="0" smtClean="0"/>
          </a:p>
          <a:p>
            <a:pPr eaLnBrk="1" fontAlgn="auto" hangingPunct="1">
              <a:defRPr/>
            </a:pPr>
            <a:endParaRPr lang="tr-TR" sz="1000" dirty="0" smtClean="0"/>
          </a:p>
          <a:p>
            <a:pPr eaLnBrk="1" fontAlgn="auto" hangingPunct="1">
              <a:defRPr/>
            </a:pPr>
            <a:r>
              <a:rPr lang="tr-TR" dirty="0" smtClean="0"/>
              <a:t>OKULUN RESMİ YAZISI İLE</a:t>
            </a:r>
          </a:p>
          <a:p>
            <a:pPr eaLnBrk="1" fontAlgn="auto" hangingPunct="1">
              <a:defRPr/>
            </a:pPr>
            <a:endParaRPr lang="tr-TR" sz="1200" dirty="0" smtClean="0">
              <a:latin typeface="Times New Roman" panose="02020603050405020304" pitchFamily="18" charset="0"/>
              <a:cs typeface="Times New Roman" panose="02020603050405020304" pitchFamily="18" charset="0"/>
            </a:endParaRPr>
          </a:p>
          <a:p>
            <a:pPr eaLnBrk="1" fontAlgn="auto" hangingPunct="1">
              <a:defRPr/>
            </a:pPr>
            <a:endParaRPr lang="tr-TR" sz="1000" dirty="0" smtClean="0"/>
          </a:p>
        </p:txBody>
      </p:sp>
      <p:sp>
        <p:nvSpPr>
          <p:cNvPr id="6" name="Rectangle 26"/>
          <p:cNvSpPr>
            <a:spLocks noGrp="1" noChangeArrowheads="1"/>
          </p:cNvSpPr>
          <p:nvPr>
            <p:ph type="ftr" sz="quarter" idx="11"/>
          </p:nvPr>
        </p:nvSpPr>
        <p:spPr/>
        <p:txBody>
          <a:bodyPr/>
          <a:lstStyle/>
          <a:p>
            <a:pPr>
              <a:defRPr/>
            </a:pPr>
            <a:r>
              <a:rPr lang="tr-TR" dirty="0" smtClean="0"/>
              <a:t>Çanakkale </a:t>
            </a:r>
            <a:r>
              <a:rPr lang="tr-TR" dirty="0"/>
              <a:t>Rehberlik ve Araştırma Merkezi</a:t>
            </a:r>
          </a:p>
        </p:txBody>
      </p:sp>
      <p:pic>
        <p:nvPicPr>
          <p:cNvPr id="57362" name="Picture 18" descr="MPj04037290000[1]"/>
          <p:cNvPicPr>
            <a:picLocks noChangeAspect="1" noChangeArrowheads="1"/>
          </p:cNvPicPr>
          <p:nvPr/>
        </p:nvPicPr>
        <p:blipFill>
          <a:blip r:embed="rId2" cstate="print"/>
          <a:srcRect/>
          <a:stretch>
            <a:fillRect/>
          </a:stretch>
        </p:blipFill>
        <p:spPr bwMode="auto">
          <a:xfrm>
            <a:off x="1214414" y="4286256"/>
            <a:ext cx="2735263" cy="172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736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1600000">
                                      <p:cBhvr>
                                        <p:cTn id="10" dur="2000" fill="hold"/>
                                        <p:tgtEl>
                                          <p:spTgt spid="57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Rectangle 8"/>
          <p:cNvSpPr>
            <a:spLocks noGrp="1" noChangeArrowheads="1"/>
          </p:cNvSpPr>
          <p:nvPr>
            <p:ph type="title"/>
          </p:nvPr>
        </p:nvSpPr>
        <p:spPr>
          <a:xfrm>
            <a:off x="0" y="228600"/>
            <a:ext cx="8964613" cy="1687513"/>
          </a:xfrm>
        </p:spPr>
        <p:txBody>
          <a:bodyPr/>
          <a:lstStyle/>
          <a:p>
            <a:pPr eaLnBrk="1" fontAlgn="auto" hangingPunct="1">
              <a:spcAft>
                <a:spcPts val="0"/>
              </a:spcAft>
              <a:defRPr/>
            </a:pPr>
            <a:r>
              <a:rPr lang="tr-TR" sz="4000" dirty="0" smtClean="0">
                <a:solidFill>
                  <a:schemeClr val="tx1">
                    <a:lumMod val="75000"/>
                    <a:lumOff val="25000"/>
                  </a:schemeClr>
                </a:solidFill>
              </a:rPr>
              <a:t>    </a:t>
            </a:r>
            <a:r>
              <a:rPr lang="tr-TR" sz="4000" dirty="0" smtClean="0">
                <a:solidFill>
                  <a:srgbClr val="00FF00"/>
                </a:solidFill>
                <a:latin typeface="Arial Black" panose="020B0A04020102020204" pitchFamily="34" charset="0"/>
              </a:rPr>
              <a:t>FARKLIYIM</a:t>
            </a:r>
            <a:r>
              <a:rPr lang="tr-TR" sz="4000" dirty="0" smtClean="0">
                <a:solidFill>
                  <a:srgbClr val="FFFF00"/>
                </a:solidFill>
                <a:latin typeface="Arial Black" panose="020B0A04020102020204" pitchFamily="34" charset="0"/>
              </a:rPr>
              <a:t> </a:t>
            </a:r>
            <a:r>
              <a:rPr lang="tr-TR" sz="4000" dirty="0" smtClean="0">
                <a:solidFill>
                  <a:srgbClr val="FF0000"/>
                </a:solidFill>
                <a:latin typeface="Arial Black" panose="020B0A04020102020204" pitchFamily="34" charset="0"/>
              </a:rPr>
              <a:t>AMA</a:t>
            </a:r>
            <a:br>
              <a:rPr lang="tr-TR" sz="4000" dirty="0" smtClean="0">
                <a:solidFill>
                  <a:srgbClr val="FF0000"/>
                </a:solidFill>
                <a:latin typeface="Arial Black" panose="020B0A04020102020204" pitchFamily="34" charset="0"/>
              </a:rPr>
            </a:br>
            <a:r>
              <a:rPr lang="tr-TR" sz="4000" dirty="0" smtClean="0">
                <a:solidFill>
                  <a:srgbClr val="FF0000"/>
                </a:solidFill>
                <a:latin typeface="Arial Black" panose="020B0A04020102020204" pitchFamily="34" charset="0"/>
              </a:rPr>
              <a:t>                       ÖĞRENEBİLİRİM      </a:t>
            </a:r>
          </a:p>
        </p:txBody>
      </p:sp>
      <p:sp>
        <p:nvSpPr>
          <p:cNvPr id="5" name="Altbilgi Yer Tutucusu 3"/>
          <p:cNvSpPr>
            <a:spLocks noGrp="1"/>
          </p:cNvSpPr>
          <p:nvPr>
            <p:ph type="ftr" sz="quarter" idx="11"/>
          </p:nvPr>
        </p:nvSpPr>
        <p:spPr/>
        <p:txBody>
          <a:bodyPr/>
          <a:lstStyle/>
          <a:p>
            <a:pPr>
              <a:defRPr/>
            </a:pPr>
            <a:r>
              <a:rPr lang="tr-TR" dirty="0" smtClean="0"/>
              <a:t>Çanakkale </a:t>
            </a:r>
            <a:r>
              <a:rPr lang="tr-TR" dirty="0"/>
              <a:t>Rehberlik ve Araştırma Merkezi</a:t>
            </a:r>
          </a:p>
        </p:txBody>
      </p:sp>
      <p:pic>
        <p:nvPicPr>
          <p:cNvPr id="18434" name="Picture 2"/>
          <p:cNvPicPr>
            <a:picLocks noChangeAspect="1" noChangeArrowheads="1"/>
          </p:cNvPicPr>
          <p:nvPr/>
        </p:nvPicPr>
        <p:blipFill>
          <a:blip r:embed="rId2" cstate="print"/>
          <a:srcRect/>
          <a:stretch>
            <a:fillRect/>
          </a:stretch>
        </p:blipFill>
        <p:spPr bwMode="auto">
          <a:xfrm>
            <a:off x="1285853" y="2752724"/>
            <a:ext cx="6572296" cy="2676540"/>
          </a:xfrm>
          <a:prstGeom prst="rect">
            <a:avLst/>
          </a:prstGeom>
          <a:noFill/>
          <a:ln w="9525">
            <a:noFill/>
            <a:miter lim="800000"/>
            <a:headEnd/>
            <a:tailEnd/>
          </a:ln>
          <a:effectLst/>
        </p:spPr>
      </p:pic>
    </p:spTree>
    <p:extLst>
      <p:ext uri="{BB962C8B-B14F-4D97-AF65-F5344CB8AC3E}">
        <p14:creationId xmlns:p14="http://schemas.microsoft.com/office/powerpoint/2010/main" val="223749864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7950" y="287338"/>
            <a:ext cx="8856663" cy="1449387"/>
          </a:xfrm>
        </p:spPr>
        <p:txBody>
          <a:bodyPr>
            <a:normAutofit fontScale="90000"/>
          </a:bodyPr>
          <a:lstStyle/>
          <a:p>
            <a:pPr algn="ctr" eaLnBrk="1" fontAlgn="auto" hangingPunct="1">
              <a:spcAft>
                <a:spcPts val="0"/>
              </a:spcAft>
              <a:defRPr/>
            </a:pPr>
            <a:r>
              <a:rPr lang="tr-TR" sz="4000" b="1" dirty="0" smtClean="0">
                <a:solidFill>
                  <a:srgbClr val="00FF00"/>
                </a:solidFill>
                <a:latin typeface="Arial Black" panose="020B0A04020102020204" pitchFamily="34" charset="0"/>
              </a:rPr>
              <a:t>    </a:t>
            </a:r>
            <a:r>
              <a:rPr lang="tr-TR" sz="4000" b="1" dirty="0" smtClean="0">
                <a:solidFill>
                  <a:srgbClr val="FF0000"/>
                </a:solidFill>
                <a:latin typeface="Arial Black" panose="020B0A04020102020204" pitchFamily="34" charset="0"/>
              </a:rPr>
              <a:t>BİRDEN FAZLA DESTEK EĞİTİM ODASI AÇILABİLİRMİ?</a:t>
            </a:r>
            <a:r>
              <a:rPr lang="tr-TR" sz="5400" dirty="0" smtClean="0">
                <a:solidFill>
                  <a:srgbClr val="FF0000"/>
                </a:solidFill>
                <a:latin typeface="Arial Black" panose="020B0A04020102020204" pitchFamily="34" charset="0"/>
              </a:rPr>
              <a:t> </a:t>
            </a:r>
          </a:p>
        </p:txBody>
      </p:sp>
      <p:sp>
        <p:nvSpPr>
          <p:cNvPr id="14339" name="Rectangle 3"/>
          <p:cNvSpPr>
            <a:spLocks noGrp="1" noChangeArrowheads="1"/>
          </p:cNvSpPr>
          <p:nvPr>
            <p:ph idx="1"/>
          </p:nvPr>
        </p:nvSpPr>
        <p:spPr>
          <a:xfrm>
            <a:off x="468313" y="2133600"/>
            <a:ext cx="8208962" cy="3621088"/>
          </a:xfrm>
        </p:spPr>
        <p:txBody>
          <a:bodyPr/>
          <a:lstStyle/>
          <a:p>
            <a:pPr eaLnBrk="1" hangingPunct="1"/>
            <a:r>
              <a:rPr lang="tr-TR" altLang="tr-TR" sz="2800" b="1" smtClean="0">
                <a:latin typeface="Times New Roman" pitchFamily="18" charset="0"/>
                <a:cs typeface="Times New Roman" pitchFamily="18" charset="0"/>
              </a:rPr>
              <a:t>Evet,</a:t>
            </a:r>
            <a:r>
              <a:rPr lang="tr-TR" altLang="tr-TR" sz="2800" smtClean="0">
                <a:latin typeface="Times New Roman" pitchFamily="18" charset="0"/>
                <a:cs typeface="Times New Roman" pitchFamily="18" charset="0"/>
              </a:rPr>
              <a:t> açılabilir. Destek eğitim alacak öğrenci sayısına göre okulda veya kurumda </a:t>
            </a:r>
            <a:r>
              <a:rPr lang="tr-TR" altLang="tr-TR" sz="2800" b="1" i="1" smtClean="0">
                <a:latin typeface="Times New Roman" pitchFamily="18" charset="0"/>
                <a:cs typeface="Times New Roman" pitchFamily="18" charset="0"/>
              </a:rPr>
              <a:t>birden fazla Destek Eğitim Odası açılabilir. </a:t>
            </a:r>
            <a:endParaRPr lang="tr-TR" altLang="tr-TR" sz="2800" smtClean="0">
              <a:latin typeface="Times New Roman" pitchFamily="18" charset="0"/>
              <a:cs typeface="Times New Roman" pitchFamily="18" charset="0"/>
            </a:endParaRPr>
          </a:p>
        </p:txBody>
      </p:sp>
      <p:sp>
        <p:nvSpPr>
          <p:cNvPr id="5" name="Altbilgi Yer Tutucusu 4"/>
          <p:cNvSpPr>
            <a:spLocks noGrp="1"/>
          </p:cNvSpPr>
          <p:nvPr>
            <p:ph type="ftr" sz="quarter" idx="11"/>
          </p:nvPr>
        </p:nvSpPr>
        <p:spPr/>
        <p:txBody>
          <a:bodyPr/>
          <a:lstStyle/>
          <a:p>
            <a:pPr>
              <a:defRPr/>
            </a:pPr>
            <a:r>
              <a:rPr lang="tr-TR" dirty="0" smtClean="0"/>
              <a:t>Çanakkale </a:t>
            </a:r>
            <a:r>
              <a:rPr lang="tr-TR" dirty="0"/>
              <a:t>Rehberlik ve Araştırma Merkezi</a:t>
            </a:r>
          </a:p>
        </p:txBody>
      </p:sp>
      <p:pic>
        <p:nvPicPr>
          <p:cNvPr id="19458" name="Picture 2"/>
          <p:cNvPicPr>
            <a:picLocks noChangeAspect="1" noChangeArrowheads="1"/>
          </p:cNvPicPr>
          <p:nvPr/>
        </p:nvPicPr>
        <p:blipFill>
          <a:blip r:embed="rId2" cstate="print"/>
          <a:srcRect/>
          <a:stretch>
            <a:fillRect/>
          </a:stretch>
        </p:blipFill>
        <p:spPr bwMode="auto">
          <a:xfrm>
            <a:off x="5500694" y="4143380"/>
            <a:ext cx="2943225" cy="2052641"/>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cstate="print"/>
          <a:srcRect/>
          <a:stretch>
            <a:fillRect/>
          </a:stretch>
        </p:blipFill>
        <p:spPr bwMode="auto">
          <a:xfrm>
            <a:off x="500034" y="3643314"/>
            <a:ext cx="2247900" cy="20288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15888"/>
            <a:ext cx="8686800" cy="1296987"/>
          </a:xfrm>
        </p:spPr>
        <p:txBody>
          <a:bodyPr>
            <a:normAutofit fontScale="90000"/>
          </a:bodyPr>
          <a:lstStyle/>
          <a:p>
            <a:pP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sz="3600" b="1" dirty="0" smtClean="0">
                <a:solidFill>
                  <a:srgbClr val="FF0000"/>
                </a:solidFill>
                <a:latin typeface="Arial Black" panose="020B0A04020102020204" pitchFamily="34" charset="0"/>
              </a:rPr>
              <a:t>ODAMIZ YOK !!!!</a:t>
            </a:r>
            <a:br>
              <a:rPr lang="tr-TR" sz="3600" b="1" dirty="0" smtClean="0">
                <a:solidFill>
                  <a:srgbClr val="FF0000"/>
                </a:solidFill>
                <a:latin typeface="Arial Black" panose="020B0A04020102020204" pitchFamily="34" charset="0"/>
              </a:rPr>
            </a:br>
            <a:endParaRPr lang="tr-TR" sz="3600" dirty="0">
              <a:solidFill>
                <a:srgbClr val="FF0000"/>
              </a:solidFill>
              <a:latin typeface="Arial Black" panose="020B0A04020102020204" pitchFamily="34" charset="0"/>
            </a:endParaRPr>
          </a:p>
        </p:txBody>
      </p:sp>
      <p:sp>
        <p:nvSpPr>
          <p:cNvPr id="15363" name="2 İçerik Yer Tutucusu"/>
          <p:cNvSpPr>
            <a:spLocks noGrp="1"/>
          </p:cNvSpPr>
          <p:nvPr>
            <p:ph idx="1"/>
          </p:nvPr>
        </p:nvSpPr>
        <p:spPr/>
        <p:txBody>
          <a:bodyPr>
            <a:normAutofit/>
          </a:bodyPr>
          <a:lstStyle/>
          <a:p>
            <a:pPr eaLnBrk="1" hangingPunct="1"/>
            <a:r>
              <a:rPr lang="tr-TR" altLang="tr-TR" dirty="0" smtClean="0">
                <a:latin typeface="Times New Roman" pitchFamily="18" charset="0"/>
                <a:cs typeface="Times New Roman" pitchFamily="18" charset="0"/>
              </a:rPr>
              <a:t>Destek Eğitim Odası olarak kullanılabilecek ayrı bir oda/derslik olmasa da, Destek Eğitim Odası açmak zorunludur. </a:t>
            </a:r>
          </a:p>
          <a:p>
            <a:pPr eaLnBrk="1" hangingPunct="1"/>
            <a:r>
              <a:rPr lang="tr-TR" altLang="tr-TR" b="1" i="1" dirty="0" smtClean="0">
                <a:latin typeface="Times New Roman" pitchFamily="18" charset="0"/>
                <a:cs typeface="Times New Roman" pitchFamily="18" charset="0"/>
              </a:rPr>
              <a:t>Gerektiğinde yönetici odaları, rehberlik servisi, kütüphane, öğretmenler odası, Okul Aile Birliği odası gibi mekânlar, uygun bir planlama doğrultusunda Destek Eğitim Odası olarak kullanılabilir. </a:t>
            </a:r>
            <a:endParaRPr lang="tr-TR" altLang="tr-TR" dirty="0" smtClean="0">
              <a:latin typeface="Times New Roman" pitchFamily="18" charset="0"/>
              <a:cs typeface="Times New Roman" pitchFamily="18" charset="0"/>
            </a:endParaRPr>
          </a:p>
        </p:txBody>
      </p:sp>
      <p:sp>
        <p:nvSpPr>
          <p:cNvPr id="4" name="Altbilgi Yer Tutucusu 4"/>
          <p:cNvSpPr>
            <a:spLocks noGrp="1"/>
          </p:cNvSpPr>
          <p:nvPr>
            <p:ph type="ftr" sz="quarter" idx="11"/>
          </p:nvPr>
        </p:nvSpPr>
        <p:spPr>
          <a:xfrm>
            <a:off x="2667000" y="6356350"/>
            <a:ext cx="3352800" cy="365125"/>
          </a:xfrm>
        </p:spPr>
        <p:txBody>
          <a:bodyPr/>
          <a:lstStyle/>
          <a:p>
            <a:pPr>
              <a:defRPr/>
            </a:pPr>
            <a:r>
              <a:rPr lang="tr-TR" dirty="0" err="1"/>
              <a:t>Çanakkala</a:t>
            </a:r>
            <a:r>
              <a:rPr lang="tr-TR" dirty="0"/>
              <a:t> Rehberlik ve Araştırma Merkezi</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85728"/>
            <a:ext cx="8785225" cy="1449387"/>
          </a:xfrm>
        </p:spPr>
        <p:txBody>
          <a:bodyPr/>
          <a:lstStyle/>
          <a:p>
            <a:pPr eaLnBrk="1" fontAlgn="auto" hangingPunct="1">
              <a:spcAft>
                <a:spcPts val="0"/>
              </a:spcAft>
              <a:defRPr/>
            </a:pPr>
            <a:r>
              <a:rPr lang="tr-TR" sz="2800" b="1" dirty="0" smtClean="0">
                <a:solidFill>
                  <a:srgbClr val="FF0000"/>
                </a:solidFill>
                <a:latin typeface="Arial Black" panose="020B0A04020102020204" pitchFamily="34" charset="0"/>
              </a:rPr>
              <a:t>DESTEK EĞİTİM ODASI «PLANLAMA» KİM YÜRÜTÜR?</a:t>
            </a:r>
          </a:p>
        </p:txBody>
      </p:sp>
      <p:sp>
        <p:nvSpPr>
          <p:cNvPr id="16387" name="Rectangle 3"/>
          <p:cNvSpPr>
            <a:spLocks noGrp="1" noChangeArrowheads="1"/>
          </p:cNvSpPr>
          <p:nvPr>
            <p:ph idx="1"/>
          </p:nvPr>
        </p:nvSpPr>
        <p:spPr>
          <a:xfrm>
            <a:off x="395288" y="1846263"/>
            <a:ext cx="8569325" cy="4022725"/>
          </a:xfrm>
        </p:spPr>
        <p:txBody>
          <a:bodyPr/>
          <a:lstStyle/>
          <a:p>
            <a:pPr eaLnBrk="1" hangingPunct="1">
              <a:buFontTx/>
              <a:buNone/>
            </a:pPr>
            <a:r>
              <a:rPr lang="tr-TR" altLang="tr-TR" sz="3600" dirty="0" smtClean="0"/>
              <a:t>  </a:t>
            </a:r>
          </a:p>
          <a:p>
            <a:pPr eaLnBrk="1" hangingPunct="1">
              <a:buFontTx/>
              <a:buNone/>
            </a:pPr>
            <a:r>
              <a:rPr lang="tr-TR" altLang="tr-TR" dirty="0" smtClean="0">
                <a:latin typeface="Times New Roman" pitchFamily="18" charset="0"/>
                <a:cs typeface="Times New Roman" pitchFamily="18" charset="0"/>
              </a:rPr>
              <a:t>    </a:t>
            </a:r>
            <a:r>
              <a:rPr lang="tr-TR" altLang="tr-TR" sz="4000" dirty="0" smtClean="0">
                <a:latin typeface="Times New Roman" pitchFamily="18" charset="0"/>
                <a:cs typeface="Times New Roman" pitchFamily="18" charset="0"/>
              </a:rPr>
              <a:t>Destek eğitim odasında yürütülecek eğitim hizmetlerinin planlaması okul yönetimince yapılır.</a:t>
            </a:r>
            <a:endParaRPr lang="tr-TR" altLang="tr-TR" sz="3600" dirty="0" smtClean="0">
              <a:latin typeface="Times New Roman" pitchFamily="18" charset="0"/>
              <a:cs typeface="Times New Roman" pitchFamily="18" charset="0"/>
            </a:endParaRPr>
          </a:p>
          <a:p>
            <a:pPr eaLnBrk="1" hangingPunct="1">
              <a:buFontTx/>
              <a:buNone/>
            </a:pPr>
            <a:endParaRPr lang="tr-TR" altLang="tr-TR" dirty="0" smtClean="0">
              <a:latin typeface="Times New Roman" pitchFamily="18" charset="0"/>
              <a:cs typeface="Times New Roman" pitchFamily="18" charset="0"/>
            </a:endParaRPr>
          </a:p>
        </p:txBody>
      </p:sp>
      <p:sp>
        <p:nvSpPr>
          <p:cNvPr id="5" name="Altbilgi Yer Tutucusu 4"/>
          <p:cNvSpPr>
            <a:spLocks noGrp="1"/>
          </p:cNvSpPr>
          <p:nvPr>
            <p:ph type="ftr" sz="quarter" idx="11"/>
          </p:nvPr>
        </p:nvSpPr>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260350"/>
            <a:ext cx="9036050" cy="1655763"/>
          </a:xfrm>
          <a:extLst/>
        </p:spPr>
        <p:txBody>
          <a:bodyPr>
            <a:normAutofit fontScale="90000"/>
          </a:bodyPr>
          <a:lstStyle/>
          <a:p>
            <a:pPr eaLnBrk="1" fontAlgn="auto" hangingPunct="1">
              <a:spcAft>
                <a:spcPts val="0"/>
              </a:spcAft>
              <a:defRPr/>
            </a:pPr>
            <a:r>
              <a:rPr lang="tr-TR" altLang="tr-TR" sz="4800" b="1" dirty="0" smtClean="0">
                <a:solidFill>
                  <a:schemeClr val="hlink"/>
                </a:solidFill>
              </a:rPr>
              <a:t/>
            </a:r>
            <a:br>
              <a:rPr lang="tr-TR" altLang="tr-TR" sz="4800" b="1" dirty="0" smtClean="0">
                <a:solidFill>
                  <a:schemeClr val="hlink"/>
                </a:solidFill>
              </a:rPr>
            </a:br>
            <a:r>
              <a:rPr lang="tr-TR" altLang="tr-TR" sz="4800" b="1" dirty="0" smtClean="0">
                <a:solidFill>
                  <a:schemeClr val="hlink"/>
                </a:solidFill>
              </a:rPr>
              <a:t> </a:t>
            </a:r>
            <a:r>
              <a:rPr lang="tr-TR" altLang="tr-TR" sz="4800" b="1" dirty="0" smtClean="0">
                <a:solidFill>
                  <a:srgbClr val="FF0000"/>
                </a:solidFill>
              </a:rPr>
              <a:t>ÖĞRENCİNİN </a:t>
            </a:r>
            <a:r>
              <a:rPr lang="tr-TR" altLang="tr-TR" sz="3600" b="1" dirty="0" smtClean="0">
                <a:solidFill>
                  <a:srgbClr val="FF0000"/>
                </a:solidFill>
                <a:latin typeface="Arial Black" panose="020B0A04020102020204" pitchFamily="34" charset="0"/>
              </a:rPr>
              <a:t>DESTEK EĞİTİM ODASINDAN YARARLANMASINA KİM KARAR VERİR ?</a:t>
            </a:r>
          </a:p>
        </p:txBody>
      </p:sp>
      <p:sp>
        <p:nvSpPr>
          <p:cNvPr id="115716" name="Rectangle 4"/>
          <p:cNvSpPr>
            <a:spLocks noGrp="1" noChangeArrowheads="1"/>
          </p:cNvSpPr>
          <p:nvPr>
            <p:ph type="subTitle" idx="1"/>
          </p:nvPr>
        </p:nvSpPr>
        <p:spPr>
          <a:xfrm>
            <a:off x="0" y="1916113"/>
            <a:ext cx="8893175" cy="3889375"/>
          </a:xfrm>
        </p:spPr>
        <p:txBody>
          <a:bodyPr rtlCol="0"/>
          <a:lstStyle/>
          <a:p>
            <a:pPr eaLnBrk="1" fontAlgn="auto" hangingPunct="1">
              <a:defRPr/>
            </a:pPr>
            <a:r>
              <a:rPr lang="tr-TR" dirty="0" smtClean="0">
                <a:latin typeface="Times New Roman" panose="02020603050405020304" pitchFamily="18" charset="0"/>
                <a:cs typeface="Times New Roman" panose="02020603050405020304" pitchFamily="18" charset="0"/>
              </a:rPr>
              <a:t> </a:t>
            </a:r>
            <a:endParaRPr lang="tr-TR" b="1" dirty="0" smtClean="0">
              <a:solidFill>
                <a:srgbClr val="FF0000"/>
              </a:solidFill>
              <a:latin typeface="Times New Roman" panose="02020603050405020304" pitchFamily="18" charset="0"/>
              <a:cs typeface="Times New Roman" panose="02020603050405020304" pitchFamily="18" charset="0"/>
            </a:endParaRPr>
          </a:p>
          <a:p>
            <a:pPr eaLnBrk="1" fontAlgn="auto" hangingPunct="1">
              <a:defRPr/>
            </a:pPr>
            <a:r>
              <a:rPr lang="tr-TR" sz="4000" b="1" dirty="0" smtClean="0">
                <a:solidFill>
                  <a:srgbClr val="FF0000"/>
                </a:solidFill>
                <a:latin typeface="Times New Roman" pitchFamily="18" charset="0"/>
                <a:cs typeface="Times New Roman" pitchFamily="18" charset="0"/>
              </a:rPr>
              <a:t>BEP BİRİMİ </a:t>
            </a:r>
            <a:r>
              <a:rPr lang="tr-TR" sz="4000" b="1" dirty="0" smtClean="0">
                <a:solidFill>
                  <a:srgbClr val="00B0F0"/>
                </a:solidFill>
                <a:latin typeface="Times New Roman" pitchFamily="18" charset="0"/>
                <a:cs typeface="Times New Roman" pitchFamily="18" charset="0"/>
              </a:rPr>
              <a:t>KARARI DOĞRULTUSUNDA</a:t>
            </a:r>
          </a:p>
          <a:p>
            <a:pPr eaLnBrk="1" fontAlgn="auto" hangingPunct="1">
              <a:defRPr/>
            </a:pPr>
            <a:r>
              <a:rPr lang="tr-TR" sz="4000" b="1" dirty="0" smtClean="0">
                <a:solidFill>
                  <a:srgbClr val="00B0F0"/>
                </a:solidFill>
                <a:latin typeface="Times New Roman" pitchFamily="18" charset="0"/>
                <a:cs typeface="Times New Roman" pitchFamily="18" charset="0"/>
              </a:rPr>
              <a:t>BELİRLENİR. </a:t>
            </a:r>
            <a:endParaRPr lang="tr-TR" sz="4000" b="1" dirty="0" smtClean="0">
              <a:solidFill>
                <a:srgbClr val="FF0000"/>
              </a:solidFill>
              <a:latin typeface="Times New Roman" pitchFamily="18" charset="0"/>
              <a:cs typeface="Times New Roman" pitchFamily="18" charset="0"/>
            </a:endParaRPr>
          </a:p>
          <a:p>
            <a:pPr eaLnBrk="1" fontAlgn="auto" hangingPunct="1">
              <a:defRPr/>
            </a:pPr>
            <a:r>
              <a:rPr lang="tr-TR" sz="4000" dirty="0" smtClean="0">
                <a:solidFill>
                  <a:srgbClr val="7030A0"/>
                </a:solidFill>
                <a:latin typeface="Times New Roman" pitchFamily="18" charset="0"/>
                <a:cs typeface="Times New Roman" pitchFamily="18" charset="0"/>
              </a:rPr>
              <a:t> </a:t>
            </a:r>
          </a:p>
        </p:txBody>
      </p:sp>
      <p:sp>
        <p:nvSpPr>
          <p:cNvPr id="5" name="Rectangle 26"/>
          <p:cNvSpPr>
            <a:spLocks noGrp="1" noChangeArrowheads="1"/>
          </p:cNvSpPr>
          <p:nvPr>
            <p:ph type="ftr" sz="quarter" idx="11"/>
          </p:nvPr>
        </p:nvSpPr>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839200" cy="1846263"/>
          </a:xfrm>
        </p:spPr>
        <p:txBody>
          <a:bodyPr>
            <a:normAutofit fontScale="90000"/>
          </a:bodyPr>
          <a:lstStyle/>
          <a:p>
            <a:pP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dirty="0" smtClean="0">
                <a:solidFill>
                  <a:schemeClr val="tx1">
                    <a:lumMod val="75000"/>
                    <a:lumOff val="25000"/>
                  </a:schemeClr>
                </a:solidFill>
              </a:rPr>
              <a:t/>
            </a:r>
            <a:br>
              <a:rPr lang="tr-TR" dirty="0" smtClean="0">
                <a:solidFill>
                  <a:schemeClr val="tx1">
                    <a:lumMod val="75000"/>
                    <a:lumOff val="25000"/>
                  </a:schemeClr>
                </a:solidFill>
              </a:rPr>
            </a:br>
            <a:r>
              <a:rPr lang="tr-TR" dirty="0">
                <a:solidFill>
                  <a:schemeClr val="tx1">
                    <a:lumMod val="75000"/>
                    <a:lumOff val="25000"/>
                  </a:schemeClr>
                </a:solidFill>
              </a:rPr>
              <a:t/>
            </a:r>
            <a:br>
              <a:rPr lang="tr-TR" dirty="0">
                <a:solidFill>
                  <a:schemeClr val="tx1">
                    <a:lumMod val="75000"/>
                    <a:lumOff val="25000"/>
                  </a:schemeClr>
                </a:solidFill>
              </a:rPr>
            </a:br>
            <a:r>
              <a:rPr lang="tr-TR" dirty="0" smtClean="0">
                <a:solidFill>
                  <a:schemeClr val="tx1">
                    <a:lumMod val="75000"/>
                    <a:lumOff val="25000"/>
                  </a:schemeClr>
                </a:solidFill>
              </a:rPr>
              <a:t/>
            </a:r>
            <a:br>
              <a:rPr lang="tr-TR" dirty="0" smtClean="0">
                <a:solidFill>
                  <a:schemeClr val="tx1">
                    <a:lumMod val="75000"/>
                    <a:lumOff val="25000"/>
                  </a:schemeClr>
                </a:solidFill>
              </a:rPr>
            </a:br>
            <a:r>
              <a:rPr lang="tr-TR" dirty="0">
                <a:solidFill>
                  <a:schemeClr val="tx1">
                    <a:lumMod val="75000"/>
                    <a:lumOff val="25000"/>
                  </a:schemeClr>
                </a:solidFill>
              </a:rPr>
              <a:t/>
            </a:r>
            <a:br>
              <a:rPr lang="tr-TR" dirty="0">
                <a:solidFill>
                  <a:schemeClr val="tx1">
                    <a:lumMod val="75000"/>
                    <a:lumOff val="25000"/>
                  </a:schemeClr>
                </a:solidFill>
              </a:rPr>
            </a:br>
            <a:r>
              <a:rPr lang="tr-TR" dirty="0" smtClean="0">
                <a:solidFill>
                  <a:schemeClr val="tx1">
                    <a:lumMod val="75000"/>
                    <a:lumOff val="25000"/>
                  </a:schemeClr>
                </a:solidFill>
              </a:rPr>
              <a:t/>
            </a:r>
            <a:br>
              <a:rPr lang="tr-TR" dirty="0" smtClean="0">
                <a:solidFill>
                  <a:schemeClr val="tx1">
                    <a:lumMod val="75000"/>
                    <a:lumOff val="25000"/>
                  </a:schemeClr>
                </a:solidFill>
              </a:rPr>
            </a:br>
            <a:r>
              <a:rPr lang="tr-TR" dirty="0">
                <a:solidFill>
                  <a:schemeClr val="tx1">
                    <a:lumMod val="75000"/>
                    <a:lumOff val="25000"/>
                  </a:schemeClr>
                </a:solidFill>
              </a:rPr>
              <a:t/>
            </a:r>
            <a:br>
              <a:rPr lang="tr-TR" dirty="0">
                <a:solidFill>
                  <a:schemeClr val="tx1">
                    <a:lumMod val="75000"/>
                    <a:lumOff val="25000"/>
                  </a:schemeClr>
                </a:solidFill>
              </a:rPr>
            </a:br>
            <a:r>
              <a:rPr lang="tr-TR" sz="3600" dirty="0" smtClean="0">
                <a:solidFill>
                  <a:srgbClr val="FF0000"/>
                </a:solidFill>
                <a:latin typeface="Arial Black" panose="020B0A04020102020204" pitchFamily="34" charset="0"/>
              </a:rPr>
              <a:t>Bir öğrenci Destek Eğitim Odasında haftada kaç saat eğitim alabilir ?</a:t>
            </a:r>
            <a:br>
              <a:rPr lang="tr-TR" sz="3600" dirty="0" smtClean="0">
                <a:solidFill>
                  <a:srgbClr val="FF0000"/>
                </a:solidFill>
                <a:latin typeface="Arial Black" panose="020B0A04020102020204" pitchFamily="34" charset="0"/>
              </a:rPr>
            </a:br>
            <a:endParaRPr lang="tr-TR" sz="3600" dirty="0">
              <a:solidFill>
                <a:srgbClr val="FF0000"/>
              </a:solidFill>
              <a:latin typeface="Arial Black" panose="020B0A04020102020204" pitchFamily="34" charset="0"/>
            </a:endParaRPr>
          </a:p>
        </p:txBody>
      </p:sp>
      <p:sp>
        <p:nvSpPr>
          <p:cNvPr id="18435" name="2 İçerik Yer Tutucusu"/>
          <p:cNvSpPr>
            <a:spLocks noGrp="1"/>
          </p:cNvSpPr>
          <p:nvPr>
            <p:ph idx="1"/>
          </p:nvPr>
        </p:nvSpPr>
        <p:spPr>
          <a:xfrm>
            <a:off x="1042988" y="2565400"/>
            <a:ext cx="7323137" cy="3303588"/>
          </a:xfrm>
        </p:spPr>
        <p:txBody>
          <a:bodyPr/>
          <a:lstStyle/>
          <a:p>
            <a:pPr eaLnBrk="1" hangingPunct="1"/>
            <a:r>
              <a:rPr lang="tr-TR" altLang="tr-TR" sz="2400" smtClean="0">
                <a:latin typeface="Times New Roman" pitchFamily="18" charset="0"/>
                <a:cs typeface="Times New Roman" pitchFamily="18" charset="0"/>
              </a:rPr>
              <a:t>Öğrencinin Destek Eğitim Odasında alacağı haftalık ders saati, </a:t>
            </a:r>
            <a:r>
              <a:rPr lang="tr-TR" altLang="tr-TR" sz="2400" b="1" smtClean="0">
                <a:latin typeface="Times New Roman" pitchFamily="18" charset="0"/>
                <a:cs typeface="Times New Roman" pitchFamily="18" charset="0"/>
              </a:rPr>
              <a:t>öğrencinin haftalık toplam ders saatinin </a:t>
            </a:r>
            <a:r>
              <a:rPr lang="tr-TR" altLang="tr-TR" sz="3200" b="1" smtClean="0">
                <a:solidFill>
                  <a:srgbClr val="FF0000"/>
                </a:solidFill>
                <a:latin typeface="Times New Roman" pitchFamily="18" charset="0"/>
                <a:cs typeface="Times New Roman" pitchFamily="18" charset="0"/>
              </a:rPr>
              <a:t>%40</a:t>
            </a:r>
            <a:r>
              <a:rPr lang="tr-TR" altLang="tr-TR" sz="2400" b="1" smtClean="0">
                <a:latin typeface="Times New Roman" pitchFamily="18" charset="0"/>
                <a:cs typeface="Times New Roman" pitchFamily="18" charset="0"/>
              </a:rPr>
              <a:t>’ını aşmayacak şekilde planlanır. İlkokul öğrencileri için bu süre haftada </a:t>
            </a:r>
            <a:r>
              <a:rPr lang="tr-TR" altLang="tr-TR" sz="2800" b="1" smtClean="0">
                <a:solidFill>
                  <a:srgbClr val="FF0000"/>
                </a:solidFill>
                <a:latin typeface="Times New Roman" pitchFamily="18" charset="0"/>
                <a:cs typeface="Times New Roman" pitchFamily="18" charset="0"/>
              </a:rPr>
              <a:t>12</a:t>
            </a:r>
            <a:r>
              <a:rPr lang="tr-TR" altLang="tr-TR" sz="2400" b="1" smtClean="0">
                <a:latin typeface="Times New Roman" pitchFamily="18" charset="0"/>
                <a:cs typeface="Times New Roman" pitchFamily="18" charset="0"/>
              </a:rPr>
              <a:t> saate denk gelmektedir. Öğrencinin ihtiyacı doğrultusunda ve azami ölçüde bu eğitimden yararlanması sağlanır. </a:t>
            </a:r>
            <a:endParaRPr lang="tr-TR" altLang="tr-TR" sz="2400" smtClean="0">
              <a:latin typeface="Times New Roman" pitchFamily="18" charset="0"/>
              <a:cs typeface="Times New Roman" pitchFamily="18" charset="0"/>
            </a:endParaRPr>
          </a:p>
        </p:txBody>
      </p:sp>
      <p:sp>
        <p:nvSpPr>
          <p:cNvPr id="4" name="Rectangle 26"/>
          <p:cNvSpPr>
            <a:spLocks noGrp="1" noChangeArrowheads="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950" y="0"/>
            <a:ext cx="8856663" cy="1700213"/>
          </a:xfrm>
        </p:spPr>
        <p:txBody>
          <a:bodyPr>
            <a:normAutofit fontScale="90000"/>
          </a:bodyPr>
          <a:lstStyle/>
          <a:p>
            <a:pP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sz="3600" b="1" dirty="0" smtClean="0">
                <a:solidFill>
                  <a:srgbClr val="FF0000"/>
                </a:solidFill>
                <a:latin typeface="Arial Black" panose="020B0A04020102020204" pitchFamily="34" charset="0"/>
              </a:rPr>
              <a:t>Destek Eğitim Odasında öğrenciler grup oluşturularak eğitim verilebilir mi? </a:t>
            </a:r>
            <a:br>
              <a:rPr lang="tr-TR" sz="3600" b="1" dirty="0" smtClean="0">
                <a:solidFill>
                  <a:srgbClr val="FF0000"/>
                </a:solidFill>
                <a:latin typeface="Arial Black" panose="020B0A04020102020204" pitchFamily="34" charset="0"/>
              </a:rPr>
            </a:br>
            <a:endParaRPr lang="tr-TR" sz="3600" dirty="0">
              <a:solidFill>
                <a:srgbClr val="FF0000"/>
              </a:solidFill>
              <a:latin typeface="Arial Black" panose="020B0A04020102020204" pitchFamily="34" charset="0"/>
            </a:endParaRPr>
          </a:p>
        </p:txBody>
      </p:sp>
      <p:sp>
        <p:nvSpPr>
          <p:cNvPr id="19459" name="2 İçerik Yer Tutucusu"/>
          <p:cNvSpPr>
            <a:spLocks noGrp="1"/>
          </p:cNvSpPr>
          <p:nvPr>
            <p:ph idx="1"/>
          </p:nvPr>
        </p:nvSpPr>
        <p:spPr>
          <a:xfrm>
            <a:off x="900113" y="1989138"/>
            <a:ext cx="8064500" cy="4311650"/>
          </a:xfrm>
        </p:spPr>
        <p:txBody>
          <a:bodyPr/>
          <a:lstStyle/>
          <a:p>
            <a:pPr eaLnBrk="1" hangingPunct="1"/>
            <a:r>
              <a:rPr lang="tr-TR" altLang="tr-TR" sz="2800" dirty="0" smtClean="0">
                <a:latin typeface="Times New Roman" pitchFamily="18" charset="0"/>
                <a:cs typeface="Times New Roman" pitchFamily="18" charset="0"/>
              </a:rPr>
              <a:t> EVET Destek Eğitim Odasında öğrencilerin eğitim performansları dikkate alınarak </a:t>
            </a:r>
            <a:r>
              <a:rPr lang="tr-TR" altLang="tr-TR" sz="2800" b="1" dirty="0" smtClean="0">
                <a:solidFill>
                  <a:srgbClr val="FF0000"/>
                </a:solidFill>
                <a:latin typeface="Times New Roman" pitchFamily="18" charset="0"/>
                <a:cs typeface="Times New Roman" pitchFamily="18" charset="0"/>
              </a:rPr>
              <a:t>birebir eğitim yapılması esastır. </a:t>
            </a:r>
            <a:r>
              <a:rPr lang="tr-TR" altLang="tr-TR" sz="2800" b="1" i="1" dirty="0" smtClean="0">
                <a:latin typeface="Times New Roman" pitchFamily="18" charset="0"/>
                <a:cs typeface="Times New Roman" pitchFamily="18" charset="0"/>
              </a:rPr>
              <a:t>Ancak, gerektiğinde eğitim performansı bakımından aynı seviyede olan öğrencilerle grup eğitimi de yapılabilir. </a:t>
            </a:r>
          </a:p>
          <a:p>
            <a:pPr eaLnBrk="1" hangingPunct="1">
              <a:buNone/>
            </a:pPr>
            <a:r>
              <a:rPr lang="tr-TR" altLang="tr-TR" sz="2800" b="1" i="1" dirty="0" smtClean="0">
                <a:latin typeface="Times New Roman" pitchFamily="18" charset="0"/>
                <a:cs typeface="Times New Roman" pitchFamily="18" charset="0"/>
              </a:rPr>
              <a:t>   </a:t>
            </a:r>
          </a:p>
          <a:p>
            <a:pPr eaLnBrk="1" hangingPunct="1">
              <a:buNone/>
            </a:pPr>
            <a:r>
              <a:rPr lang="tr-TR" altLang="tr-TR" sz="4000" b="1" dirty="0" smtClean="0">
                <a:latin typeface="Times New Roman" pitchFamily="18" charset="0"/>
                <a:cs typeface="Times New Roman" pitchFamily="18" charset="0"/>
              </a:rPr>
              <a:t>3 KİŞİ </a:t>
            </a:r>
          </a:p>
        </p:txBody>
      </p:sp>
      <p:sp>
        <p:nvSpPr>
          <p:cNvPr id="4" name="Rectangle 26"/>
          <p:cNvSpPr>
            <a:spLocks noGrp="1" noChangeArrowheads="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950" y="0"/>
            <a:ext cx="8883650" cy="1846263"/>
          </a:xfrm>
        </p:spPr>
        <p:txBody>
          <a:bodyPr>
            <a:normAutofit fontScale="90000"/>
          </a:bodyPr>
          <a:lstStyle/>
          <a:p>
            <a:pPr algn="ct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sz="4000" b="1" dirty="0" smtClean="0">
                <a:solidFill>
                  <a:srgbClr val="FF0000"/>
                </a:solidFill>
                <a:latin typeface="Arial Black" panose="020B0A04020102020204" pitchFamily="34" charset="0"/>
              </a:rPr>
              <a:t>DESTEK EĞİTİM ODASINDA HAFTA SONU EĞİTİM YAPILABİLİR Mİ? </a:t>
            </a:r>
            <a:r>
              <a:rPr lang="tr-TR" sz="4000" b="1" dirty="0" smtClean="0">
                <a:solidFill>
                  <a:srgbClr val="00FF00"/>
                </a:solidFill>
                <a:latin typeface="Arial Black" panose="020B0A04020102020204" pitchFamily="34" charset="0"/>
              </a:rPr>
              <a:t/>
            </a:r>
            <a:br>
              <a:rPr lang="tr-TR" sz="4000" b="1" dirty="0" smtClean="0">
                <a:solidFill>
                  <a:srgbClr val="00FF00"/>
                </a:solidFill>
                <a:latin typeface="Arial Black" panose="020B0A04020102020204" pitchFamily="34" charset="0"/>
              </a:rPr>
            </a:br>
            <a:endParaRPr lang="tr-TR" sz="4000" dirty="0">
              <a:solidFill>
                <a:srgbClr val="00FF00"/>
              </a:solidFill>
              <a:latin typeface="Arial Black" panose="020B0A04020102020204" pitchFamily="34" charset="0"/>
            </a:endParaRPr>
          </a:p>
        </p:txBody>
      </p:sp>
      <p:sp>
        <p:nvSpPr>
          <p:cNvPr id="21507" name="2 İçerik Yer Tutucusu"/>
          <p:cNvSpPr>
            <a:spLocks noGrp="1"/>
          </p:cNvSpPr>
          <p:nvPr>
            <p:ph idx="1"/>
          </p:nvPr>
        </p:nvSpPr>
        <p:spPr>
          <a:xfrm>
            <a:off x="822325" y="2349500"/>
            <a:ext cx="7543800" cy="3519488"/>
          </a:xfrm>
        </p:spPr>
        <p:txBody>
          <a:bodyPr/>
          <a:lstStyle/>
          <a:p>
            <a:pPr eaLnBrk="1" hangingPunct="1"/>
            <a:r>
              <a:rPr lang="tr-TR" altLang="tr-TR" sz="3200" b="1" dirty="0" smtClean="0">
                <a:solidFill>
                  <a:srgbClr val="FF0000"/>
                </a:solidFill>
              </a:rPr>
              <a:t>(</a:t>
            </a:r>
            <a:r>
              <a:rPr lang="tr-TR" altLang="tr-TR" sz="3200" b="1" dirty="0" smtClean="0"/>
              <a:t>Hayır.</a:t>
            </a:r>
            <a:r>
              <a:rPr lang="tr-TR" altLang="tr-TR" sz="3200" b="1" dirty="0" smtClean="0">
                <a:solidFill>
                  <a:srgbClr val="FF0000"/>
                </a:solidFill>
              </a:rPr>
              <a:t> </a:t>
            </a:r>
            <a:r>
              <a:rPr lang="tr-TR" altLang="tr-TR" sz="2800" dirty="0" smtClean="0">
                <a:latin typeface="Times New Roman" pitchFamily="18" charset="0"/>
                <a:cs typeface="Times New Roman" pitchFamily="18" charset="0"/>
              </a:rPr>
              <a:t>Destek Eğitim Odasındaki dersler, okuldaki eğitim öğretimin devam ettiği ders saatleri içinde yapılması gerektiğinden, hafta sonları yapılamaz.</a:t>
            </a:r>
            <a:r>
              <a:rPr lang="tr-TR" altLang="tr-TR" sz="2800" dirty="0" smtClean="0">
                <a:solidFill>
                  <a:srgbClr val="FF0000"/>
                </a:solidFill>
                <a:latin typeface="Times New Roman" pitchFamily="18" charset="0"/>
                <a:cs typeface="Times New Roman" pitchFamily="18" charset="0"/>
              </a:rPr>
              <a:t>)</a:t>
            </a:r>
            <a:r>
              <a:rPr lang="tr-TR" altLang="tr-TR" sz="2800" dirty="0" smtClean="0">
                <a:latin typeface="Times New Roman" pitchFamily="18" charset="0"/>
                <a:cs typeface="Times New Roman" pitchFamily="18" charset="0"/>
              </a:rPr>
              <a:t> </a:t>
            </a:r>
          </a:p>
          <a:p>
            <a:pPr eaLnBrk="1" hangingPunct="1">
              <a:buNone/>
            </a:pPr>
            <a:r>
              <a:rPr lang="tr-TR" altLang="tr-TR" sz="2800" dirty="0" smtClean="0">
                <a:solidFill>
                  <a:srgbClr val="FF0000"/>
                </a:solidFill>
                <a:latin typeface="Times New Roman" pitchFamily="18" charset="0"/>
                <a:cs typeface="Times New Roman" pitchFamily="18" charset="0"/>
              </a:rPr>
              <a:t>YENİ…..</a:t>
            </a:r>
          </a:p>
          <a:p>
            <a:pPr eaLnBrk="1" hangingPunct="1"/>
            <a:r>
              <a:rPr lang="tr-TR" altLang="tr-TR" sz="2800" u="sng" dirty="0" smtClean="0">
                <a:latin typeface="Times New Roman" pitchFamily="18" charset="0"/>
                <a:cs typeface="Times New Roman" pitchFamily="18" charset="0"/>
              </a:rPr>
              <a:t>HAFTA SONUDA YAPILIR..</a:t>
            </a:r>
          </a:p>
          <a:p>
            <a:pPr eaLnBrk="1" hangingPunct="1"/>
            <a:r>
              <a:rPr lang="tr-TR" altLang="tr-TR" sz="2800" u="sng" dirty="0" smtClean="0">
                <a:latin typeface="Times New Roman" pitchFamily="18" charset="0"/>
                <a:cs typeface="Times New Roman" pitchFamily="18" charset="0"/>
              </a:rPr>
              <a:t>DERS SAATLERİ DIŞINDA DA YAPILIR..</a:t>
            </a:r>
          </a:p>
          <a:p>
            <a:pPr eaLnBrk="1" hangingPunct="1">
              <a:buNone/>
            </a:pPr>
            <a:endParaRPr lang="tr-TR" altLang="tr-TR" sz="2800" dirty="0" smtClean="0">
              <a:latin typeface="Times New Roman" pitchFamily="18" charset="0"/>
              <a:cs typeface="Times New Roman" pitchFamily="18" charset="0"/>
            </a:endParaRPr>
          </a:p>
        </p:txBody>
      </p:sp>
      <p:sp>
        <p:nvSpPr>
          <p:cNvPr id="4" name="Altbilgi Yer Tutucusu 3"/>
          <p:cNvSpPr>
            <a:spLocks noGrp="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8" y="549275"/>
            <a:ext cx="9253537" cy="1773238"/>
          </a:xfrm>
        </p:spPr>
        <p:txBody>
          <a:bodyPr/>
          <a:lstStyle/>
          <a:p>
            <a:pPr eaLnBrk="1" fontAlgn="auto" hangingPunct="1">
              <a:spcAft>
                <a:spcPts val="0"/>
              </a:spcAft>
              <a:defRPr/>
            </a:pPr>
            <a:r>
              <a:rPr lang="tr-TR" sz="3200" dirty="0" smtClean="0">
                <a:solidFill>
                  <a:srgbClr val="FF0000"/>
                </a:solidFill>
                <a:latin typeface="Arial Black" panose="020B0A04020102020204" pitchFamily="34" charset="0"/>
              </a:rPr>
              <a:t>Öğrencinin</a:t>
            </a:r>
            <a:r>
              <a:rPr lang="tr-TR" sz="3200" dirty="0" smtClean="0">
                <a:solidFill>
                  <a:srgbClr val="FF0000"/>
                </a:solidFill>
              </a:rPr>
              <a:t> </a:t>
            </a:r>
            <a:r>
              <a:rPr lang="tr-TR" sz="3200" dirty="0" smtClean="0">
                <a:solidFill>
                  <a:srgbClr val="FF0000"/>
                </a:solidFill>
                <a:latin typeface="Arial Black" panose="020B0A04020102020204" pitchFamily="34" charset="0"/>
              </a:rPr>
              <a:t>Başarı Değerlendirmesi Nasıl Yapılır? </a:t>
            </a:r>
            <a:br>
              <a:rPr lang="tr-TR" sz="3200" dirty="0" smtClean="0">
                <a:solidFill>
                  <a:srgbClr val="FF0000"/>
                </a:solidFill>
                <a:latin typeface="Arial Black" panose="020B0A04020102020204" pitchFamily="34" charset="0"/>
              </a:rPr>
            </a:br>
            <a:endParaRPr lang="tr-TR" sz="3200" dirty="0">
              <a:solidFill>
                <a:srgbClr val="FF0000"/>
              </a:solidFill>
              <a:latin typeface="Arial Black" panose="020B0A04020102020204" pitchFamily="34" charset="0"/>
            </a:endParaRPr>
          </a:p>
        </p:txBody>
      </p:sp>
      <p:sp>
        <p:nvSpPr>
          <p:cNvPr id="22531" name="2 İçerik Yer Tutucusu"/>
          <p:cNvSpPr>
            <a:spLocks noGrp="1"/>
          </p:cNvSpPr>
          <p:nvPr>
            <p:ph idx="1"/>
          </p:nvPr>
        </p:nvSpPr>
        <p:spPr>
          <a:xfrm>
            <a:off x="822325" y="2708275"/>
            <a:ext cx="7543800" cy="3384550"/>
          </a:xfrm>
        </p:spPr>
        <p:txBody>
          <a:bodyPr/>
          <a:lstStyle/>
          <a:p>
            <a:pPr eaLnBrk="1" hangingPunct="1"/>
            <a:r>
              <a:rPr lang="tr-TR" altLang="tr-TR" smtClean="0">
                <a:latin typeface="Times New Roman" pitchFamily="18" charset="0"/>
                <a:cs typeface="Times New Roman" pitchFamily="18" charset="0"/>
              </a:rPr>
              <a:t>Öğrencinin genel başarı değerlendirmesinde, sınıf içinde yapılan çalışmaların yanı sıra </a:t>
            </a:r>
            <a:r>
              <a:rPr lang="tr-TR" altLang="tr-TR" sz="3200" smtClean="0">
                <a:solidFill>
                  <a:srgbClr val="FF0000"/>
                </a:solidFill>
                <a:latin typeface="Times New Roman" pitchFamily="18" charset="0"/>
                <a:cs typeface="Times New Roman" pitchFamily="18" charset="0"/>
              </a:rPr>
              <a:t>Destek Eğitim Odasında yapılan değerlendirme sonuçları da dikkate alınır. </a:t>
            </a:r>
          </a:p>
        </p:txBody>
      </p:sp>
      <p:pic>
        <p:nvPicPr>
          <p:cNvPr id="22532" name="Picture 6"/>
          <p:cNvPicPr>
            <a:picLocks noChangeAspect="1" noChangeArrowheads="1"/>
          </p:cNvPicPr>
          <p:nvPr/>
        </p:nvPicPr>
        <p:blipFill>
          <a:blip r:embed="rId2" cstate="print"/>
          <a:srcRect/>
          <a:stretch>
            <a:fillRect/>
          </a:stretch>
        </p:blipFill>
        <p:spPr bwMode="auto">
          <a:xfrm>
            <a:off x="6215063" y="4071938"/>
            <a:ext cx="2066925" cy="2219325"/>
          </a:xfrm>
          <a:prstGeom prst="rect">
            <a:avLst/>
          </a:prstGeom>
          <a:noFill/>
          <a:ln w="9525">
            <a:noFill/>
            <a:miter lim="800000"/>
            <a:headEnd/>
            <a:tailEnd/>
          </a:ln>
        </p:spPr>
      </p:pic>
      <p:sp>
        <p:nvSpPr>
          <p:cNvPr id="5" name="Altbilgi Yer Tutucusu 3"/>
          <p:cNvSpPr>
            <a:spLocks noGrp="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ctrTitle"/>
          </p:nvPr>
        </p:nvSpPr>
        <p:spPr>
          <a:xfrm>
            <a:off x="685800" y="476250"/>
            <a:ext cx="7772400" cy="2952750"/>
          </a:xfrm>
        </p:spPr>
        <p:txBody>
          <a:bodyPr/>
          <a:lstStyle/>
          <a:p>
            <a:pPr eaLnBrk="1" fontAlgn="auto" hangingPunct="1">
              <a:spcAft>
                <a:spcPts val="0"/>
              </a:spcAft>
              <a:defRPr/>
            </a:pPr>
            <a:r>
              <a:rPr lang="tr-TR" sz="4800" dirty="0" smtClean="0"/>
              <a:t> </a:t>
            </a:r>
            <a:br>
              <a:rPr lang="tr-TR" sz="4800" dirty="0" smtClean="0"/>
            </a:br>
            <a:r>
              <a:rPr lang="tr-TR" sz="4800" dirty="0" smtClean="0"/>
              <a:t/>
            </a:r>
            <a:br>
              <a:rPr lang="tr-TR" sz="4800" dirty="0" smtClean="0"/>
            </a:br>
            <a:r>
              <a:rPr lang="tr-TR" sz="4800" dirty="0" smtClean="0"/>
              <a:t/>
            </a:r>
            <a:br>
              <a:rPr lang="tr-TR" sz="4800" dirty="0" smtClean="0"/>
            </a:br>
            <a:endParaRPr lang="tr-TR" sz="4800" dirty="0" smtClean="0"/>
          </a:p>
        </p:txBody>
      </p:sp>
      <p:sp>
        <p:nvSpPr>
          <p:cNvPr id="39943" name="Rectangle 7"/>
          <p:cNvSpPr>
            <a:spLocks noGrp="1" noChangeArrowheads="1"/>
          </p:cNvSpPr>
          <p:nvPr>
            <p:ph type="subTitle" idx="1"/>
          </p:nvPr>
        </p:nvSpPr>
        <p:spPr>
          <a:xfrm>
            <a:off x="468313" y="692150"/>
            <a:ext cx="8424862" cy="1657350"/>
          </a:xfrm>
        </p:spPr>
        <p:txBody>
          <a:bodyPr rtlCol="0">
            <a:normAutofit fontScale="85000" lnSpcReduction="10000"/>
          </a:bodyPr>
          <a:lstStyle/>
          <a:p>
            <a:pPr eaLnBrk="1" fontAlgn="auto" hangingPunct="1">
              <a:defRPr/>
            </a:pPr>
            <a:endParaRPr lang="tr-TR" sz="2800" dirty="0" smtClean="0"/>
          </a:p>
          <a:p>
            <a:pPr eaLnBrk="1" fontAlgn="auto" hangingPunct="1">
              <a:defRPr/>
            </a:pPr>
            <a:r>
              <a:rPr lang="tr-TR" sz="3900" dirty="0" smtClean="0">
                <a:solidFill>
                  <a:srgbClr val="FF0000"/>
                </a:solidFill>
                <a:latin typeface="Arial Black" panose="020B0A04020102020204" pitchFamily="34" charset="0"/>
              </a:rPr>
              <a:t>DESTEK EĞİTİM ODASINDA GÖREVLENDİRİLECEK ÖĞRETMEN</a:t>
            </a:r>
          </a:p>
        </p:txBody>
      </p:sp>
      <p:sp>
        <p:nvSpPr>
          <p:cNvPr id="6" name="Rectangle 26"/>
          <p:cNvSpPr>
            <a:spLocks noGrp="1" noChangeArrowheads="1"/>
          </p:cNvSpPr>
          <p:nvPr>
            <p:ph type="ftr" sz="quarter" idx="11"/>
          </p:nvPr>
        </p:nvSpPr>
        <p:spPr/>
        <p:txBody>
          <a:bodyPr/>
          <a:lstStyle/>
          <a:p>
            <a:pPr>
              <a:defRPr/>
            </a:pPr>
            <a:r>
              <a:rPr lang="tr-TR" dirty="0" smtClean="0"/>
              <a:t>Çanakkale </a:t>
            </a:r>
            <a:r>
              <a:rPr lang="tr-TR" dirty="0"/>
              <a:t>Rehberlik ve Araştırma Merkezi</a:t>
            </a:r>
          </a:p>
        </p:txBody>
      </p:sp>
      <p:pic>
        <p:nvPicPr>
          <p:cNvPr id="24582" name="Picture 7" descr="C:\Users\win7\Desktop\images (6).jpg"/>
          <p:cNvPicPr>
            <a:picLocks noChangeAspect="1" noChangeArrowheads="1"/>
          </p:cNvPicPr>
          <p:nvPr/>
        </p:nvPicPr>
        <p:blipFill>
          <a:blip r:embed="rId2" cstate="print"/>
          <a:srcRect/>
          <a:stretch>
            <a:fillRect/>
          </a:stretch>
        </p:blipFill>
        <p:spPr bwMode="auto">
          <a:xfrm>
            <a:off x="5643570" y="2500306"/>
            <a:ext cx="2857500" cy="3300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994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994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994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fontAlgn="auto" hangingPunct="1">
              <a:spcAft>
                <a:spcPts val="0"/>
              </a:spcAft>
              <a:defRPr/>
            </a:pPr>
            <a:r>
              <a:rPr lang="tr-TR" dirty="0" smtClean="0">
                <a:solidFill>
                  <a:schemeClr val="tx1">
                    <a:lumMod val="75000"/>
                    <a:lumOff val="25000"/>
                  </a:schemeClr>
                </a:solidFill>
              </a:rPr>
              <a:t>        </a:t>
            </a:r>
            <a:r>
              <a:rPr lang="tr-TR" sz="3600" dirty="0" smtClean="0">
                <a:solidFill>
                  <a:srgbClr val="FF0000"/>
                </a:solidFill>
                <a:latin typeface="Arial Black" panose="020B0A04020102020204" pitchFamily="34" charset="0"/>
              </a:rPr>
              <a:t>GÖREVLENDİRME!</a:t>
            </a:r>
          </a:p>
        </p:txBody>
      </p:sp>
      <p:sp>
        <p:nvSpPr>
          <p:cNvPr id="25603" name="Rectangle 3"/>
          <p:cNvSpPr>
            <a:spLocks noGrp="1" noChangeArrowheads="1"/>
          </p:cNvSpPr>
          <p:nvPr>
            <p:ph idx="1"/>
          </p:nvPr>
        </p:nvSpPr>
        <p:spPr/>
        <p:txBody>
          <a:bodyPr>
            <a:normAutofit/>
          </a:bodyPr>
          <a:lstStyle/>
          <a:p>
            <a:pPr eaLnBrk="1" hangingPunct="1">
              <a:buFontTx/>
              <a:buNone/>
            </a:pPr>
            <a:r>
              <a:rPr lang="tr-TR" altLang="tr-TR" sz="2800" dirty="0" smtClean="0"/>
              <a:t>   </a:t>
            </a:r>
            <a:r>
              <a:rPr lang="tr-TR" altLang="tr-TR" sz="2800" dirty="0" smtClean="0">
                <a:latin typeface="Times New Roman" pitchFamily="18" charset="0"/>
                <a:cs typeface="Times New Roman" pitchFamily="18" charset="0"/>
              </a:rPr>
              <a:t>Destek eğitim odası açılan okullarda öğrencilerin eğitim ihtiyaçlarına göre özel eğitim sınıf öğretmenleri öncelikli olmak üzere, okulöncesi öğretmenleri, sınıf öğretmeni ve alan öğretmenleri görevlendirilir. </a:t>
            </a:r>
          </a:p>
          <a:p>
            <a:pPr eaLnBrk="1" hangingPunct="1">
              <a:buFontTx/>
              <a:buNone/>
            </a:pPr>
            <a:endParaRPr lang="tr-TR" altLang="tr-TR" sz="2800" dirty="0" smtClean="0">
              <a:latin typeface="Times New Roman" pitchFamily="18" charset="0"/>
              <a:cs typeface="Times New Roman" pitchFamily="18" charset="0"/>
            </a:endParaRPr>
          </a:p>
          <a:p>
            <a:pPr eaLnBrk="1" hangingPunct="1">
              <a:buFontTx/>
              <a:buNone/>
            </a:pPr>
            <a:r>
              <a:rPr lang="tr-TR" altLang="tr-TR" sz="2800" dirty="0" smtClean="0">
                <a:latin typeface="Times New Roman" pitchFamily="18" charset="0"/>
                <a:cs typeface="Times New Roman" pitchFamily="18" charset="0"/>
              </a:rPr>
              <a:t>    </a:t>
            </a:r>
          </a:p>
        </p:txBody>
      </p:sp>
      <p:sp>
        <p:nvSpPr>
          <p:cNvPr id="5" name="Altbilgi Yer Tutucusu 4"/>
          <p:cNvSpPr>
            <a:spLocks noGrp="1"/>
          </p:cNvSpPr>
          <p:nvPr>
            <p:ph type="ftr" sz="quarter" idx="11"/>
          </p:nvPr>
        </p:nvSpPr>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400" b="1" dirty="0" smtClean="0">
                <a:solidFill>
                  <a:srgbClr val="FF0000"/>
                </a:solidFill>
                <a:latin typeface="Times New Roman" pitchFamily="18" charset="0"/>
                <a:cs typeface="Times New Roman" pitchFamily="18" charset="0"/>
              </a:rPr>
              <a:t>EĞİTİM HAKKI</a:t>
            </a:r>
            <a:endParaRPr lang="tr-TR" sz="44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sz="quarter" idx="1"/>
          </p:nvPr>
        </p:nvSpPr>
        <p:spPr/>
        <p:txBody>
          <a:bodyPr/>
          <a:lstStyle/>
          <a:p>
            <a:pPr>
              <a:buNone/>
            </a:pPr>
            <a:r>
              <a:rPr lang="tr-TR" altLang="tr-TR" b="1" dirty="0" smtClean="0">
                <a:latin typeface="Times New Roman" pitchFamily="18" charset="0"/>
                <a:cs typeface="Times New Roman" pitchFamily="18" charset="0"/>
              </a:rPr>
              <a:t>   </a:t>
            </a:r>
            <a:r>
              <a:rPr lang="tr-TR" altLang="tr-TR" sz="3600" b="1" dirty="0" smtClean="0">
                <a:solidFill>
                  <a:srgbClr val="FF0000"/>
                </a:solidFill>
                <a:latin typeface="Times New Roman" pitchFamily="18" charset="0"/>
                <a:cs typeface="Times New Roman" pitchFamily="18" charset="0"/>
              </a:rPr>
              <a:t>Eğitim hakkı </a:t>
            </a:r>
            <a:r>
              <a:rPr lang="tr-TR" altLang="tr-TR" b="1" dirty="0" smtClean="0">
                <a:latin typeface="Times New Roman" pitchFamily="18" charset="0"/>
                <a:cs typeface="Times New Roman" pitchFamily="18" charset="0"/>
              </a:rPr>
              <a:t>bütün bireyler için dünya çapında önemi vurgulanan, ulusal ve uluslararası sözleşmelerle güvence altına alınan haklardan biridir.</a:t>
            </a:r>
            <a:endParaRPr lang="tr-TR" b="1" dirty="0">
              <a:latin typeface="Times New Roman" pitchFamily="18" charset="0"/>
              <a:cs typeface="Times New Roman" pitchFamily="18" charset="0"/>
            </a:endParaRPr>
          </a:p>
        </p:txBody>
      </p:sp>
      <p:pic>
        <p:nvPicPr>
          <p:cNvPr id="4" name="Picture 7" descr="C:\Users\Ibrahim GUL\Desktop\Oğuzhan\class-new-lo.jpg"/>
          <p:cNvPicPr>
            <a:picLocks noChangeAspect="1" noChangeArrowheads="1"/>
          </p:cNvPicPr>
          <p:nvPr/>
        </p:nvPicPr>
        <p:blipFill>
          <a:blip r:embed="rId2" cstate="print"/>
          <a:srcRect/>
          <a:stretch>
            <a:fillRect/>
          </a:stretch>
        </p:blipFill>
        <p:spPr bwMode="auto">
          <a:xfrm>
            <a:off x="1285852" y="3429000"/>
            <a:ext cx="6143667" cy="2894013"/>
          </a:xfrm>
          <a:prstGeom prst="rect">
            <a:avLst/>
          </a:prstGeom>
          <a:noFill/>
          <a:ln w="9525">
            <a:noFill/>
            <a:miter lim="800000"/>
            <a:headEnd/>
            <a:tailEnd/>
          </a:ln>
        </p:spPr>
      </p:pic>
      <p:sp>
        <p:nvSpPr>
          <p:cNvPr id="5" name="Altbilgi Yer Tutucusu 6"/>
          <p:cNvSpPr>
            <a:spLocks noGrp="1"/>
          </p:cNvSpPr>
          <p:nvPr>
            <p:ph type="ftr" sz="quarter" idx="11"/>
          </p:nvPr>
        </p:nvSpPr>
        <p:spPr>
          <a:xfrm>
            <a:off x="2667000" y="6356350"/>
            <a:ext cx="3352800" cy="365125"/>
          </a:xfrm>
        </p:spPr>
        <p:txBody>
          <a:bodyPr/>
          <a:lstStyle/>
          <a:p>
            <a:pPr>
              <a:defRPr/>
            </a:pPr>
            <a:r>
              <a:rPr lang="tr-TR" dirty="0" smtClean="0"/>
              <a:t>Çanakkale Rehberlik ve Araştırma Merkezi</a:t>
            </a:r>
            <a:endParaRPr lang="tr-T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813"/>
            <a:ext cx="9144000" cy="1871662"/>
          </a:xfrm>
        </p:spPr>
        <p:txBody>
          <a:bodyPr>
            <a:normAutofit fontScale="90000"/>
          </a:bodyPr>
          <a:lstStyle/>
          <a:p>
            <a:pP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sz="3600" b="1" dirty="0" smtClean="0">
                <a:solidFill>
                  <a:srgbClr val="FF0000"/>
                </a:solidFill>
                <a:latin typeface="Arial Black" panose="020B0A04020102020204" pitchFamily="34" charset="0"/>
              </a:rPr>
              <a:t>Sınıf Öğretmenleri Destek Eğitim Odasında Kaç Saate Kadar Görev Alabilir Ve Ücretlendirme Nasıl Yapılır? </a:t>
            </a:r>
            <a:br>
              <a:rPr lang="tr-TR" sz="3600" b="1" dirty="0" smtClean="0">
                <a:solidFill>
                  <a:srgbClr val="FF0000"/>
                </a:solidFill>
                <a:latin typeface="Arial Black" panose="020B0A04020102020204" pitchFamily="34" charset="0"/>
              </a:rPr>
            </a:br>
            <a:endParaRPr lang="tr-TR" sz="3600" dirty="0">
              <a:solidFill>
                <a:srgbClr val="FF0000"/>
              </a:solidFill>
              <a:latin typeface="Arial Black" panose="020B0A04020102020204" pitchFamily="34" charset="0"/>
            </a:endParaRPr>
          </a:p>
        </p:txBody>
      </p:sp>
      <p:sp>
        <p:nvSpPr>
          <p:cNvPr id="27651" name="2 İçerik Yer Tutucusu"/>
          <p:cNvSpPr>
            <a:spLocks noGrp="1"/>
          </p:cNvSpPr>
          <p:nvPr>
            <p:ph idx="1"/>
          </p:nvPr>
        </p:nvSpPr>
        <p:spPr>
          <a:xfrm>
            <a:off x="107950" y="2708275"/>
            <a:ext cx="8928100" cy="3160713"/>
          </a:xfrm>
        </p:spPr>
        <p:txBody>
          <a:bodyPr>
            <a:normAutofit lnSpcReduction="10000"/>
          </a:bodyPr>
          <a:lstStyle/>
          <a:p>
            <a:pPr eaLnBrk="1" hangingPunct="1"/>
            <a:r>
              <a:rPr lang="tr-TR" altLang="tr-TR" sz="2800" dirty="0" smtClean="0">
                <a:latin typeface="Times New Roman" pitchFamily="18" charset="0"/>
                <a:cs typeface="Times New Roman" pitchFamily="18" charset="0"/>
              </a:rPr>
              <a:t>Sınıf öğretmenleri maaş ve ek ders karşılığı görevlerini tamamladıktan sonra haftada 8 saate kadar destek eğitim odalarında görev alabilirler. (Sınıf öğretmenlerine haftalık 30 saat olan ders görevlerinin yanında haftada 8 saat daha Destek Eğitim Odasında ders verilebilir )</a:t>
            </a:r>
          </a:p>
          <a:p>
            <a:pPr eaLnBrk="1" hangingPunct="1"/>
            <a:r>
              <a:rPr lang="tr-TR" altLang="tr-TR" sz="2800" dirty="0" smtClean="0">
                <a:latin typeface="Times New Roman" pitchFamily="18" charset="0"/>
                <a:cs typeface="Times New Roman" pitchFamily="18" charset="0"/>
              </a:rPr>
              <a:t>Destek Eğitim Odalarında verilen derslerin ek ders ücreti, %25 artırımlı ödenir. </a:t>
            </a:r>
          </a:p>
        </p:txBody>
      </p:sp>
      <p:sp>
        <p:nvSpPr>
          <p:cNvPr id="4" name="Altbilgi Yer Tutucusu 3"/>
          <p:cNvSpPr>
            <a:spLocks noGrp="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00013"/>
            <a:ext cx="8686800" cy="2160588"/>
          </a:xfrm>
        </p:spPr>
        <p:txBody>
          <a:bodyPr>
            <a:normAutofit fontScale="90000"/>
          </a:bodyPr>
          <a:lstStyle/>
          <a:p>
            <a:pPr eaLnBrk="1" fontAlgn="auto" hangingPunct="1">
              <a:spcAft>
                <a:spcPts val="0"/>
              </a:spcAft>
              <a:defRPr/>
            </a:pPr>
            <a:r>
              <a:rPr lang="tr-TR" dirty="0" smtClean="0">
                <a:solidFill>
                  <a:schemeClr val="tx1">
                    <a:lumMod val="75000"/>
                    <a:lumOff val="25000"/>
                  </a:schemeClr>
                </a:solidFill>
              </a:rPr>
              <a:t/>
            </a:r>
            <a:br>
              <a:rPr lang="tr-TR" dirty="0" smtClean="0">
                <a:solidFill>
                  <a:schemeClr val="tx1">
                    <a:lumMod val="75000"/>
                    <a:lumOff val="25000"/>
                  </a:schemeClr>
                </a:solidFill>
              </a:rPr>
            </a:br>
            <a:r>
              <a:rPr lang="tr-TR" sz="3600" b="1" dirty="0" smtClean="0">
                <a:solidFill>
                  <a:srgbClr val="FF0000"/>
                </a:solidFill>
                <a:latin typeface="Arial Black" panose="020B0A04020102020204" pitchFamily="34" charset="0"/>
              </a:rPr>
              <a:t>Branş</a:t>
            </a:r>
            <a:r>
              <a:rPr lang="tr-TR" sz="3600" b="1" dirty="0" smtClean="0">
                <a:solidFill>
                  <a:srgbClr val="FF0000"/>
                </a:solidFill>
              </a:rPr>
              <a:t> Öğretmenleri Destek Eğitim Odasında Kaç Saate Kadar Görev Alabilir Ve Ücretlendirme Nasıl Yapılır? </a:t>
            </a:r>
            <a:r>
              <a:rPr lang="tr-TR" sz="3600" b="1" dirty="0" smtClean="0">
                <a:solidFill>
                  <a:srgbClr val="00FF00"/>
                </a:solidFill>
              </a:rPr>
              <a:t/>
            </a:r>
            <a:br>
              <a:rPr lang="tr-TR" sz="3600" b="1" dirty="0" smtClean="0">
                <a:solidFill>
                  <a:srgbClr val="00FF00"/>
                </a:solidFill>
              </a:rPr>
            </a:br>
            <a:endParaRPr lang="tr-TR" sz="3600" dirty="0">
              <a:solidFill>
                <a:srgbClr val="00FF00"/>
              </a:solidFill>
            </a:endParaRPr>
          </a:p>
        </p:txBody>
      </p:sp>
      <p:sp>
        <p:nvSpPr>
          <p:cNvPr id="28675" name="2 İçerik Yer Tutucusu"/>
          <p:cNvSpPr>
            <a:spLocks noGrp="1"/>
          </p:cNvSpPr>
          <p:nvPr>
            <p:ph idx="1"/>
          </p:nvPr>
        </p:nvSpPr>
        <p:spPr>
          <a:xfrm>
            <a:off x="822325" y="2205038"/>
            <a:ext cx="8169275" cy="3663950"/>
          </a:xfrm>
        </p:spPr>
        <p:txBody>
          <a:bodyPr/>
          <a:lstStyle/>
          <a:p>
            <a:pPr eaLnBrk="1" hangingPunct="1"/>
            <a:r>
              <a:rPr lang="tr-TR" altLang="tr-TR" sz="1800" smtClean="0">
                <a:latin typeface="Times New Roman" pitchFamily="18" charset="0"/>
                <a:cs typeface="Times New Roman" pitchFamily="18" charset="0"/>
              </a:rPr>
              <a:t>Maaş karşılığı ders saatini dolduramayan branş öğretmenine, dolduramadığı saat kadar Destek Eğitim Odasında görev verilir. Maaş karşılığı verilen Destek Eğitim Odası görevinde ek ders ücreti ve %25 artırımlı ödenmez. Ayrıca branş öğretmenlerine, 15 saat maaş karşılığı olan ders yükünün üzerine, 6 saat zorunlu ek ders kapsamında Destek Eğitim Odasında görev verilebilir. Branş öğretmeninin istemesi durumunda, 15 saat maaş karşılığı ve 6 saat zorunlu ek dersin üzerine, 9 saat daha Destek Eğitim Odasında ek ders görevi verilebilir. Bir branş öğretmeninin, branşındaki dersleri ile Destek Eğitim Odasındaki dersleri toplamı haftalık 30 saati geçemez. </a:t>
            </a:r>
          </a:p>
          <a:p>
            <a:pPr eaLnBrk="1" hangingPunct="1"/>
            <a:r>
              <a:rPr lang="tr-TR" altLang="tr-TR" sz="1800" smtClean="0">
                <a:latin typeface="Times New Roman" pitchFamily="18" charset="0"/>
                <a:cs typeface="Times New Roman" pitchFamily="18" charset="0"/>
              </a:rPr>
              <a:t>Öğretmenin, maaş karşılığı girdiği derslerin dışındaki Destek Eğitim Odasında girdiği her bir saat ek dersin ek ders ücreti, %25 artırımlı ödenir. </a:t>
            </a:r>
          </a:p>
        </p:txBody>
      </p:sp>
      <p:sp>
        <p:nvSpPr>
          <p:cNvPr id="4" name="Altbilgi Yer Tutucusu 3"/>
          <p:cNvSpPr>
            <a:spLocks noGrp="1"/>
          </p:cNvSpPr>
          <p:nvPr>
            <p:ph type="ftr" sz="quarter" idx="11"/>
          </p:nvPr>
        </p:nvSpPr>
        <p:spPr>
          <a:xfrm>
            <a:off x="2667000" y="6356350"/>
            <a:ext cx="3352800" cy="365125"/>
          </a:xfrm>
        </p:spPr>
        <p:txBody>
          <a:bodyPr/>
          <a:lstStyle/>
          <a:p>
            <a:pPr>
              <a:defRPr/>
            </a:pPr>
            <a:r>
              <a:rPr lang="tr-TR" dirty="0" smtClean="0"/>
              <a:t>Çanakkale </a:t>
            </a:r>
            <a:r>
              <a:rPr lang="tr-TR" dirty="0"/>
              <a:t>Rehberlik ve Araştırma Merkezi</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smtClean="0">
                <a:solidFill>
                  <a:srgbClr val="FF0000"/>
                </a:solidFill>
              </a:rPr>
              <a:t>20 DAKİKA ARA</a:t>
            </a:r>
            <a:endParaRPr lang="tr-TR" dirty="0">
              <a:solidFill>
                <a:srgbClr val="FF0000"/>
              </a:solidFill>
            </a:endParaRPr>
          </a:p>
        </p:txBody>
      </p:sp>
      <p:pic>
        <p:nvPicPr>
          <p:cNvPr id="1028" name="Picture 4" descr="C:\Users\win7\Desktop\images (1).jpg"/>
          <p:cNvPicPr>
            <a:picLocks noChangeAspect="1" noChangeArrowheads="1"/>
          </p:cNvPicPr>
          <p:nvPr/>
        </p:nvPicPr>
        <p:blipFill>
          <a:blip r:embed="rId2" cstate="print"/>
          <a:srcRect/>
          <a:stretch>
            <a:fillRect/>
          </a:stretch>
        </p:blipFill>
        <p:spPr bwMode="auto">
          <a:xfrm>
            <a:off x="2987824" y="1844824"/>
            <a:ext cx="2209800" cy="3075037"/>
          </a:xfrm>
          <a:prstGeom prst="rect">
            <a:avLst/>
          </a:prstGeom>
          <a:noFill/>
        </p:spPr>
      </p:pic>
      <p:pic>
        <p:nvPicPr>
          <p:cNvPr id="1029" name="Picture 5" descr="C:\Users\win7\Desktop\images (4).jpg"/>
          <p:cNvPicPr>
            <a:picLocks noGrp="1" noChangeAspect="1" noChangeArrowheads="1"/>
          </p:cNvPicPr>
          <p:nvPr>
            <p:ph idx="1"/>
          </p:nvPr>
        </p:nvPicPr>
        <p:blipFill>
          <a:blip r:embed="rId3" cstate="print"/>
          <a:srcRect/>
          <a:stretch>
            <a:fillRect/>
          </a:stretch>
        </p:blipFill>
        <p:spPr bwMode="auto">
          <a:xfrm>
            <a:off x="1475656" y="3933056"/>
            <a:ext cx="4968552" cy="24482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2415</TotalTime>
  <Words>2702</Words>
  <Application>Microsoft Office PowerPoint</Application>
  <PresentationFormat>Ekran Gösterisi (4:3)</PresentationFormat>
  <Paragraphs>471</Paragraphs>
  <Slides>92</Slides>
  <Notes>3</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92</vt:i4>
      </vt:variant>
    </vt:vector>
  </HeadingPairs>
  <TitlesOfParts>
    <vt:vector size="109" baseType="lpstr">
      <vt:lpstr>ＭＳ Ｐゴシック</vt:lpstr>
      <vt:lpstr>Yu Mincho Light</vt:lpstr>
      <vt:lpstr>Arial</vt:lpstr>
      <vt:lpstr>Arial Black</vt:lpstr>
      <vt:lpstr>Arial Black Tur</vt:lpstr>
      <vt:lpstr>Arial Narrow</vt:lpstr>
      <vt:lpstr>Calibri</vt:lpstr>
      <vt:lpstr>Constantia</vt:lpstr>
      <vt:lpstr>Impact Tur</vt:lpstr>
      <vt:lpstr>Showcard Gothic</vt:lpstr>
      <vt:lpstr>华文细黑</vt:lpstr>
      <vt:lpstr>Tahoma</vt:lpstr>
      <vt:lpstr>Times New Roman</vt:lpstr>
      <vt:lpstr>Wingdings</vt:lpstr>
      <vt:lpstr>Wingdings 2</vt:lpstr>
      <vt:lpstr>Wingdings 3</vt:lpstr>
      <vt:lpstr>Akış</vt:lpstr>
      <vt:lpstr>PowerPoint Sunusu</vt:lpstr>
      <vt:lpstr>KONU BAŞLIKLARI</vt:lpstr>
      <vt:lpstr>REHBERLİK ve ARAŞTIRMA MERKEZİ </vt:lpstr>
      <vt:lpstr>BÖLÜMLER</vt:lpstr>
      <vt:lpstr>PowerPoint Sunusu</vt:lpstr>
      <vt:lpstr>PowerPoint Sunusu</vt:lpstr>
      <vt:lpstr> </vt:lpstr>
      <vt:lpstr>    FARKLIYIM AMA                        ÖĞRENEBİLİRİM      </vt:lpstr>
      <vt:lpstr>EĞİTİM HAKKI</vt:lpstr>
      <vt:lpstr>YASAL DÜZENLEMELER</vt:lpstr>
      <vt:lpstr>ÖZEL EĞİTİMDE ZORUNLU EĞİTİM</vt:lpstr>
      <vt:lpstr>PowerPoint Sunusu</vt:lpstr>
      <vt:lpstr>PowerPoint Sunusu</vt:lpstr>
      <vt:lpstr>    TANILAMA İÇİN RANDEVU SÜRECİ </vt:lpstr>
      <vt:lpstr>PowerPoint Sunusu</vt:lpstr>
      <vt:lpstr>RAM’a ÖĞRENCİ GÖNDERMEK İÇİN HANGİ FORMLAR KULLANILIR?</vt:lpstr>
      <vt:lpstr> RANDEVU..</vt:lpstr>
      <vt:lpstr> TANILAMA İÇİN MÜRACAATLARDA GEREKLİ EVRAKLAR</vt:lpstr>
      <vt:lpstr>PowerPoint Sunusu</vt:lpstr>
      <vt:lpstr> TANILAMADA 2 TÜR MODELDEN YARARLANILMAKTADIR. </vt:lpstr>
      <vt:lpstr> </vt:lpstr>
      <vt:lpstr>PowerPoint Sunusu</vt:lpstr>
      <vt:lpstr>HANGİ ZEKA TESTLERİ UYGULANIR</vt:lpstr>
      <vt:lpstr>ZİHİNSEL ARALIKLAR</vt:lpstr>
      <vt:lpstr>PowerPoint Sunusu</vt:lpstr>
      <vt:lpstr>PowerPoint Sunusu</vt:lpstr>
      <vt:lpstr>YÖNLENDİRME</vt:lpstr>
      <vt:lpstr>PowerPoint Sunusu</vt:lpstr>
      <vt:lpstr>PowerPoint Sunusu</vt:lpstr>
      <vt:lpstr> KAYNAŞTIRMA RAPORU HAZIRLANMA inceleme tarihinden itibaren  30 iş GÜNÜ</vt:lpstr>
      <vt:lpstr>PowerPoint Sunusu</vt:lpstr>
      <vt:lpstr> ÖZEL EĞİTİM KURUL VE KOMİSYONLAR</vt:lpstr>
      <vt:lpstr>PowerPoint Sunusu</vt:lpstr>
      <vt:lpstr>KAYNAŞTIRMA EĞİTİMİ</vt:lpstr>
      <vt:lpstr>KAYNAŞTIRMA EĞİTİMİ</vt:lpstr>
      <vt:lpstr>KAYNAŞTIRMANIN AMACI</vt:lpstr>
      <vt:lpstr>  KAYNAŞTIRMA TÜRLERİ</vt:lpstr>
      <vt:lpstr>PowerPoint Sunusu</vt:lpstr>
      <vt:lpstr>KAYNAŞTIRMA EĞİTİMDEN  KİMLER YARARLANIR?</vt:lpstr>
      <vt:lpstr> KAYNAŞTIRMA SINIF MEVCUTLARI eşit sayıda her bir şubede iki öğrenciyi geçmeyecek şekilde</vt:lpstr>
      <vt:lpstr> ÖZEL EĞİTİM OKUL/SINIF MEVCUTLARI</vt:lpstr>
      <vt:lpstr>PowerPoint Sunusu</vt:lpstr>
      <vt:lpstr>PowerPoint Sunusu</vt:lpstr>
      <vt:lpstr>ÖNEMLİ…..</vt:lpstr>
      <vt:lpstr> HANGİ PROGRAM</vt:lpstr>
      <vt:lpstr>İNGİLİZCE DERSİ</vt:lpstr>
      <vt:lpstr>ÖZEL EĞİTİMDE DESTEK HİZMETLERİ NELERDİR?</vt:lpstr>
      <vt:lpstr> SINIF İÇİ YARDIM</vt:lpstr>
      <vt:lpstr> KAYNAŞTIRMA  EĞİTİME ALAN  ÖĞRENCİLERDE BAŞARININ DEĞERLENDİRİLMESİ</vt:lpstr>
      <vt:lpstr>DEĞERLENDİRME</vt:lpstr>
      <vt:lpstr>BAŞARININ DEĞERLENDİRİLMESİ  Yazılı sınavlar öğrencilerin yetersizlik türüne, eğitim performanslarına ve gelişim özelliklerine göre çeşitlendirilir. Sınavlar kısa cevaplı  ve az sorulu olarak düzenlenir.</vt:lpstr>
      <vt:lpstr>YAZMA ve OKUMA  Yazma güçlüğü olan öğrenciler  ve özel öğrenme güçlüğü olan öğrencilerin değerlendirilmesi sözlü, sözlü ifadede güçlük yaşayan öğrencilerin değerlendirmesi ise yazılı olarak yapılır. Yazılı ve sözlü ifade etme becerilerinde yetersizliği olan bireylerin ise davranışlarının gözlenmesi yoluyla değerlendirilir.</vt:lpstr>
      <vt:lpstr>  GÖRME   Görme yetersizliği olan öğrencilerde yazılı sınavlarda braille  ( kabartma ) yazı olarak verdiği cevaplar sınavdan hemen sonra öğretmenin öğrenciye okutması ile değerlendirilir. Bu öğrenciler çizimli ve şekilli sorulardan muaf tutulurlar. Az gören öğrenciler için sınav soruları kalın ve büyük puntolu hazırlanır.</vt:lpstr>
      <vt:lpstr>İŞİTME</vt:lpstr>
      <vt:lpstr>    ZİHİNSEL Zihinsel yetersizliği olan öğrenciler; dikkat, bellekte tutma hatırlama güçlükleri dikkate alınarak daha sık aralıklarla değerlendirilir.</vt:lpstr>
      <vt:lpstr>OTİSTİK</vt:lpstr>
      <vt:lpstr>DEHB    Dikkat eksikliği ve hiperaktivite bozukluğu olan öğrencilerin değerlendirilmesi, bu öğrencilerin özellikleri dikkate alınarak daha sık aralıklarla ve kısa süreli sınavlarla yapılır.</vt:lpstr>
      <vt:lpstr>KAS ve SİNİR ( BEDENSEL) Kas ve sinir sistemi bozukluklarına bağlı motor becerilerde yetersizliği olan öğrenciler motor becerileri gerektiren derslerin uygulamalı bölümlerinden istekleri doğrultusunda muaf tutulurlar.</vt:lpstr>
      <vt:lpstr>  SINIF TEKRARI MADDE 38/1-d</vt:lpstr>
      <vt:lpstr>    İZLEME</vt:lpstr>
      <vt:lpstr> YERLEŞTİRME</vt:lpstr>
      <vt:lpstr>  TEKRAR İNCELEME</vt:lpstr>
      <vt:lpstr>  BİREYSELLEŞTİRİLMİŞ                       EĞİTİM  PROGRAMI</vt:lpstr>
      <vt:lpstr> </vt:lpstr>
      <vt:lpstr>BEP Nedir ?</vt:lpstr>
      <vt:lpstr>                      BİREYSELLEŞTİRME</vt:lpstr>
      <vt:lpstr>     BEP NEYE GÖRE YAPILIR?  ÖĞRENCİNİN  eğitim performansına ve öncelikli ihtiyaçlarına göre planlanır. ( BEP)</vt:lpstr>
      <vt:lpstr> BEP ÖĞRENCİ MERKEZLİDİR</vt:lpstr>
      <vt:lpstr>PowerPoint Sunusu</vt:lpstr>
      <vt:lpstr> 573 ÖEHKHK </vt:lpstr>
      <vt:lpstr> (BEP)  BİRİMİ KİMLERDEN OLUŞUR</vt:lpstr>
      <vt:lpstr> BİRİM ÜYELERİ</vt:lpstr>
      <vt:lpstr>PowerPoint Sunusu</vt:lpstr>
      <vt:lpstr>BEP KİMLERE UYGULANIR?</vt:lpstr>
      <vt:lpstr>   AŞAMALAR…</vt:lpstr>
      <vt:lpstr>PowerPoint Sunusu</vt:lpstr>
      <vt:lpstr> DESTEK EĞİTİM ODASI AÇMAK ZORUNLU MUDUR?  </vt:lpstr>
      <vt:lpstr>KAYNAŞTIRMA/ BÜTÜNLEŞTİRME  GENELGESİ</vt:lpstr>
      <vt:lpstr> DESTEK EĞİTİM ODASININ AÇILMASI</vt:lpstr>
      <vt:lpstr>    BİRDEN FAZLA DESTEK EĞİTİM ODASI AÇILABİLİRMİ? </vt:lpstr>
      <vt:lpstr> ODAMIZ YOK !!!! </vt:lpstr>
      <vt:lpstr>DESTEK EĞİTİM ODASI «PLANLAMA» KİM YÜRÜTÜR?</vt:lpstr>
      <vt:lpstr>  ÖĞRENCİNİN DESTEK EĞİTİM ODASINDAN YARARLANMASINA KİM KARAR VERİR ?</vt:lpstr>
      <vt:lpstr>       Bir öğrenci Destek Eğitim Odasında haftada kaç saat eğitim alabilir ? </vt:lpstr>
      <vt:lpstr> Destek Eğitim Odasında öğrenciler grup oluşturularak eğitim verilebilir mi?  </vt:lpstr>
      <vt:lpstr> DESTEK EĞİTİM ODASINDA HAFTA SONU EĞİTİM YAPILABİLİR Mİ?  </vt:lpstr>
      <vt:lpstr>Öğrencinin Başarı Değerlendirmesi Nasıl Yapılır?  </vt:lpstr>
      <vt:lpstr>    </vt:lpstr>
      <vt:lpstr>        GÖREVLENDİRME!</vt:lpstr>
      <vt:lpstr> Sınıf Öğretmenleri Destek Eğitim Odasında Kaç Saate Kadar Görev Alabilir Ve Ücretlendirme Nasıl Yapılır?  </vt:lpstr>
      <vt:lpstr> Branş Öğretmenleri Destek Eğitim Odasında Kaç Saate Kadar Görev Alabilir Ve Ücretlendirme Nasıl Yapılır?  </vt:lpstr>
      <vt:lpstr>              20 DAKİKA ARA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REHBERLİK VE ARAŞTIRMA MERKEZİNE ÖĞRENCİ YÖNLENDİRME</dc:title>
  <dc:creator>win7</dc:creator>
  <cp:lastModifiedBy>lenovo1</cp:lastModifiedBy>
  <cp:revision>336</cp:revision>
  <dcterms:created xsi:type="dcterms:W3CDTF">2017-08-31T17:06:48Z</dcterms:created>
  <dcterms:modified xsi:type="dcterms:W3CDTF">2019-11-04T10:39:28Z</dcterms:modified>
</cp:coreProperties>
</file>