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7"/>
  </p:notesMasterIdLst>
  <p:sldIdLst>
    <p:sldId id="363" r:id="rId2"/>
    <p:sldId id="288" r:id="rId3"/>
    <p:sldId id="318" r:id="rId4"/>
    <p:sldId id="289" r:id="rId5"/>
    <p:sldId id="361" r:id="rId6"/>
    <p:sldId id="295" r:id="rId7"/>
    <p:sldId id="337" r:id="rId8"/>
    <p:sldId id="293" r:id="rId9"/>
    <p:sldId id="365" r:id="rId10"/>
    <p:sldId id="292" r:id="rId11"/>
    <p:sldId id="338" r:id="rId12"/>
    <p:sldId id="341" r:id="rId13"/>
    <p:sldId id="348" r:id="rId14"/>
    <p:sldId id="349" r:id="rId15"/>
    <p:sldId id="342" r:id="rId16"/>
    <p:sldId id="343" r:id="rId17"/>
    <p:sldId id="344" r:id="rId18"/>
    <p:sldId id="347" r:id="rId19"/>
    <p:sldId id="350" r:id="rId20"/>
    <p:sldId id="357" r:id="rId21"/>
    <p:sldId id="345" r:id="rId22"/>
    <p:sldId id="354" r:id="rId23"/>
    <p:sldId id="358" r:id="rId24"/>
    <p:sldId id="359" r:id="rId25"/>
    <p:sldId id="360" r:id="rId26"/>
    <p:sldId id="353" r:id="rId27"/>
    <p:sldId id="352" r:id="rId28"/>
    <p:sldId id="355" r:id="rId29"/>
    <p:sldId id="266" r:id="rId30"/>
    <p:sldId id="300" r:id="rId31"/>
    <p:sldId id="308" r:id="rId32"/>
    <p:sldId id="310" r:id="rId33"/>
    <p:sldId id="315" r:id="rId34"/>
    <p:sldId id="316" r:id="rId35"/>
    <p:sldId id="351" r:id="rId36"/>
    <p:sldId id="304" r:id="rId37"/>
    <p:sldId id="305" r:id="rId38"/>
    <p:sldId id="306" r:id="rId39"/>
    <p:sldId id="356" r:id="rId40"/>
    <p:sldId id="307" r:id="rId41"/>
    <p:sldId id="366" r:id="rId42"/>
    <p:sldId id="367" r:id="rId43"/>
    <p:sldId id="368" r:id="rId44"/>
    <p:sldId id="340" r:id="rId45"/>
    <p:sldId id="339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4F0"/>
    <a:srgbClr val="FEC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79" autoAdjust="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F8787-D3EB-4224-A787-60293525E202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5324E-33F0-4104-A0A7-3F6600C7CD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938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6AA8-DE9D-484D-B64C-E32F1913BB30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391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08-A13C-4BFF-ACD6-5B3A983D6AF1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5678-F4AF-429A-BCA1-FE7236F056B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31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08-A13C-4BFF-ACD6-5B3A983D6AF1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5678-F4AF-429A-BCA1-FE7236F056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33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08-A13C-4BFF-ACD6-5B3A983D6AF1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5678-F4AF-429A-BCA1-FE7236F056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663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08-A13C-4BFF-ACD6-5B3A983D6AF1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5678-F4AF-429A-BCA1-FE7236F056B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3485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08-A13C-4BFF-ACD6-5B3A983D6AF1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5678-F4AF-429A-BCA1-FE7236F056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704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08-A13C-4BFF-ACD6-5B3A983D6AF1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5678-F4AF-429A-BCA1-FE7236F056B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3740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08-A13C-4BFF-ACD6-5B3A983D6AF1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5678-F4AF-429A-BCA1-FE7236F056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5220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08-A13C-4BFF-ACD6-5B3A983D6AF1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5678-F4AF-429A-BCA1-FE7236F056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238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08-A13C-4BFF-ACD6-5B3A983D6AF1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5678-F4AF-429A-BCA1-FE7236F056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44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08-A13C-4BFF-ACD6-5B3A983D6AF1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5678-F4AF-429A-BCA1-FE7236F056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85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08-A13C-4BFF-ACD6-5B3A983D6AF1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5678-F4AF-429A-BCA1-FE7236F056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5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08-A13C-4BFF-ACD6-5B3A983D6AF1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5678-F4AF-429A-BCA1-FE7236F056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59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08-A13C-4BFF-ACD6-5B3A983D6AF1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5678-F4AF-429A-BCA1-FE7236F056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357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08-A13C-4BFF-ACD6-5B3A983D6AF1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5678-F4AF-429A-BCA1-FE7236F056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2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08-A13C-4BFF-ACD6-5B3A983D6AF1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5678-F4AF-429A-BCA1-FE7236F056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415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08-A13C-4BFF-ACD6-5B3A983D6AF1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5678-F4AF-429A-BCA1-FE7236F056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37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F408-A13C-4BFF-ACD6-5B3A983D6AF1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5678-F4AF-429A-BCA1-FE7236F056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30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FE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B9F408-A13C-4BFF-ACD6-5B3A983D6AF1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A75678-F4AF-429A-BCA1-FE7236F056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648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4487332"/>
            <a:ext cx="11366500" cy="1507067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müdürleri TOPLANTISI</a:t>
            </a:r>
            <a:endParaRPr lang="tr-TR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93688"/>
            <a:ext cx="11379200" cy="4351338"/>
          </a:xfrm>
        </p:spPr>
      </p:pic>
    </p:spTree>
    <p:extLst>
      <p:ext uri="{BB962C8B-B14F-4D97-AF65-F5344CB8AC3E}">
        <p14:creationId xmlns:p14="http://schemas.microsoft.com/office/powerpoint/2010/main" val="595951064"/>
      </p:ext>
    </p:extLst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rot="626078">
            <a:off x="328528" y="3190310"/>
            <a:ext cx="11406167" cy="335217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PSİKOSOSYAL ÖNLEYİCİ PROGRAMININ AMACI </a:t>
            </a:r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tr-TR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Olaydan Önce Bireylerin Olaya Karşı </a:t>
            </a:r>
            <a:r>
              <a:rPr lang="tr-TR" u="sng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 Bulunuşluk </a:t>
            </a:r>
            <a:r>
              <a:rPr lang="tr-TR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Düzeylerini Artırmaya Yönelik Çalışmalardır.</a:t>
            </a:r>
            <a:br>
              <a:rPr lang="tr-TR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tr-TR" u="sng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 Etme Becerilerini </a:t>
            </a:r>
            <a:r>
              <a:rPr lang="tr-TR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Geliştirmeye yöneliktir.</a:t>
            </a:r>
            <a:br>
              <a:rPr lang="tr-TR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-Olayın Bireyler Üzerinde Oluşturabileceği </a:t>
            </a:r>
            <a:r>
              <a:rPr lang="tr-TR" u="sng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Zararı Azaltmayı </a:t>
            </a:r>
            <a:r>
              <a:rPr lang="tr-TR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Hedeflemektedir.</a:t>
            </a:r>
            <a:endParaRPr lang="tr-T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win7\Desktop\indir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32194">
            <a:off x="1288677" y="379704"/>
            <a:ext cx="8750491" cy="2736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4328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3200" y="212734"/>
            <a:ext cx="1170940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OKULDA ÖNLEYİCİ PSİKOSOSYAL ÇALIŞMALAR  NASIL YÜRÜTÜLÜR</a:t>
            </a:r>
          </a:p>
          <a:p>
            <a:pPr algn="just"/>
            <a:r>
              <a:rPr lang="tr-T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endParaRPr lang="tr-TR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REHBERLİK ÖĞRETMENİ;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 </a:t>
            </a:r>
            <a:r>
              <a:rPr lang="tr-TR" sz="24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PSİKOSOSYAL OKUL SUNUSUNU </a:t>
            </a:r>
            <a:r>
              <a:rPr lang="tr-TR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( 18 EKİM) YAPACAKTIR.</a:t>
            </a:r>
          </a:p>
          <a:p>
            <a:pPr algn="just"/>
            <a:r>
              <a:rPr lang="tr-T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ÖĞRETMEN  ETKİNLİĞİ</a:t>
            </a:r>
          </a:p>
          <a:p>
            <a:pPr algn="just"/>
            <a:r>
              <a:rPr lang="tr-T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tr-T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VELİ ETKİNLİĞİ YAPACAKTIR.</a:t>
            </a:r>
          </a:p>
          <a:p>
            <a:pPr>
              <a:buFont typeface="Wingdings" pitchFamily="2" charset="2"/>
              <a:buChar char="ü"/>
            </a:pPr>
            <a:endParaRPr lang="tr-TR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tr-TR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SINIF REHBER ÖĞRETMENLERİ ;</a:t>
            </a:r>
          </a:p>
          <a:p>
            <a:pPr>
              <a:buFont typeface="Wingdings" pitchFamily="2" charset="2"/>
              <a:buChar char="ü"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ÖĞRENCİLERE  </a:t>
            </a:r>
            <a:r>
              <a:rPr lang="tr-TR" sz="36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tr-T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ETKİNLİK UYGULAYACAKTIR.</a:t>
            </a:r>
          </a:p>
          <a:p>
            <a:pPr algn="just">
              <a:buFont typeface="Wingdings" pitchFamily="2" charset="2"/>
              <a:buChar char="ü"/>
            </a:pPr>
            <a:endParaRPr lang="tr-TR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597346" cy="1507067"/>
          </a:xfrm>
        </p:spPr>
        <p:txBody>
          <a:bodyPr>
            <a:normAutofit fontScale="90000"/>
          </a:bodyPr>
          <a:lstStyle/>
          <a:p>
            <a:r>
              <a:rPr lang="tr-TR" sz="2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Nisan 2019 Tarih Ve 2739 Sayılı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Yönerge doğrultusunda ilçe ve okullarda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psikososyal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çalışmalar nasıl yürütülür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3" y="685800"/>
            <a:ext cx="9048998" cy="3801532"/>
          </a:xfrm>
        </p:spPr>
      </p:pic>
    </p:spTree>
    <p:extLst>
      <p:ext uri="{BB962C8B-B14F-4D97-AF65-F5344CB8AC3E}">
        <p14:creationId xmlns:p14="http://schemas.microsoft.com/office/powerpoint/2010/main" val="162049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50588" cy="1507067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Yönerge doğrultusunda ilçe ve okullarda </a:t>
            </a:r>
            <a:r>
              <a:rPr lang="tr-TR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psikososyal</a:t>
            </a:r>
            <a:r>
              <a:rPr lang="tr-T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çalışmalar nasıl yürütülür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in7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0"/>
            <a:ext cx="4140200" cy="4406899"/>
          </a:xfrm>
          <a:prstGeom prst="rect">
            <a:avLst/>
          </a:prstGeom>
          <a:noFill/>
        </p:spPr>
      </p:pic>
      <p:pic>
        <p:nvPicPr>
          <p:cNvPr id="2051" name="Picture 3" descr="C:\Users\win7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4444">
            <a:off x="7311621" y="1030213"/>
            <a:ext cx="4891552" cy="2450857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4940300" y="685800"/>
            <a:ext cx="18923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rial Black" pitchFamily="34" charset="0"/>
              </a:rPr>
              <a:t>Nisan 2019</a:t>
            </a:r>
          </a:p>
          <a:p>
            <a:pPr algn="ctr"/>
            <a:r>
              <a:rPr lang="tr-TR" sz="2000" dirty="0" smtClean="0">
                <a:latin typeface="Arial Black" pitchFamily="34" charset="0"/>
              </a:rPr>
              <a:t>2739</a:t>
            </a:r>
          </a:p>
          <a:p>
            <a:pPr algn="ctr"/>
            <a:endParaRPr lang="tr-TR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9401" y="558800"/>
            <a:ext cx="11645900" cy="1130300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İLÇE MEM GÖREV, YETKİ VE SORUMLULUKLARI</a:t>
            </a:r>
            <a:endParaRPr lang="tr-TR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73100" y="1993900"/>
            <a:ext cx="10858499" cy="40005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İLÇE </a:t>
            </a:r>
            <a:r>
              <a:rPr lang="tr-TR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PSKÖKME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KİMLERDEN Oluşur?</a:t>
            </a: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*Şube Müdürü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Başkanlığında;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Her eğitim kademesinden </a:t>
            </a:r>
            <a:r>
              <a:rPr lang="tr-T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az birer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rehberlik öğretmeninden oluşur.</a:t>
            </a:r>
          </a:p>
          <a:p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0201" y="4864100"/>
            <a:ext cx="11312300" cy="113029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İLÇE MEM GÖREV, YETKİ VE SORUMLULUKLARI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545" y="685800"/>
            <a:ext cx="11771291" cy="4388476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ekibinin kurulmasını sağlar 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İlçe </a:t>
            </a:r>
            <a:r>
              <a:rPr lang="tr-TR" sz="2400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PSKÖKME</a:t>
            </a:r>
            <a:r>
              <a:rPr lang="tr-TR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ihtiyaçları belirleyerek bir </a:t>
            </a:r>
            <a:r>
              <a:rPr lang="tr-TR" sz="3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r>
              <a:rPr lang="tr-TR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hazırlar.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Üyelerini konuyla ilgili hizmet içi eğitim almış personelden görevlendirir.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Eğitim – Öğretim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yılı başladıktan sonra </a:t>
            </a:r>
            <a:r>
              <a:rPr lang="tr-TR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ay içinde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ilçe ekibini belirler ve </a:t>
            </a:r>
            <a:r>
              <a:rPr lang="tr-TR" sz="3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ekibin yıllık </a:t>
            </a:r>
            <a:r>
              <a:rPr lang="tr-TR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görevlendirme onayını alır. </a:t>
            </a:r>
            <a:endParaRPr lang="tr-TR" sz="2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Yaşanabilecek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travma/kriz durumlarında ek bir onaya ihtiyaç duyulmaksızın görevlendirilmelerini sağlar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ekibinin birinci dönemin başı, ikinci dönemin başı ve ikinci dönemin sonu olmak üzere </a:t>
            </a:r>
            <a:r>
              <a:rPr lang="tr-TR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yılda üç kez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ihtiyaç duyulan hâllerde toplanmasını sağlar.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İlçe/okul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ekiplerine ait iletişim </a:t>
            </a:r>
            <a:r>
              <a:rPr lang="tr-TR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bilgilerinin güncel olarak tutulmasını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sağlar. </a:t>
            </a:r>
          </a:p>
        </p:txBody>
      </p:sp>
    </p:spTree>
    <p:extLst>
      <p:ext uri="{BB962C8B-B14F-4D97-AF65-F5344CB8AC3E}">
        <p14:creationId xmlns:p14="http://schemas.microsoft.com/office/powerpoint/2010/main" val="2949961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2100" y="5022761"/>
            <a:ext cx="11709400" cy="1507067"/>
          </a:xfrm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İLÇE MEM GÖREV, YETKİ VE SORUMLULUKLARI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100" y="228600"/>
            <a:ext cx="11798300" cy="4794161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endParaRPr lang="tr-TR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İlçe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genelinde etkileri olan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 okul ekibinin personel kapasitesinin yetersiz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kaldığı durumlarda, olaylara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yönelik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PSKÖKM hizmetlerini gerçekleştirir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None/>
            </a:pP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tr-TR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ÖNEMLİ…</a:t>
            </a:r>
            <a:endParaRPr lang="tr-TR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İlçe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genelinde etkileri olan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travma/kriz durumunun hemen ardından ilçe ekibinden </a:t>
            </a:r>
            <a:r>
              <a:rPr lang="tr-TR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az </a:t>
            </a:r>
            <a:r>
              <a:rPr lang="tr-TR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tr-TR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 toplamak amacıyla okula/bölgeye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giderek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Gözlem Formu”nu (EK-1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doldurur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Travma/kriz sonrasında okul ekiplerinin ihtiyacı veya talebi doğrultusunda ilçe ekibinden görevlendirme yapar. </a:t>
            </a:r>
          </a:p>
          <a:p>
            <a:pPr>
              <a:buClrTx/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7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0200" y="5254580"/>
            <a:ext cx="11861800" cy="1507067"/>
          </a:xfrm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İLÇE </a:t>
            </a:r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 GÖREV, YETKİ VE SORUMLULUKLARI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10881016" cy="456878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Travma/kriz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durumunda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destek ihtiyacı ortaya çıktığında </a:t>
            </a:r>
            <a:r>
              <a:rPr lang="tr-TR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 </a:t>
            </a:r>
            <a:r>
              <a:rPr lang="tr-TR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Talep Formu” nu (EK-2) doldurarak il ekibinden destek talep eder. </a:t>
            </a:r>
            <a:endParaRPr lang="tr-TR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Travma/kriz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durumlarına yönelik gerçekleştirdiği çalışmalara </a:t>
            </a:r>
            <a:r>
              <a:rPr lang="tr-TR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</a:t>
            </a:r>
            <a:r>
              <a:rPr lang="tr-TR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Raporu”nu (EK-3) doldurarak ilçe millî eğitim müdürlüğü aracılığıyla il millî eğitim müdürlüğüne gönderir</a:t>
            </a:r>
            <a:r>
              <a:rPr lang="tr-TR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Travma/kriz durumlarına yönelik gerçekleştirdiği çalışmalar sonunda gerekli izleme ve değerlendirmeyi yapar, </a:t>
            </a:r>
            <a:r>
              <a:rPr lang="tr-TR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İzleme </a:t>
            </a:r>
            <a:r>
              <a:rPr lang="tr-TR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Formu”nu (EK-4) doldurarak ilçe millî eğitim müdürlüğü aracılığıyla il millî eğitim müdürlüğüne gönderir. </a:t>
            </a:r>
            <a:endParaRPr lang="tr-TR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Talep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edilmesi hâlinde okul ekibine destek verir. </a:t>
            </a:r>
          </a:p>
        </p:txBody>
      </p:sp>
    </p:spTree>
    <p:extLst>
      <p:ext uri="{BB962C8B-B14F-4D97-AF65-F5344CB8AC3E}">
        <p14:creationId xmlns:p14="http://schemas.microsoft.com/office/powerpoint/2010/main" val="369573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3200" y="4737100"/>
            <a:ext cx="11620500" cy="12572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</a:t>
            </a:r>
            <a:r>
              <a:rPr lang="tr-TR" sz="28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MÜDÜRLERİnin</a:t>
            </a:r>
            <a:r>
              <a:rPr lang="tr-TR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GÖREV, YETKİ VE SORUMLULUKLARI</a:t>
            </a:r>
            <a:r>
              <a:rPr lang="tr-TR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\Desktop\indi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800" y="550901"/>
            <a:ext cx="6756400" cy="4021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520700"/>
            <a:ext cx="12192000" cy="12446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MÜDÜRLERİNİN GÖREV, YETKİ VE SORUMLULUKLARI</a:t>
            </a:r>
            <a:r>
              <a:rPr lang="tr-T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4212" y="2247900"/>
            <a:ext cx="11317288" cy="37465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 </a:t>
            </a:r>
            <a:r>
              <a:rPr lang="tr-TR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PSKÖKME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KİMLERDEN Oluşur?</a:t>
            </a:r>
          </a:p>
          <a:p>
            <a:pPr>
              <a:buClrTx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Okul müdürü veya görevlendireceği bir müdür yardımcısı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başkanlığında;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Varsa rehber öğretmen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RHYK  Üyelerinden her sınıf düzeyinden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en az bir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sınıf rehber öğretmeni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60" y="595746"/>
            <a:ext cx="11388436" cy="18288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TRAVMA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kriz / müdahale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</p:txBody>
      </p:sp>
      <p:pic>
        <p:nvPicPr>
          <p:cNvPr id="1026" name="Picture 2" descr="C:\Users\Mephisto\Desktop\toplumsal-travma-nedi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0" y="2529444"/>
            <a:ext cx="9884228" cy="40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945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213757"/>
            <a:ext cx="1200149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PSİKOSOSYAL KORUMA, ÖNLEME VE KRİZE MÜDAHALE EKİBİ KİMLERDEN OLUŞUR?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</a:p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419100" y="1587500"/>
            <a:ext cx="117728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Okul M </a:t>
            </a:r>
            <a:r>
              <a:rPr lang="tr-TR" sz="20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üdürü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vaya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Müdür Yardımcısı(başkan)</a:t>
            </a:r>
            <a:endParaRPr lang="tr-TR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(Okul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psikososyal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koruma, önleme krize müdahale Ekibi İletişim Merkezi Sorumlusu ,Basın Açıklamalarını ve Gerekli Açıklamaları İlgili Kurum ve Kuruluşlara Yapar, Bilgilendirme ve Çalışmalarla İlgili Yetkilidir.)          </a:t>
            </a:r>
            <a:endParaRPr lang="tr-TR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tr-TR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Rehber Öğretmen  ( Üye)    </a:t>
            </a:r>
            <a:endParaRPr lang="tr-TR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(Kriz anında kargaşayı önler, Tahliyeden sonra öğrencileri sakinleştirir, travmayı azaltıcı çalışmalar yapar)         </a:t>
            </a:r>
            <a:endParaRPr lang="tr-TR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Öğretmenler     ( Üye)  </a:t>
            </a:r>
            <a:endParaRPr lang="tr-TR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(………..Öğretmeni) (Tahliyeden Sorumlu. Tahliye Ekibini Kurar.)  </a:t>
            </a:r>
            <a:endParaRPr lang="tr-T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(………..Öğretmeni) (Gerektiği Durumlarda Alarmı Harekete Geçirir, Yoklamayı Alır.)                                                                          </a:t>
            </a:r>
            <a:endParaRPr lang="tr-T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(………..Öğretmeni) (Öğretmenleri Krizden Haberdar Eder)            </a:t>
            </a:r>
            <a:endParaRPr lang="tr-T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(………..Öğretmeni) </a:t>
            </a:r>
            <a:r>
              <a:rPr lang="tr-TR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(Sağlık Kuruluşlarını ve Emniyet Güçlerini Durumdan Haberdar Eder, Gerekli Telefon İletişimlerini Sağlar.)                        </a:t>
            </a:r>
            <a:endParaRPr lang="tr-T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(………..Öğretmeni) (Aileleri Krizden Haberdar Eder, Çevre Güvenliğinin Alınmasında Güvenlik Kuvvetlerine Yardımcı Olur.)    v.b.  şeklinde görevlendirilir.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(……… ..Öğretmeni) Cenazeden Sorumlu Vb.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……………………..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endParaRPr lang="tr-T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08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3700" y="203201"/>
            <a:ext cx="1179829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 smtClean="0">
              <a:solidFill>
                <a:schemeClr val="bg1"/>
              </a:solidFill>
            </a:endParaRP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MÜDÜRLERİNİN GÖREV YETKİ VE SORUMLULUKLARI</a:t>
            </a:r>
          </a:p>
          <a:p>
            <a:endParaRPr lang="tr-T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Öncelikle 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konuyla ilgili hizmet içi eğitim almış personelden olmak üzere </a:t>
            </a:r>
            <a:r>
              <a:rPr lang="tr-T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ekibinin kurulmasını sağlar. </a:t>
            </a:r>
            <a:endParaRPr lang="tr-TR" sz="28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Başta 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ekibi olmak üzere, okul bünyesindeki tüm öğretmen ve personelin konuyla ilgili eğitim almasını sağlar. </a:t>
            </a:r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PS. OKUL SUNUSU)</a:t>
            </a:r>
          </a:p>
          <a:p>
            <a:endParaRPr lang="tr-T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</a:t>
            </a:r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rehberlik hizmetleri programına dâhil edilen </a:t>
            </a:r>
            <a:r>
              <a:rPr lang="tr-TR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psikososyal</a:t>
            </a:r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koruma, önleme ve krize müdahale hizmetlerinin yürütülmesini sağlar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 ÖNLEYİCİ ETKİNLİKLER)</a:t>
            </a:r>
          </a:p>
          <a:p>
            <a:endParaRPr lang="tr-T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Oluşturulan okul risk haritasına göre travma/kriz durumlarına yönelik koruyucu, önleyici ve güçlendirici çalışmaların yürütülmesini sağlar. </a:t>
            </a:r>
            <a:endParaRPr lang="tr-TR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60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3400" y="495300"/>
            <a:ext cx="11140043" cy="621708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 </a:t>
            </a:r>
            <a:endParaRPr lang="tr-T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MÜDÜRLERİNİN GÖREV, YETKİ VE SORUMLULUKLARI</a:t>
            </a:r>
            <a:endParaRPr lang="tr-TR" sz="2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Travma/kriz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durumlarından etkilenen bireylere ilişkin kayıtların 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başta gizlilik ilkesi olmak üzere etik kurallara uygun bir şekilde tutulmasını ve muhafaza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edilmesini sağlar. </a:t>
            </a:r>
            <a:endParaRPr lang="tr-T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Travma/kriz durumları sonucunda hazırlanan raporlar doğrultusunda gerekli önlemleri alarak, oluşturulan </a:t>
            </a:r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raporları il/ilçe millî eğitim müdürlüğüne gönderir. </a:t>
            </a:r>
            <a:endParaRPr lang="tr-TR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Travma/kriz 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durumlarında ihtiyaç halinde okulda bulunan tüm öğretmenlere görev verir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tr-TR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tr-TR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94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3700" y="457200"/>
            <a:ext cx="115697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PSİKOSOSYAL KORUMA, ÖNLEME VE KRİZE MÜDAHALE </a:t>
            </a:r>
            <a:r>
              <a:rPr lang="tr-TR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EKİBİN GÖREV VE SORUMLULUKLARI</a:t>
            </a:r>
          </a:p>
          <a:p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Okul ekibi birinci dönemin başı, ikinci dönemin başı ve ikinci dönemin sonu olmak üzere </a:t>
            </a:r>
            <a:r>
              <a:rPr lang="tr-TR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yılda üç kez </a:t>
            </a:r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ihtiyaç duyulan hâllerde toplanır. </a:t>
            </a:r>
          </a:p>
          <a:p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Okul genelinde travma/kriz durumlarında </a:t>
            </a:r>
            <a:r>
              <a:rPr lang="tr-T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psikososyal</a:t>
            </a:r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koruma, önleme ve krize müdahale hizmetlerini 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planlar ve gerçekleştirir. </a:t>
            </a:r>
          </a:p>
          <a:p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ekibi travma/kriz durumunun hemen ardından ayrıntılı bilgi edinmek amacıyla </a:t>
            </a: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Gözlem 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tr-T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(EK-1</a:t>
            </a:r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doldurur. </a:t>
            </a:r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Travma/kriz durumunda personel kapasitesi yetersiz kaldığında ve destek ihtiyacı ortaya çıktığında 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 Talep Formu” nu (EK-2)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doldurarak il/ilçe ekibinden destek talep eder. </a:t>
            </a:r>
          </a:p>
          <a:p>
            <a:pPr>
              <a:buFont typeface="Wingdings" pitchFamily="2" charset="2"/>
              <a:buChar char="Ø"/>
            </a:pPr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Okulda yaşanan travma/kriz durumlarına yönelik gerçekleştirilen krize müdahale çalışmalarını  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Raporu”nu (EK-3) </a:t>
            </a:r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doldurarak okul müdürlüğü aracılığıyla il/ilçe millî eğitim müdürlüğüne gönderir. </a:t>
            </a:r>
          </a:p>
          <a:p>
            <a:pPr>
              <a:buFont typeface="Wingdings" pitchFamily="2" charset="2"/>
              <a:buChar char="Ø"/>
            </a:pPr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6508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17500" y="190500"/>
            <a:ext cx="115443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Travma/kriz durumlarına yönelik gerçekleştirdiği çalışmalar sonunda gerekli izleme ve değerlendirmeyi yapar, 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İzleme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Formu”nu (EK-4) 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doldurarak okul müdürlüğü aracılığıyla il/ilçe millî eğitim müdürlüğüne gönderir. </a:t>
            </a:r>
            <a:endParaRPr lang="tr-T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Travma/kriz durumlarından etkilenen bireylere ilişkin kayıtları başta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gizlilik ilkesi 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olmak üzere etik kurallara uygun bir şekilde tutar ve muhafaza eder. </a:t>
            </a:r>
            <a:endParaRPr lang="tr-T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Okulda risk grubunda bulunan ve travma/kriz durumlarından etkilenen bireyleri gerektiğinde ilgili kurum ve kuruluşlara </a:t>
            </a:r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yönlendirir.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93700" y="248335"/>
            <a:ext cx="1135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PSİKOSOSYAL KORUMA, ÖNLEME VE KRİZE MÜDAHALE EKİBİNİN  GÖREV VE SORUMLULUKLARI</a:t>
            </a:r>
          </a:p>
        </p:txBody>
      </p:sp>
    </p:spTree>
    <p:extLst>
      <p:ext uri="{BB962C8B-B14F-4D97-AF65-F5344CB8AC3E}">
        <p14:creationId xmlns:p14="http://schemas.microsoft.com/office/powerpoint/2010/main" val="3556717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3987800"/>
            <a:ext cx="11036300" cy="2006599"/>
          </a:xfrm>
        </p:spPr>
        <p:txBody>
          <a:bodyPr>
            <a:normAutofit/>
          </a:bodyPr>
          <a:lstStyle/>
          <a:p>
            <a:r>
              <a:rPr lang="tr-TR" sz="2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Nisan 2019 Tarih Ve 2739 Sayılı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Yönerge doğrultusunda okul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psikososyal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çalışmalarında kullanılacak formlar…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Gözlem Formu( EK-1)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 Talep Formu (EK-2)          </a:t>
            </a:r>
          </a:p>
          <a:p>
            <a:pPr>
              <a:buClr>
                <a:srgbClr val="C00000"/>
              </a:buClr>
            </a:pP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Raporu (EK-3) </a:t>
            </a:r>
          </a:p>
          <a:p>
            <a:pPr>
              <a:buClr>
                <a:srgbClr val="C00000"/>
              </a:buClr>
            </a:pP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İzleme Formu (EK-4) 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600" y="196272"/>
            <a:ext cx="1917700" cy="138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5136">
            <a:off x="5151581" y="1468149"/>
            <a:ext cx="1985819" cy="121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6789">
            <a:off x="6176097" y="2489199"/>
            <a:ext cx="1876425" cy="12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1796" y="3214543"/>
            <a:ext cx="1901104" cy="128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7506" y="474345"/>
            <a:ext cx="1157844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REHBERLİK SERVİSLERİNİN GÖREV VE SORUMLULUKLARI </a:t>
            </a:r>
          </a:p>
          <a:p>
            <a:pPr marL="342900" indent="-342900">
              <a:buAutoNum type="alphaLcParenR"/>
            </a:pPr>
            <a:endParaRPr lang="tr-T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PSKÖKM </a:t>
            </a:r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konularında sunulacak hizmetleri okul rehberlik hizmetleri programına dâhil eder. </a:t>
            </a:r>
          </a:p>
          <a:p>
            <a:endParaRPr lang="tr-TR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Psikososyal</a:t>
            </a:r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koruma, önleme ve krize müdahale hizmetleri kapsamında </a:t>
            </a:r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risk haritasını 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oluşturur.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Okulda olası travma/kriz durumlarına karşı okul genelinde yapılması gereken </a:t>
            </a: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psikososyal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koruma, önleme ve krize müdahale çalışmalarına ilişkin </a:t>
            </a:r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yönetimi ve rehberlik ve araştırma merkezi ile işbirliği yapar. </a:t>
            </a:r>
            <a:endParaRPr lang="tr-TR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Travma/kriz 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durumlarından etkilenen bireylere ilişkin </a:t>
            </a:r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kayıtları başta </a:t>
            </a:r>
            <a:r>
              <a:rPr lang="tr-T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gizlilik ilkesi </a:t>
            </a:r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olmak üzere etik kurallara uygun bir şekilde tutar ve muhafaza eder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21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17500" y="342900"/>
            <a:ext cx="118745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ÖĞRETMENLERİN GÖREV, YETKİ VE SORUMLULUKLARI </a:t>
            </a:r>
            <a:endParaRPr lang="tr-TR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PSKÖKM </a:t>
            </a:r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konularında sunulacak hizmetleri sınıf rehberlik hizmetleri programına dâhil eder. </a:t>
            </a:r>
            <a:endParaRPr lang="tr-TR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Sınıf/şube rehber öğretmeni 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sınıfının </a:t>
            </a:r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haritasını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oluşturur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Psikososyal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koruma, önleme ve krize müdahale hizmetleri çalışmalarına ihtiyaç hâlinde destek verir. </a:t>
            </a:r>
            <a:endParaRPr lang="tr-T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Travma/kriz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durumlarından etkilenen ya da risk grubunda olan öğrencilerle karşılaştığında </a:t>
            </a:r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gizlilik ilkesi ve etik kurallara uygun bir şekilde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rehberlik servisine bilgi vererek işbirliği içinde çalışır. </a:t>
            </a:r>
            <a:endParaRPr lang="tr-T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Psikososyal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koruma, önleme ve krize müdahale hizmetleri eğitimlerine katılır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41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727200"/>
            <a:ext cx="11557001" cy="41529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tr-TR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DÖNEM</a:t>
            </a:r>
            <a:endParaRPr lang="tr-TR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None/>
            </a:pPr>
            <a:r>
              <a:rPr lang="tr-TR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3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tr-TR" sz="3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Okul ekibi olayın hemen ardından </a:t>
            </a:r>
            <a:r>
              <a:rPr lang="tr-TR" sz="3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toplanmalı </a:t>
            </a:r>
            <a:r>
              <a:rPr lang="tr-TR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bu ekipte daha önceden belirlenen ilgili kişilerin (güvenlik, müdahale, çevre ile irtibat, cenaze, medya paylaşımı vb.) görevlerine </a:t>
            </a:r>
            <a:r>
              <a:rPr lang="tr-TR" sz="3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başlaması GEREKİR. </a:t>
            </a:r>
            <a:endParaRPr lang="tr-TR" sz="3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tr-TR" sz="3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</a:t>
            </a:r>
            <a:r>
              <a:rPr lang="tr-TR" sz="3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 </a:t>
            </a:r>
            <a:r>
              <a:rPr lang="tr-TR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sonunda </a:t>
            </a:r>
            <a:r>
              <a:rPr lang="tr-TR" sz="3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paylaşım ve değerlendirme toplantıları </a:t>
            </a:r>
            <a:r>
              <a:rPr lang="tr-TR" sz="3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YAPMALIDIR.</a:t>
            </a:r>
            <a:r>
              <a:rPr lang="tr-TR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3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</a:t>
            </a:r>
            <a:r>
              <a:rPr lang="tr-TR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genelinde planlanan faaliyetleri takip ederek ilgili kişilere yeterli kaynak ve desteğin </a:t>
            </a:r>
            <a:r>
              <a:rPr lang="tr-TR" sz="3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SAĞLAMASI</a:t>
            </a:r>
            <a:endParaRPr lang="tr-TR" sz="3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tr-TR" sz="3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Okul ekibine </a:t>
            </a:r>
            <a:r>
              <a:rPr lang="tr-TR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çalışma ortamının </a:t>
            </a:r>
            <a:r>
              <a:rPr lang="tr-TR" sz="3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sağlanmalı ve tüm görüşmeler orda YAPILMALI.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3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Okulda olay yeri güvenlik çemberine ALINMALI.</a:t>
            </a:r>
          </a:p>
          <a:p>
            <a:pPr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292100" y="142852"/>
            <a:ext cx="11569700" cy="145734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OlayIn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Hemen </a:t>
            </a:r>
            <a:r>
              <a:rPr lang="tr-T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SonrasInda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YapIlmasI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Gerekenler</a:t>
            </a:r>
            <a:endParaRPr lang="tr-TR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8405" y="533399"/>
            <a:ext cx="10711543" cy="60663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OlayIn</a:t>
            </a: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Hemen </a:t>
            </a:r>
            <a:r>
              <a:rPr lang="tr-TR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SonrasInda</a:t>
            </a:r>
            <a:r>
              <a:rPr lang="tr-T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YapIlmasI</a:t>
            </a: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Gerekenler </a:t>
            </a: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(güçlendirici)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9900" y="1485900"/>
            <a:ext cx="11531600" cy="409191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ü"/>
            </a:pPr>
            <a:endParaRPr lang="tr-TR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None/>
            </a:pPr>
            <a:endParaRPr lang="tr-TR" sz="8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None/>
            </a:pPr>
            <a:endParaRPr lang="tr-TR" sz="8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None/>
            </a:pPr>
            <a:endParaRPr lang="tr-TR" sz="8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None/>
            </a:pPr>
            <a:r>
              <a:rPr lang="tr-TR" sz="11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DÖNEM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tr-TR" sz="8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sz="8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Olay ders </a:t>
            </a:r>
            <a:r>
              <a:rPr lang="tr-TR" sz="8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saatinde gerçekleştiyse, öğrencilerin olay yerini </a:t>
            </a:r>
            <a:r>
              <a:rPr lang="tr-TR" sz="8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görmemesi için gerekli önlem ALINIR.</a:t>
            </a:r>
            <a:r>
              <a:rPr lang="tr-TR" sz="8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8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sz="8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Gerek duyulması halinde polis </a:t>
            </a:r>
            <a:r>
              <a:rPr lang="tr-TR" sz="8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ve/veya </a:t>
            </a:r>
            <a:r>
              <a:rPr lang="tr-TR" sz="8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ambulans ARANIR.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sz="8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 kirliliğine yol açmamak için en kısa sürede bir bilgilendirme toplantısı YAPILMALI.</a:t>
            </a:r>
            <a:r>
              <a:rPr lang="tr-TR" sz="8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8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sz="8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İlgili </a:t>
            </a:r>
            <a:r>
              <a:rPr lang="tr-TR" sz="1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 kurumların </a:t>
            </a:r>
            <a:r>
              <a:rPr lang="tr-TR" sz="1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bilgilendirilmesi YAPILIR.</a:t>
            </a:r>
            <a:endParaRPr lang="tr-TR" sz="1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sz="8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Olay hakkında öğretmenlere, okul personeline ve velilere -varsa- </a:t>
            </a:r>
            <a:r>
              <a:rPr lang="tr-TR" sz="8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tr-TR" sz="8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sistemi üzerinden kısa, net ve doğru bir bilgilendirme </a:t>
            </a:r>
            <a:r>
              <a:rPr lang="tr-TR" sz="8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YAPILMALIDIR. </a:t>
            </a:r>
            <a:r>
              <a:rPr lang="tr-TR" sz="1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1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istismar durumları </a:t>
            </a:r>
            <a:r>
              <a:rPr lang="tr-TR" sz="1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hariç) </a:t>
            </a:r>
            <a:r>
              <a:rPr lang="tr-TR" sz="1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1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 	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191112" cy="1507067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Felaketle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karşılaşan neredeyse herkes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yaşar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1191113" cy="3615267"/>
          </a:xfrm>
          <a:solidFill>
            <a:srgbClr val="92D050"/>
          </a:solidFill>
        </p:spPr>
        <p:txBody>
          <a:bodyPr>
            <a:normAutofit/>
          </a:bodyPr>
          <a:lstStyle/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 smtClean="0"/>
              <a:t>   </a:t>
            </a: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KORKU 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STRES</a:t>
            </a:r>
          </a:p>
          <a:p>
            <a:pPr>
              <a:buNone/>
            </a:pP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Korku ve stres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 insanlarda görülebilecek evrensel bir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tepkidir. Bazıları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kısa sürede önceki işlevselliklerine duygusal ya da davranışsal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durumlarına dönerken,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bazıları için bu süre daha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uzundur.  Bazen de bu durum,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travma sonrası stres bozukluğu (TSSB) gibi sonuçlara kadar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uzanabilir.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90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68134" y="1117600"/>
            <a:ext cx="11493666" cy="44608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DÖNEM</a:t>
            </a:r>
            <a:endParaRPr lang="tr-TR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Gerekirse öğrencilerin, velilerin gözetiminde okuldan 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ayrılmaları SAĞLANMALI .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Görevlerini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sürdüremeyecek durumda olan 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personele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gerekli 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yardım YAPILMALI.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Rutin işleyişe dönülmesi ve normal müfredata devam 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edilmesi SAĞLANMALI.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 ve personelin fiziki güvenliği SAĞLANIR.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368135" y="214104"/>
            <a:ext cx="10794670" cy="1043195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OlayIn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Hemen </a:t>
            </a:r>
            <a:r>
              <a:rPr lang="tr-T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SonrasInda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YapIlmasI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Gerekenler 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6260" y="1484416"/>
            <a:ext cx="11495313" cy="4763983"/>
          </a:xfrm>
        </p:spPr>
        <p:txBody>
          <a:bodyPr>
            <a:normAutofit/>
          </a:bodyPr>
          <a:lstStyle/>
          <a:p>
            <a:pPr>
              <a:buClrTx/>
              <a:buNone/>
            </a:pPr>
            <a:r>
              <a:rPr lang="tr-TR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DÖNEM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Medya ya,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 kişi tarafından 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bilgilendirme YAPILMALIDIR.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Öğrencilere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olay hakkında basit, net ve doğru bilgi 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VERİLMELİDİR.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Henüz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 edinilmemiş konular için </a:t>
            </a:r>
            <a:r>
              <a:rPr lang="tr-T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“Henüz bu konuda bilgi sahibi değiliz; sahip olduğumuz bilgileri sizinle paylaşmaya devam edeceğiz.”</a:t>
            </a:r>
          </a:p>
          <a:p>
            <a:pPr>
              <a:buFont typeface="Wingdings" pitchFamily="2" charset="2"/>
              <a:buChar char="ü"/>
            </a:pPr>
            <a:endParaRPr lang="tr-TR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tr-T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641268" y="142852"/>
            <a:ext cx="10864177" cy="1151557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OlayIn</a:t>
            </a: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Hemen </a:t>
            </a:r>
            <a:r>
              <a:rPr lang="tr-TR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SonrasInda</a:t>
            </a:r>
            <a:r>
              <a:rPr lang="tr-T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YapIlmasI</a:t>
            </a: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Gerekenler </a:t>
            </a: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b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4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5637" y="1341405"/>
            <a:ext cx="11097726" cy="4572032"/>
          </a:xfrm>
        </p:spPr>
        <p:txBody>
          <a:bodyPr>
            <a:normAutofit lnSpcReduction="10000"/>
          </a:bodyPr>
          <a:lstStyle/>
          <a:p>
            <a:pPr>
              <a:buClrTx/>
              <a:buNone/>
            </a:pPr>
            <a:r>
              <a:rPr lang="tr-TR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DÖNEM</a:t>
            </a:r>
          </a:p>
          <a:p>
            <a:pPr>
              <a:buClrTx/>
              <a:buFont typeface="Wingdings" pitchFamily="2" charset="2"/>
              <a:buChar char="ü"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Krize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Müdahale Ekibi tarafından tüm öğretmenlere TSSB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bilgilendirmesi YAPILMALI olayla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ilgili duygularını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paylaşımları SAĞLANMALI.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TSSB ile ilgili bilgilendirmeye ait “Öğretmen Bilgi Notu” dağıtılmalıdır.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Sınıflarındaki öğrencilere olay hakkında nasıl bilgi vermeleri gerektiği ve dikkat etmeleri gereken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noktaların önemli olduğunun farkında olmaları. 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Olaydan birinci derecede etkilenen ve risk altındaki öğretmenler belirlenerek ihtiyaç halinde destek alabilmeleri için gerekli sağlık kurumlarına yönlendirilmelidir. </a:t>
            </a:r>
          </a:p>
          <a:p>
            <a:pPr>
              <a:buClrTx/>
              <a:buFont typeface="Wingdings" pitchFamily="2" charset="2"/>
              <a:buChar char="ü"/>
            </a:pPr>
            <a:endParaRPr lang="tr-T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724396" y="142852"/>
            <a:ext cx="10675916" cy="1341563"/>
          </a:xfrm>
        </p:spPr>
        <p:txBody>
          <a:bodyPr>
            <a:noAutofit/>
          </a:bodyPr>
          <a:lstStyle/>
          <a:p>
            <a:r>
              <a:rPr lang="tr-TR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OlayIn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Hemen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SonrasInda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YapIlmasI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Gerekenler </a:t>
            </a:r>
            <a:b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b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5637" y="1341405"/>
            <a:ext cx="11097726" cy="4572032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Font typeface="Wingdings" pitchFamily="2" charset="2"/>
              <a:buChar char="ü"/>
            </a:pPr>
            <a:endParaRPr lang="tr-TR" sz="39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None/>
            </a:pPr>
            <a:endParaRPr lang="tr-TR" sz="39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None/>
            </a:pPr>
            <a:r>
              <a:rPr lang="tr-TR" sz="39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DÖNEM</a:t>
            </a:r>
            <a:endParaRPr lang="tr-TR" sz="39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…Krize Müdahale Ekibi tarafından tüm sınıflarda TSSB bilgilendirmesi… ve öğrencilerin olayla ilgili duygularını paylaşması sağlanmalıdır.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TSSB bilgilendirmesi sırasında krizden etkilenme düzeyi yüksek, öncelikli ve bireysel müdahale gereken öğrencileri izleme-yönlendirme ! 	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Öğrencileri, yardım istemeleri için teşvik !	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…Krize Müdahale Ekibi tarafından velilere TSSB bilgilendirmesi… </a:t>
            </a:r>
          </a:p>
          <a:p>
            <a:pPr>
              <a:buClrTx/>
              <a:buNone/>
            </a:pPr>
            <a:endParaRPr lang="tr-TR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endParaRPr lang="tr-T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tr-TR" altLang="tr-TR" dirty="0"/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724396" y="142852"/>
            <a:ext cx="10675916" cy="1341563"/>
          </a:xfrm>
        </p:spPr>
        <p:txBody>
          <a:bodyPr>
            <a:noAutofit/>
          </a:bodyPr>
          <a:lstStyle/>
          <a:p>
            <a:r>
              <a:rPr lang="tr-TR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OlayIn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Hemen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SonrasInda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YapIlmasI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Gerekenler </a:t>
            </a:r>
            <a:b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b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17500" y="1168400"/>
            <a:ext cx="11557000" cy="46609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DÖNEM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İstismar durumunda öğrenci mahremiyeti, gizlilik ilkesi çerçevesinde hareket edilmeli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 okulda gerçekleşmiş ise, çocuğun güvenliği ! İstismar ortamından ve istismarcıdan uzaklaştırılmalıdır.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Çocuktan alınan bilgi doğrultusunda okulun bulunduğu bölgedeki Çocuk Şube Müdürlüğü/Polis Merkezi/Çocuk İzlem Merkezi (ÇİM)/Cumhuriyet Savcılığına okul yönetimi tarafından bildirim yapılması sağlanmalıdır </a:t>
            </a:r>
            <a:r>
              <a:rPr lang="tr-TR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(Ailenin istismardan haberdar olması okul idaresinin yükümlülüğünü ortadan kaldırmaz. Bildirimde ailenin onayı sorulmaz.). </a:t>
            </a:r>
          </a:p>
          <a:p>
            <a:pPr>
              <a:buClrTx/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buClrTx/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İSTİSMAR DURUMUNDA!!!</a:t>
            </a:r>
            <a:endParaRPr lang="tr-TR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endParaRPr lang="tr-TR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308758" y="106878"/>
            <a:ext cx="11692741" cy="998022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OlayIn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Hemen </a:t>
            </a:r>
            <a:r>
              <a:rPr lang="tr-T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SonrasInda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YapIlmasI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Gerekenler 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b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9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68134" y="1397000"/>
            <a:ext cx="11366665" cy="5246710"/>
          </a:xfrm>
        </p:spPr>
        <p:txBody>
          <a:bodyPr>
            <a:normAutofit/>
          </a:bodyPr>
          <a:lstStyle/>
          <a:p>
            <a:pPr>
              <a:buClrTx/>
              <a:buNone/>
            </a:pPr>
            <a:endParaRPr lang="tr-TR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None/>
            </a:pP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BİLDİRİM ZORUNLULUĞU</a:t>
            </a:r>
            <a:endParaRPr lang="tr-T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None/>
            </a:pPr>
            <a:r>
              <a:rPr lang="tr-TR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Türk </a:t>
            </a:r>
            <a:r>
              <a:rPr lang="tr-T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Ceza Kanununun 279. maddesi (Kamu adına soruşturma ve kovuşturmayı gerektiren bir suçun işlendiğini göreviyle bağlantılı olarak öğrenip de yetkili makamlara bildirimde bulunmayı ihmal eden veya gecikme gösteren kamu görevlisi </a:t>
            </a:r>
            <a:r>
              <a:rPr lang="tr-TR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altı aydan iki yıla kadar hapis cezası ile cezalandırılır.) </a:t>
            </a:r>
            <a:r>
              <a:rPr lang="tr-T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gereğince bildirimler adli ve kolluk birimlerine </a:t>
            </a:r>
            <a:r>
              <a:rPr lang="tr-TR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ivedilikle</a:t>
            </a:r>
            <a:r>
              <a:rPr lang="tr-T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yüz yüze ya da telefon yoluyla yapılmalıdır. </a:t>
            </a:r>
            <a:endParaRPr lang="tr-TR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None/>
            </a:pP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CİNSEL İSTİSMAR DURUMUNDA!!!</a:t>
            </a:r>
            <a:endParaRPr lang="tr-T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tr-T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368135" y="214105"/>
            <a:ext cx="10794670" cy="1139682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OlayIN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Hemen </a:t>
            </a:r>
            <a:r>
              <a:rPr lang="tr-T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SonrasInda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YapIlmasI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Gerekenler 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4100" y="879475"/>
            <a:ext cx="4444999" cy="206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08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4212" y="5232400"/>
            <a:ext cx="10555288" cy="11557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İSTİSMAR DURUMUNDA!!!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9400" y="1346200"/>
            <a:ext cx="11912600" cy="3733800"/>
          </a:xfrm>
        </p:spPr>
        <p:txBody>
          <a:bodyPr>
            <a:noAutofit/>
          </a:bodyPr>
          <a:lstStyle/>
          <a:p>
            <a:pPr algn="ctr">
              <a:buClrTx/>
              <a:buNone/>
            </a:pPr>
            <a:r>
              <a:rPr lang="tr-T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OLAYIN HEMEN SONRASINDA YAPILMASI GEREKENLER </a:t>
            </a:r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None/>
            </a:pPr>
            <a:r>
              <a:rPr lang="tr-TR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DÖNEM</a:t>
            </a:r>
            <a:endParaRPr lang="tr-TR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İstismar durumlarında çocuğun beyanının doğruluğu sorgulanmamalı, kanıta gerek yok !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İstismar okulda ve öğrenciler arasında gerçekleşmiş ise, çocukların aileleri, okula görüşmeye aynı anda çağrılmamalıdır.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İstismara uğrayan öğrenci kadar istismarcı da korunmalı ve güvenliği sağlanmalıdır.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üyelerinden biri tarafından istismara uğramış ise, Aile ve Sosyal Politikalar İl Müdürlüğü ile iletişime geçilmeli.  </a:t>
            </a:r>
          </a:p>
          <a:p>
            <a:pPr>
              <a:buClrTx/>
              <a:buNone/>
            </a:pPr>
            <a:endParaRPr lang="tr-TR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endParaRPr lang="tr-TR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4212" y="5270500"/>
            <a:ext cx="10479088" cy="10033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ÖLÜM VE YAS TRAVMASI</a:t>
            </a:r>
            <a:endParaRPr lang="tr-TR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4212" y="685800"/>
            <a:ext cx="11075988" cy="4851400"/>
          </a:xfrm>
        </p:spPr>
        <p:txBody>
          <a:bodyPr>
            <a:normAutofit fontScale="70000" lnSpcReduction="20000"/>
          </a:bodyPr>
          <a:lstStyle/>
          <a:p>
            <a:pPr>
              <a:buClrTx/>
              <a:buFont typeface="Wingdings" pitchFamily="2" charset="2"/>
              <a:buChar char="ü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None/>
            </a:pPr>
            <a:r>
              <a:rPr lang="tr-TR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OLAYIN HEMEN SONRASINDA YAPILMASI GEREKENLER </a:t>
            </a:r>
            <a:br>
              <a:rPr lang="tr-TR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r>
              <a:rPr lang="tr-TR" sz="51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DÖNEM</a:t>
            </a:r>
            <a:endParaRPr lang="tr-TR" sz="5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tr-TR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idaresi olarak, detay içermeyen bir taziye mesajının velilerle paylaşılması…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 bilgilendirilmesinden önce ölen öğrencinin ailesine ait telefon numaralarının okul SMS sisteminden mutlaka çıkarılması GEREKİR</a:t>
            </a:r>
            <a:r>
              <a:rPr lang="tr-TR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Ölüm durumunda taziye, cenaze, okulun yapabilecekleri ve diğer öğrencilere hangi bilgilerin verileceği konusunda ölen öğrencinin ailesinin İSTEKLERİ DİKKATE ALINIR.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ölüm olayının yaşandığı durumlarda bilgilendirme, tüm öğrencilere </a:t>
            </a:r>
            <a:r>
              <a:rPr lang="tr-TR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mümkünse aynı zamanda</a:t>
            </a:r>
            <a:r>
              <a:rPr lang="tr-TR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(yurtlarda ya da okulda ilk ders saatlerinde) VERİLİR. </a:t>
            </a:r>
          </a:p>
          <a:p>
            <a:pPr>
              <a:buClrTx/>
              <a:buFont typeface="Wingdings" pitchFamily="2" charset="2"/>
              <a:buChar char="ü"/>
            </a:pPr>
            <a:endParaRPr lang="tr-T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190288" cy="1507067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ÖLÜM VE YAS TRAVMASI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4212" y="685800"/>
            <a:ext cx="11253788" cy="4140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tr-TR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OLAYIN HEMEN SONRASINDA YAPILMASI GEREKENLER </a:t>
            </a:r>
            <a:br>
              <a:rPr lang="tr-TR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r>
              <a:rPr lang="tr-TR" sz="39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DÖNEM</a:t>
            </a:r>
            <a:endParaRPr lang="tr-TR" sz="39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tr-T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Ölüm durumunda, olayın ertesi günü yapılacak sabah töreninde okul idaresi, ölümle ilgi duygularını basit ve </a:t>
            </a:r>
            <a:r>
              <a:rPr lang="tr-TR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 öğrencilerin duygu dünyasını dikkate alarak</a:t>
            </a:r>
            <a:r>
              <a:rPr lang="tr-T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ifade etmelidir.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Öğrencilerin, anma köşesi ve törenine izin ! (Süreye ve paylaşımların içeriğine dikkat !)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Paylaşımların içeriğine dikkat ! (rehberlik öğretmeni - kontrol - gözlem ve bireysel görüşme) </a:t>
            </a:r>
          </a:p>
          <a:p>
            <a:pPr>
              <a:buFont typeface="Wingdings" pitchFamily="2" charset="2"/>
              <a:buChar char="ü"/>
            </a:pPr>
            <a:endParaRPr lang="tr-TR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3761" y="1285860"/>
            <a:ext cx="11101684" cy="4543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DÖNEM</a:t>
            </a:r>
            <a:endParaRPr lang="tr-TR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…Krize Müdahale Ekibi ve rehberlik öğretmeni iş birliği ile ölen öğrencinin yakın arkadaşları ya da etkilenme düzeyi yüksek öğrenciler için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ilk 24 saat içinde acil destek planı…</a:t>
            </a:r>
          </a:p>
          <a:p>
            <a:pPr>
              <a:buClrTx/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TSSB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ilgili veli bilgilendirme mektubunun dağıtımı…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Velilerin, ilgili kurumlara yönlendirme…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Olay günü okula gelmemiş öğrenciler tespit edilmelidir (Bireysel bilgilendirme ve müdahale gerekebilir.).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…Krize Müdahale Ekibi, takım koordinatörüyle gün boyu iletişim halinde olmalıdır.</a:t>
            </a:r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308759" y="106878"/>
            <a:ext cx="10711542" cy="1201222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OlayIn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Hemen </a:t>
            </a:r>
            <a:r>
              <a:rPr lang="tr-T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SonrasInda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YapIlmasI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Gerekenler </a:t>
            </a: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b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9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8581" y="4982114"/>
            <a:ext cx="10775476" cy="1507067"/>
          </a:xfrm>
          <a:solidFill>
            <a:srgbClr val="00B0F0"/>
          </a:solidFill>
        </p:spPr>
        <p:txBody>
          <a:bodyPr>
            <a:normAutofit/>
          </a:bodyPr>
          <a:lstStyle/>
          <a:p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9383" y="546266"/>
            <a:ext cx="10984674" cy="3788228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TRAVMA</a:t>
            </a:r>
          </a:p>
          <a:p>
            <a:pPr marL="6858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Bireyin varoluşunu</a:t>
            </a: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tr-T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6858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doğrudan </a:t>
            </a: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 da dolaylı yönden tehdit eden, </a:t>
            </a:r>
            <a:r>
              <a:rPr lang="tr-T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yaşama alışkanlıklarını </a:t>
            </a: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bozan, </a:t>
            </a:r>
            <a:r>
              <a:rPr lang="tr-T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beklenmedik </a:t>
            </a: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anda </a:t>
            </a:r>
            <a:r>
              <a:rPr lang="tr-T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gerçekleşen, </a:t>
            </a:r>
          </a:p>
          <a:p>
            <a:pPr marL="6858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korku veren </a:t>
            </a: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deneyim </a:t>
            </a:r>
            <a:r>
              <a:rPr lang="tr-T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travma olarak </a:t>
            </a:r>
            <a:r>
              <a:rPr lang="tr-T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tanımlanmaktadır. </a:t>
            </a: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Briere</a:t>
            </a: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Elliott,2000</a:t>
            </a: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Coddington</a:t>
            </a: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1972).</a:t>
            </a:r>
          </a:p>
        </p:txBody>
      </p:sp>
    </p:spTree>
    <p:extLst>
      <p:ext uri="{BB962C8B-B14F-4D97-AF65-F5344CB8AC3E}">
        <p14:creationId xmlns:p14="http://schemas.microsoft.com/office/powerpoint/2010/main" val="495961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3761" y="1016000"/>
            <a:ext cx="11281558" cy="4508500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ü"/>
            </a:pPr>
            <a:endParaRPr lang="tr-T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buClrTx/>
              <a:buNone/>
            </a:pPr>
            <a:r>
              <a:rPr lang="tr-TR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DÖNEM</a:t>
            </a:r>
            <a:endParaRPr lang="tr-TR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Ölüm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nedeni intihar ise </a:t>
            </a:r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“anma köşesi” ya da “anı defteri” oluşturulmamalı,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ancak yoğun talepler var ise </a:t>
            </a:r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 günü geçmeyecek biçimde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 duygularını yazılı olarak ifade etmelerine (mektup vb.) olanak sağlanmalıdır.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Ölüm 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nedeni intihar ise,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cenaze törenine katılmak isteyen öğrencilere, ancak velileri ile birlikte törene katılabilecekleri söylenmelidir.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İntihar durumunda okul tarafından, öğrenciler için toplu bir cenaze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organizasyonu yapılmamalı.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İntiharın kahramanca, özendirici ve model alınabilecek bir davranış gibi gösterilmemesi için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önlemler alınmalı</a:t>
            </a:r>
          </a:p>
          <a:p>
            <a:pPr>
              <a:buClrTx/>
              <a:buNone/>
            </a:pP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İNTİHAR…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771897" y="119103"/>
            <a:ext cx="11101684" cy="771548"/>
          </a:xfrm>
        </p:spPr>
        <p:txBody>
          <a:bodyPr>
            <a:noAutofit/>
          </a:bodyPr>
          <a:lstStyle/>
          <a:p>
            <a:r>
              <a:rPr lang="tr-TR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OlayIn</a:t>
            </a: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Hemen </a:t>
            </a:r>
            <a:r>
              <a:rPr lang="tr-TR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SonrasInda</a:t>
            </a:r>
            <a:r>
              <a:rPr lang="tr-T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YapIlmasI</a:t>
            </a: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Gerekenler </a:t>
            </a: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6603" y="365125"/>
            <a:ext cx="11545179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GÖNDERİLECEK PLAN VE RAPORLAR</a:t>
            </a:r>
            <a:b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tr-T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4212" y="1346200"/>
            <a:ext cx="11355388" cy="3937000"/>
          </a:xfr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1-REHBER ÖĞRETMENİ OLMAYAN OKULLAR SUNUM SİSTEMİNDEN YARARLANARAK REHBERLİK ÇERÇEVE PROGRAMI HAZIRLAYIP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11/10/2019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TARİHİNE KADAR 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RAM’a GÖNDERMELERİ GEREKMEKTEDİR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2- REHBER ÖĞRETMENİ OLAN OKULLARDA İSE ÇERÇEVE PROGRAMLARI  E-REHBERLİK ÜZERİNDEN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11/10/2019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TARİHİNE KADAR TAMAMLANMASI GEREKMEKTEDİR.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2955" y="109183"/>
            <a:ext cx="11080845" cy="1269242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GÖNDERİLECEK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PLAN- RAPORLAR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6300" y="1155701"/>
            <a:ext cx="11049000" cy="4191000"/>
          </a:xfr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tr-TR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itchFamily="18" charset="0"/>
              </a:rPr>
              <a:t>3-TÜM KADEMELERDE </a:t>
            </a:r>
            <a:r>
              <a:rPr lang="tr-TR" dirty="0">
                <a:latin typeface="Times New Roman" panose="02020603050405020304" pitchFamily="18" charset="0"/>
                <a:cs typeface="Times New Roman" pitchFamily="18" charset="0"/>
              </a:rPr>
              <a:t>OKUL RİSK </a:t>
            </a:r>
            <a:r>
              <a:rPr lang="tr-TR" dirty="0" smtClean="0">
                <a:latin typeface="Times New Roman" panose="02020603050405020304" pitchFamily="18" charset="0"/>
                <a:cs typeface="Times New Roman" pitchFamily="18" charset="0"/>
              </a:rPr>
              <a:t>HARİTALARININ </a:t>
            </a:r>
            <a:r>
              <a:rPr lang="tr-T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KASIM AYI 1. HAFTASINA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KADAR RAM’a GÖNDERİLMESİ.</a:t>
            </a: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ORTAOKUL VE LİSELERDE OKUL YAŞAM PENCEREM SONUÇLARI </a:t>
            </a:r>
            <a:r>
              <a:rPr lang="tr-T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KASIM AYI 1. HAFTASINA</a:t>
            </a:r>
            <a:r>
              <a:rPr lang="tr-TR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KADAR RAM’a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GÖNDERİLMESİ.</a:t>
            </a: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BAĞIMLILIKLA MÜCADELE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RAPORLARININ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SON </a:t>
            </a:r>
            <a:r>
              <a:rPr lang="tr-TR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2-30 ARALIK</a:t>
            </a:r>
            <a:r>
              <a:rPr 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TARİHLERİ ARASINDA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GÖNDERİLMESİ.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6-EOŞÖA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EYLEM RAPORU </a:t>
            </a:r>
            <a:r>
              <a:rPr lang="tr-TR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2-30 ARALIK</a:t>
            </a:r>
            <a:r>
              <a:rPr lang="tr-TR" u="sng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tr-TR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847388" cy="1507067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SENE SONUNDA GÖNDERİLECEK RAPORLAR</a:t>
            </a: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8600" y="685800"/>
            <a:ext cx="11595100" cy="3615267"/>
          </a:xfr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1-OKUL  RİBA  SONUÇLARI                        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HAZİRAN 1. HAFTASI</a:t>
            </a: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2-BAĞIMLILIKLA  MÜCADELE  RAPORU     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22-29 HAZİRAN</a:t>
            </a:r>
          </a:p>
          <a:p>
            <a:pPr>
              <a:buNone/>
            </a:pPr>
            <a:endPara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3-EOŞÖA EYLEM  RAPORU                             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22-29 HAZİRAN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19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1782" y="420544"/>
            <a:ext cx="11090564" cy="964912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İLÇE KOORDİNATÖRLERİ</a:t>
            </a:r>
            <a:endParaRPr lang="tr-T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723900" y="1501197"/>
            <a:ext cx="5130800" cy="25120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MUSTAFA ALKIN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GELİBOLU-ECEBAT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FEHMİ ÖZEL </a:t>
            </a:r>
          </a:p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12" name="Düz Ok Bağlayıcısı 11"/>
          <p:cNvCxnSpPr/>
          <p:nvPr/>
        </p:nvCxnSpPr>
        <p:spPr>
          <a:xfrm>
            <a:off x="1978925" y="323451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Yuvarlatılmış Dikdörtgen 12"/>
          <p:cNvSpPr/>
          <p:nvPr/>
        </p:nvSpPr>
        <p:spPr>
          <a:xfrm>
            <a:off x="5834764" y="1498889"/>
            <a:ext cx="2646527" cy="217316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NURAN ONGUN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BOZCAADA -GÖKÇEADA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8395855" y="1380283"/>
            <a:ext cx="2597417" cy="2346589"/>
          </a:xfrm>
          <a:prstGeom prst="roundRect">
            <a:avLst/>
          </a:prstGeom>
          <a:solidFill>
            <a:srgbClr val="3CEB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ÖZLEM DEMİRKAN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BİGA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782471" y="4128654"/>
            <a:ext cx="2646527" cy="218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RAŞİT TURAN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AYVACIK- BAYRAMİÇ</a:t>
            </a:r>
          </a:p>
          <a:p>
            <a:pPr algn="ctr"/>
            <a:endParaRPr lang="tr-TR" dirty="0"/>
          </a:p>
        </p:txBody>
      </p:sp>
      <p:sp>
        <p:nvSpPr>
          <p:cNvPr id="16" name="Yuvarlatılmış Dikdörtgen 15"/>
          <p:cNvSpPr/>
          <p:nvPr/>
        </p:nvSpPr>
        <p:spPr>
          <a:xfrm>
            <a:off x="4495799" y="4276433"/>
            <a:ext cx="2739789" cy="194115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Z.SELCEN HARUNOĞLU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EZİNE- LAPSEKİ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8291942" y="4156363"/>
            <a:ext cx="2739791" cy="2105891"/>
          </a:xfrm>
          <a:prstGeom prst="roundRect">
            <a:avLst/>
          </a:prstGeom>
          <a:solidFill>
            <a:srgbClr val="FAD0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EDA ALTUNAL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YENİCE -CAN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2068009">
            <a:off x="3249654" y="1683434"/>
            <a:ext cx="8534401" cy="2051333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Arial Black" pitchFamily="34" charset="0"/>
              </a:rPr>
              <a:t>SAĞLICAKLA KALIN </a:t>
            </a:r>
            <a:endParaRPr lang="tr-TR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412999" y="4673600"/>
            <a:ext cx="9550401" cy="13208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002060"/>
                </a:solidFill>
                <a:latin typeface="Algerian" pitchFamily="82" charset="0"/>
              </a:rPr>
              <a:t>                                         KOLAY GELSİN…</a:t>
            </a:r>
            <a:endParaRPr lang="tr-TR" sz="4000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344385" y="116632"/>
            <a:ext cx="11435938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PSİKOSOSYAL DESTEK PROGRAMI  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03" y="1070739"/>
            <a:ext cx="5535067" cy="5787261"/>
          </a:xfrm>
          <a:prstGeom prst="rect">
            <a:avLst/>
          </a:prstGeom>
          <a:solidFill>
            <a:srgbClr val="00B0F0"/>
          </a:solidFill>
          <a:extLst/>
        </p:spPr>
      </p:pic>
    </p:spTree>
    <p:extLst>
      <p:ext uri="{BB962C8B-B14F-4D97-AF65-F5344CB8AC3E}">
        <p14:creationId xmlns:p14="http://schemas.microsoft.com/office/powerpoint/2010/main" val="29580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8581" y="533401"/>
            <a:ext cx="11685319" cy="44627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PSİKOSOSYAL KORUMA, ÖNLEME VE KRİZE MÜDAHALE HİZMETLER  NE DEMEKTİR??</a:t>
            </a: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Doğal afetler,Kaza,Şiddet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Savaş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İhmal, İstismar, İntihar,Terör, Göç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gibi </a:t>
            </a:r>
            <a:r>
              <a:rPr lang="tr-TR" sz="2400" b="1" dirty="0" err="1">
                <a:latin typeface="Times New Roman" pitchFamily="18" charset="0"/>
                <a:cs typeface="Times New Roman" pitchFamily="18" charset="0"/>
              </a:rPr>
              <a:t>travmatik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 olaylardan </a:t>
            </a:r>
            <a:r>
              <a:rPr lang="tr-TR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önce, olay anında ve sonrasında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gerçekleştirilen psikolojik ve sosyal destek sağlamak üzere sunulan hizmetlerin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tümüdür.</a:t>
            </a: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21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 txBox="1">
            <a:spLocks/>
          </p:cNvSpPr>
          <p:nvPr/>
        </p:nvSpPr>
        <p:spPr>
          <a:xfrm>
            <a:off x="444500" y="368848"/>
            <a:ext cx="11379200" cy="761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tr-T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PSİKOSOSYAL DESTEK programI 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30199" y="927100"/>
            <a:ext cx="1130527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" algn="just">
              <a:buFont typeface="Wingdings" pitchFamily="2" charset="2"/>
              <a:buChar char="ü"/>
            </a:pPr>
            <a:r>
              <a:rPr lang="tr-TR" sz="2400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Psikososyal</a:t>
            </a:r>
            <a:r>
              <a:rPr lang="tr-TR" sz="2400" dirty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Destek Programlarının Yenilenmesi amacıyla Kasım 2017 yılında UNICEF ile başlatılan proje </a:t>
            </a:r>
            <a:r>
              <a:rPr lang="tr-TR" sz="2400" dirty="0" smtClean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kapsamında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önleyici, 6 tanesi güçlendirici </a:t>
            </a:r>
            <a:r>
              <a:rPr lang="tr-TR" sz="2400" dirty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(Göç, Terör, Cinsel İstismar, İntihar, Ölüm-Yas, Doğal Afet) olmak üzere toplam 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kitap </a:t>
            </a:r>
            <a:r>
              <a:rPr lang="tr-TR" sz="2400" dirty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hazırlanmıştır</a:t>
            </a:r>
            <a:r>
              <a:rPr lang="tr-TR" sz="2400" dirty="0" smtClean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solidFill>
                <a:srgbClr val="19191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lvl="0" indent="-285750" algn="just">
              <a:buFont typeface="Wingdings" panose="05000000000000000000" pitchFamily="2" charset="2"/>
              <a:buChar char="ü"/>
            </a:pPr>
            <a:endParaRPr lang="tr-TR" sz="2400" dirty="0" smtClean="0">
              <a:solidFill>
                <a:srgbClr val="19191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lvl="0" indent="-28575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 ilden Rehberlik </a:t>
            </a:r>
            <a:r>
              <a:rPr lang="tr-TR" sz="2400" dirty="0" smtClean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öğretmeni</a:t>
            </a:r>
            <a:r>
              <a:rPr lang="tr-TR" sz="2400" dirty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“</a:t>
            </a:r>
            <a:r>
              <a:rPr lang="tr-TR" sz="2400" dirty="0" err="1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Psikososyal</a:t>
            </a:r>
            <a:r>
              <a:rPr lang="tr-TR" sz="2400" dirty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Destek Programı Eğitici Eğitimi Kursu” </a:t>
            </a:r>
            <a:r>
              <a:rPr lang="tr-TR" sz="2400" dirty="0" smtClean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245</a:t>
            </a:r>
            <a:r>
              <a:rPr lang="tr-TR" sz="2400" dirty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eğitici yetiştirilmiştir.</a:t>
            </a:r>
          </a:p>
          <a:p>
            <a:pPr marL="295910" lvl="0" indent="-285750" algn="just"/>
            <a:r>
              <a:rPr lang="tr-TR" sz="2400" dirty="0" smtClean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95910" lvl="0" indent="-28575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 </a:t>
            </a:r>
            <a:r>
              <a:rPr lang="tr-TR" sz="2400" dirty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ilde bulunan yaklaşık 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 bin </a:t>
            </a:r>
            <a:r>
              <a:rPr lang="tr-TR" sz="2400" dirty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rehberlik öğretmenlerine uygulayıcı </a:t>
            </a:r>
            <a:r>
              <a:rPr lang="tr-TR" sz="2400" dirty="0" smtClean="0">
                <a:solidFill>
                  <a:srgbClr val="1919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eğitimleri 2019 nisan - haziran   ayında  tamamladı.</a:t>
            </a:r>
            <a:endParaRPr lang="tr-TR" sz="2000" dirty="0" smtClean="0">
              <a:solidFill>
                <a:srgbClr val="19191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lvl="0" indent="-285750" algn="just"/>
            <a:endParaRPr lang="tr-TR" sz="2000" dirty="0">
              <a:solidFill>
                <a:srgbClr val="19191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Sinan AKSOY\Desktop\PS Kitapların Kapak Fotoları\IMG_4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00" y="4901125"/>
            <a:ext cx="1328736" cy="17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inan AKSOY\Desktop\PS Kitapların Kapak Fotoları\IMG_4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19" y="4872390"/>
            <a:ext cx="1323886" cy="17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inan AKSOY\Desktop\PS Kitapların Kapak Fotoları\IMG_4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40" y="4906735"/>
            <a:ext cx="1256765" cy="171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inan AKSOY\Desktop\PS Kitapların Kapak Fotoları\IMG_42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001" y="4909507"/>
            <a:ext cx="1275292" cy="17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inan AKSOY\Desktop\PS Kitapların Kapak Fotoları\IMG_4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877" y="4906735"/>
            <a:ext cx="1287137" cy="16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inan AKSOY\Desktop\PS Kitapların Kapak Fotoları\IMG_41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860" y="4926128"/>
            <a:ext cx="1232523" cy="16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inan AKSOY\Desktop\PS Kitapların Kapak Fotoları\IMG_420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6" y="4892182"/>
            <a:ext cx="1348142" cy="17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Başlık"/>
          <p:cNvSpPr>
            <a:spLocks noGrp="1"/>
          </p:cNvSpPr>
          <p:nvPr>
            <p:ph type="title"/>
          </p:nvPr>
        </p:nvSpPr>
        <p:spPr>
          <a:xfrm>
            <a:off x="3381357" y="285729"/>
            <a:ext cx="5715040" cy="34923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PROGRAMA GENEL BAKIŞ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919" y="928670"/>
            <a:ext cx="11977872" cy="6242404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6738C-3B18-453E-8583-6F3A3B57C373}" type="slidenum">
              <a:rPr lang="tr-TR" altLang="tr-TR" smtClean="0"/>
              <a:pPr>
                <a:defRPr/>
              </a:pPr>
              <a:t>8</a:t>
            </a:fld>
            <a:endParaRPr lang="tr-TR" altLang="tr-TR"/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3287688" y="188641"/>
            <a:ext cx="5913546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/>
            <a:endParaRPr lang="tr-T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3309919" y="142852"/>
            <a:ext cx="5857917" cy="668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/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Aşağı Ok"/>
          <p:cNvSpPr/>
          <p:nvPr/>
        </p:nvSpPr>
        <p:spPr>
          <a:xfrm rot="1919573">
            <a:off x="3618518" y="1465605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Oval"/>
          <p:cNvSpPr/>
          <p:nvPr/>
        </p:nvSpPr>
        <p:spPr>
          <a:xfrm>
            <a:off x="3296220" y="893738"/>
            <a:ext cx="5286412" cy="500066"/>
          </a:xfrm>
          <a:prstGeom prst="ellipse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PSİKOSOSYAL DESTEK PROGRAMI</a:t>
            </a:r>
          </a:p>
        </p:txBody>
      </p:sp>
      <p:sp>
        <p:nvSpPr>
          <p:cNvPr id="32" name="31 Oval"/>
          <p:cNvSpPr/>
          <p:nvPr/>
        </p:nvSpPr>
        <p:spPr>
          <a:xfrm>
            <a:off x="1265815" y="1970570"/>
            <a:ext cx="3500462" cy="64294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PSİKOSOSYAL ÖNLEYİCİ </a:t>
            </a:r>
          </a:p>
          <a:p>
            <a:pPr algn="ctr"/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DESTEK PROGRAMI </a:t>
            </a:r>
            <a:endParaRPr lang="tr-TR" sz="1400" b="1" dirty="0"/>
          </a:p>
        </p:txBody>
      </p:sp>
      <p:sp>
        <p:nvSpPr>
          <p:cNvPr id="33" name="32 Oval"/>
          <p:cNvSpPr/>
          <p:nvPr/>
        </p:nvSpPr>
        <p:spPr>
          <a:xfrm>
            <a:off x="6160713" y="1998330"/>
            <a:ext cx="4071966" cy="64294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PSİKOSOSYAL GÜÇLENDİRİCİ </a:t>
            </a:r>
          </a:p>
          <a:p>
            <a:pPr algn="ctr"/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DESTEK PROGRAMI </a:t>
            </a:r>
            <a:endParaRPr lang="tr-TR" sz="1400" b="1" dirty="0"/>
          </a:p>
        </p:txBody>
      </p:sp>
      <p:sp>
        <p:nvSpPr>
          <p:cNvPr id="35" name="34 Aşağı Ok"/>
          <p:cNvSpPr/>
          <p:nvPr/>
        </p:nvSpPr>
        <p:spPr>
          <a:xfrm rot="19051977">
            <a:off x="7834017" y="1486680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Aşağı Ok"/>
          <p:cNvSpPr/>
          <p:nvPr/>
        </p:nvSpPr>
        <p:spPr>
          <a:xfrm>
            <a:off x="2410374" y="2724702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36 Oval"/>
          <p:cNvSpPr/>
          <p:nvPr/>
        </p:nvSpPr>
        <p:spPr>
          <a:xfrm>
            <a:off x="569979" y="3278167"/>
            <a:ext cx="3214710" cy="571504"/>
          </a:xfrm>
          <a:prstGeom prst="ellipse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ÖNLEYİCİ ETKİNLİKLER </a:t>
            </a:r>
            <a:endParaRPr lang="tr-TR" sz="1400" b="1" dirty="0"/>
          </a:p>
        </p:txBody>
      </p:sp>
      <p:sp>
        <p:nvSpPr>
          <p:cNvPr id="38" name="37 Oval"/>
          <p:cNvSpPr/>
          <p:nvPr/>
        </p:nvSpPr>
        <p:spPr>
          <a:xfrm>
            <a:off x="8677690" y="3165152"/>
            <a:ext cx="2851112" cy="571504"/>
          </a:xfrm>
          <a:prstGeom prst="ellipse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GÜÇLENDİRİCİ ETKİNLİKLER </a:t>
            </a:r>
            <a:endParaRPr lang="tr-TR" sz="1400" b="1" dirty="0"/>
          </a:p>
        </p:txBody>
      </p:sp>
      <p:sp>
        <p:nvSpPr>
          <p:cNvPr id="39" name="38 Oval"/>
          <p:cNvSpPr/>
          <p:nvPr/>
        </p:nvSpPr>
        <p:spPr>
          <a:xfrm>
            <a:off x="5643192" y="3168705"/>
            <a:ext cx="2786082" cy="571504"/>
          </a:xfrm>
          <a:prstGeom prst="ellipse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ÖNLEYİCİ ETKİNLİKLER </a:t>
            </a:r>
            <a:endParaRPr lang="tr-TR" sz="1400" b="1" dirty="0"/>
          </a:p>
        </p:txBody>
      </p:sp>
      <p:sp>
        <p:nvSpPr>
          <p:cNvPr id="40" name="39 Aşağı Ok"/>
          <p:cNvSpPr/>
          <p:nvPr/>
        </p:nvSpPr>
        <p:spPr>
          <a:xfrm rot="1699380">
            <a:off x="6941449" y="2671689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40 Aşağı Ok"/>
          <p:cNvSpPr/>
          <p:nvPr/>
        </p:nvSpPr>
        <p:spPr>
          <a:xfrm rot="19761665">
            <a:off x="9476114" y="2654532"/>
            <a:ext cx="510943" cy="43734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41 Aşağı Ok"/>
          <p:cNvSpPr/>
          <p:nvPr/>
        </p:nvSpPr>
        <p:spPr>
          <a:xfrm rot="1314211">
            <a:off x="838632" y="3936048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42 Aşağı Ok"/>
          <p:cNvSpPr/>
          <p:nvPr/>
        </p:nvSpPr>
        <p:spPr>
          <a:xfrm>
            <a:off x="2011246" y="3982440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43 Aşağı Ok"/>
          <p:cNvSpPr/>
          <p:nvPr/>
        </p:nvSpPr>
        <p:spPr>
          <a:xfrm rot="20200041">
            <a:off x="3045372" y="3971324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45 Yuvarlatılmış Dikdörtgen"/>
          <p:cNvSpPr/>
          <p:nvPr/>
        </p:nvSpPr>
        <p:spPr>
          <a:xfrm>
            <a:off x="356780" y="4514326"/>
            <a:ext cx="1143008" cy="4286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itchFamily="34" charset="0"/>
                <a:cs typeface="Arial" pitchFamily="34" charset="0"/>
              </a:rPr>
              <a:t>ÖĞRENCİ</a:t>
            </a:r>
          </a:p>
        </p:txBody>
      </p:sp>
      <p:sp>
        <p:nvSpPr>
          <p:cNvPr id="47" name="46 Yuvarlatılmış Dikdörtgen"/>
          <p:cNvSpPr/>
          <p:nvPr/>
        </p:nvSpPr>
        <p:spPr>
          <a:xfrm>
            <a:off x="1786197" y="4526693"/>
            <a:ext cx="1285884" cy="4286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itchFamily="34" charset="0"/>
                <a:cs typeface="Arial" pitchFamily="34" charset="0"/>
              </a:rPr>
              <a:t>ÖĞRETMEN</a:t>
            </a:r>
          </a:p>
        </p:txBody>
      </p:sp>
      <p:sp>
        <p:nvSpPr>
          <p:cNvPr id="48" name="47 Yuvarlatılmış Dikdörtgen"/>
          <p:cNvSpPr/>
          <p:nvPr/>
        </p:nvSpPr>
        <p:spPr>
          <a:xfrm>
            <a:off x="3367070" y="4538841"/>
            <a:ext cx="714380" cy="4286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itchFamily="34" charset="0"/>
                <a:cs typeface="Arial" pitchFamily="34" charset="0"/>
              </a:rPr>
              <a:t>VELİ</a:t>
            </a:r>
          </a:p>
        </p:txBody>
      </p:sp>
      <p:sp>
        <p:nvSpPr>
          <p:cNvPr id="49" name="48 Yuvarlatılmış Dikdörtgen"/>
          <p:cNvSpPr/>
          <p:nvPr/>
        </p:nvSpPr>
        <p:spPr>
          <a:xfrm>
            <a:off x="4930782" y="4526693"/>
            <a:ext cx="1071570" cy="4286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itchFamily="34" charset="0"/>
                <a:cs typeface="Arial" pitchFamily="34" charset="0"/>
              </a:rPr>
              <a:t>ÖĞRENCİ</a:t>
            </a:r>
          </a:p>
        </p:txBody>
      </p:sp>
      <p:sp>
        <p:nvSpPr>
          <p:cNvPr id="50" name="49 Yuvarlatılmış Dikdörtgen"/>
          <p:cNvSpPr/>
          <p:nvPr/>
        </p:nvSpPr>
        <p:spPr>
          <a:xfrm>
            <a:off x="6289861" y="4509642"/>
            <a:ext cx="1357322" cy="4286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itchFamily="34" charset="0"/>
                <a:cs typeface="Arial" pitchFamily="34" charset="0"/>
              </a:rPr>
              <a:t>ÖĞRETMEN</a:t>
            </a:r>
          </a:p>
        </p:txBody>
      </p:sp>
      <p:sp>
        <p:nvSpPr>
          <p:cNvPr id="51" name="50 Aşağı Ok"/>
          <p:cNvSpPr/>
          <p:nvPr/>
        </p:nvSpPr>
        <p:spPr>
          <a:xfrm rot="1087525">
            <a:off x="5495263" y="3797232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51 Aşağı Ok"/>
          <p:cNvSpPr/>
          <p:nvPr/>
        </p:nvSpPr>
        <p:spPr>
          <a:xfrm>
            <a:off x="6715405" y="3863762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52 Aşağı Ok"/>
          <p:cNvSpPr/>
          <p:nvPr/>
        </p:nvSpPr>
        <p:spPr>
          <a:xfrm rot="19119577">
            <a:off x="7794336" y="3818267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53 Yuvarlatılmış Dikdörtgen"/>
          <p:cNvSpPr/>
          <p:nvPr/>
        </p:nvSpPr>
        <p:spPr>
          <a:xfrm>
            <a:off x="7875232" y="4538841"/>
            <a:ext cx="714380" cy="4286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itchFamily="34" charset="0"/>
                <a:cs typeface="Arial" pitchFamily="34" charset="0"/>
              </a:rPr>
              <a:t>VELİ</a:t>
            </a:r>
          </a:p>
        </p:txBody>
      </p:sp>
      <p:sp>
        <p:nvSpPr>
          <p:cNvPr id="55" name="54 Aşağı Ok"/>
          <p:cNvSpPr/>
          <p:nvPr/>
        </p:nvSpPr>
        <p:spPr>
          <a:xfrm>
            <a:off x="10054879" y="3936048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55 Yuvarlatılmış Dikdörtgen"/>
          <p:cNvSpPr/>
          <p:nvPr/>
        </p:nvSpPr>
        <p:spPr>
          <a:xfrm>
            <a:off x="9886239" y="4533582"/>
            <a:ext cx="1071570" cy="4286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itchFamily="34" charset="0"/>
                <a:cs typeface="Arial" pitchFamily="34" charset="0"/>
              </a:rPr>
              <a:t>ÖĞRENCİ</a:t>
            </a:r>
          </a:p>
        </p:txBody>
      </p:sp>
      <p:sp>
        <p:nvSpPr>
          <p:cNvPr id="57" name="56 Aşağı Ok"/>
          <p:cNvSpPr/>
          <p:nvPr/>
        </p:nvSpPr>
        <p:spPr>
          <a:xfrm>
            <a:off x="649005" y="5006316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58 Yuvarlatılmış Dikdörtgen"/>
          <p:cNvSpPr/>
          <p:nvPr/>
        </p:nvSpPr>
        <p:spPr>
          <a:xfrm>
            <a:off x="204319" y="5585022"/>
            <a:ext cx="1578093" cy="4388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itchFamily="34" charset="0"/>
                <a:cs typeface="Arial" pitchFamily="34" charset="0"/>
              </a:rPr>
              <a:t>OKUL ÖNCESİ - İLKOKUL</a:t>
            </a:r>
          </a:p>
        </p:txBody>
      </p:sp>
      <p:sp>
        <p:nvSpPr>
          <p:cNvPr id="60" name="59 Yuvarlatılmış Dikdörtgen"/>
          <p:cNvSpPr/>
          <p:nvPr/>
        </p:nvSpPr>
        <p:spPr>
          <a:xfrm>
            <a:off x="204318" y="6237608"/>
            <a:ext cx="1578093" cy="4159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itchFamily="34" charset="0"/>
                <a:cs typeface="Arial" pitchFamily="34" charset="0"/>
              </a:rPr>
              <a:t>ORTAOKUL- LİSE</a:t>
            </a:r>
          </a:p>
        </p:txBody>
      </p:sp>
      <p:sp>
        <p:nvSpPr>
          <p:cNvPr id="61" name="60 Yuvarlatılmış Dikdörtgen"/>
          <p:cNvSpPr/>
          <p:nvPr/>
        </p:nvSpPr>
        <p:spPr>
          <a:xfrm>
            <a:off x="9618912" y="5604150"/>
            <a:ext cx="1606223" cy="50337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itchFamily="34" charset="0"/>
                <a:cs typeface="Arial" pitchFamily="34" charset="0"/>
              </a:rPr>
              <a:t>OKUL ÖNCESİ - İLKOKUL</a:t>
            </a:r>
          </a:p>
        </p:txBody>
      </p:sp>
      <p:sp>
        <p:nvSpPr>
          <p:cNvPr id="62" name="61 Yuvarlatılmış Dikdörtgen"/>
          <p:cNvSpPr/>
          <p:nvPr/>
        </p:nvSpPr>
        <p:spPr>
          <a:xfrm>
            <a:off x="4688605" y="5591236"/>
            <a:ext cx="1601256" cy="44987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itchFamily="34" charset="0"/>
                <a:cs typeface="Arial" pitchFamily="34" charset="0"/>
              </a:rPr>
              <a:t>OKUL ÖNCESİ - İLKOKUL</a:t>
            </a:r>
          </a:p>
        </p:txBody>
      </p:sp>
      <p:sp>
        <p:nvSpPr>
          <p:cNvPr id="63" name="62 Aşağı Ok"/>
          <p:cNvSpPr/>
          <p:nvPr/>
        </p:nvSpPr>
        <p:spPr>
          <a:xfrm>
            <a:off x="5186090" y="4998475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64 Yuvarlatılmış Dikdörtgen"/>
          <p:cNvSpPr/>
          <p:nvPr/>
        </p:nvSpPr>
        <p:spPr>
          <a:xfrm>
            <a:off x="4688604" y="6236192"/>
            <a:ext cx="1601257" cy="45788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itchFamily="34" charset="0"/>
                <a:cs typeface="Arial" pitchFamily="34" charset="0"/>
              </a:rPr>
              <a:t>ORTAOKUL- LİSE</a:t>
            </a:r>
          </a:p>
        </p:txBody>
      </p:sp>
      <p:sp>
        <p:nvSpPr>
          <p:cNvPr id="66" name="65 Yuvarlatılmış Dikdörtgen"/>
          <p:cNvSpPr/>
          <p:nvPr/>
        </p:nvSpPr>
        <p:spPr>
          <a:xfrm>
            <a:off x="9618911" y="6256357"/>
            <a:ext cx="1606223" cy="46328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itchFamily="34" charset="0"/>
                <a:cs typeface="Arial" pitchFamily="34" charset="0"/>
              </a:rPr>
              <a:t>ORTAOKUL- LİSE</a:t>
            </a:r>
          </a:p>
        </p:txBody>
      </p:sp>
      <p:sp>
        <p:nvSpPr>
          <p:cNvPr id="69" name="62 Aşağı Ok"/>
          <p:cNvSpPr/>
          <p:nvPr/>
        </p:nvSpPr>
        <p:spPr>
          <a:xfrm>
            <a:off x="10099138" y="5074366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4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7" grpId="0" animBg="1"/>
      <p:bldP spid="38" grpId="0" animBg="1"/>
      <p:bldP spid="39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4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 txBox="1">
            <a:spLocks/>
          </p:cNvSpPr>
          <p:nvPr/>
        </p:nvSpPr>
        <p:spPr>
          <a:xfrm>
            <a:off x="533400" y="142852"/>
            <a:ext cx="10680699" cy="668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 eaLnBrk="1" hangingPunct="1"/>
            <a:r>
              <a:rPr lang="tr-TR" alt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altLang="tr-TR" sz="2400" b="1" dirty="0" smtClean="0">
                <a:latin typeface="Times New Roman" pitchFamily="18" charset="0"/>
                <a:cs typeface="Times New Roman" pitchFamily="18" charset="0"/>
              </a:rPr>
              <a:t>PSİKOSOSYAL </a:t>
            </a: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ÖNLEYİCİ DESTEK </a:t>
            </a:r>
            <a:r>
              <a:rPr lang="tr-TR" altLang="tr-TR" sz="2400" b="1" dirty="0" smtClean="0">
                <a:latin typeface="Times New Roman" pitchFamily="18" charset="0"/>
                <a:cs typeface="Times New Roman" pitchFamily="18" charset="0"/>
              </a:rPr>
              <a:t>PROGRAMI </a:t>
            </a:r>
            <a:endParaRPr lang="tr-TR" alt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40731" y="4188819"/>
            <a:ext cx="1289402" cy="5260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latin typeface="Arial" pitchFamily="34" charset="0"/>
                <a:cs typeface="Arial" pitchFamily="34" charset="0"/>
              </a:rPr>
              <a:t>12 ADET ÖĞRENCİ ETKİNLİĞİ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1606609" y="4208467"/>
            <a:ext cx="1115326" cy="50641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latin typeface="Arial" pitchFamily="34" charset="0"/>
                <a:cs typeface="Arial" pitchFamily="34" charset="0"/>
              </a:rPr>
              <a:t>3 ADET ÖĞRETMEN ETKİNLİĞİ</a:t>
            </a:r>
          </a:p>
        </p:txBody>
      </p:sp>
      <p:sp>
        <p:nvSpPr>
          <p:cNvPr id="10" name="9 Yuvarlatılmış Dikdörtgen"/>
          <p:cNvSpPr/>
          <p:nvPr/>
        </p:nvSpPr>
        <p:spPr>
          <a:xfrm>
            <a:off x="3106807" y="4228631"/>
            <a:ext cx="1178114" cy="48625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latin typeface="Arial" pitchFamily="34" charset="0"/>
                <a:cs typeface="Arial" pitchFamily="34" charset="0"/>
              </a:rPr>
              <a:t>2 ADET VELİ ETKİNLİĞİ</a:t>
            </a:r>
          </a:p>
        </p:txBody>
      </p:sp>
      <p:sp>
        <p:nvSpPr>
          <p:cNvPr id="11" name="10 Aşağı Ok"/>
          <p:cNvSpPr/>
          <p:nvPr/>
        </p:nvSpPr>
        <p:spPr>
          <a:xfrm rot="2081805">
            <a:off x="3313641" y="1447646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Aşağı Ok"/>
          <p:cNvSpPr/>
          <p:nvPr/>
        </p:nvSpPr>
        <p:spPr>
          <a:xfrm rot="19250808">
            <a:off x="8925519" y="1428888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Oval"/>
          <p:cNvSpPr/>
          <p:nvPr/>
        </p:nvSpPr>
        <p:spPr>
          <a:xfrm>
            <a:off x="4238613" y="889382"/>
            <a:ext cx="4000528" cy="571504"/>
          </a:xfrm>
          <a:prstGeom prst="ellipse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41 ADET ETKİNLİK </a:t>
            </a:r>
            <a:endParaRPr lang="tr-TR" b="1" dirty="0"/>
          </a:p>
        </p:txBody>
      </p:sp>
      <p:sp>
        <p:nvSpPr>
          <p:cNvPr id="15" name="14 Oval"/>
          <p:cNvSpPr/>
          <p:nvPr/>
        </p:nvSpPr>
        <p:spPr>
          <a:xfrm>
            <a:off x="539869" y="1823443"/>
            <a:ext cx="3571900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17 ADET ETKİNLİK</a:t>
            </a:r>
          </a:p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(Normal gelişim gösteren öğrenciler ile kaynaştırma/ bütünleştirme öğrencileri ve öğretmenleri-velileri ile kullanılmak üzere)</a:t>
            </a:r>
          </a:p>
        </p:txBody>
      </p:sp>
      <p:sp>
        <p:nvSpPr>
          <p:cNvPr id="16" name="15 Oval"/>
          <p:cNvSpPr/>
          <p:nvPr/>
        </p:nvSpPr>
        <p:spPr>
          <a:xfrm>
            <a:off x="4931819" y="2063732"/>
            <a:ext cx="3071834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11 ADET ÖZEL EĞİTİM ETKİNLİĞİ </a:t>
            </a:r>
          </a:p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(Özel eğitim sınıfları ve özel eğitim okullarının öğrenci ve velileri ile kullanılmak üzere)   </a:t>
            </a:r>
            <a:endParaRPr lang="tr-TR" sz="1400" b="1" dirty="0"/>
          </a:p>
        </p:txBody>
      </p:sp>
      <p:sp>
        <p:nvSpPr>
          <p:cNvPr id="17" name="16 Aşağı Ok"/>
          <p:cNvSpPr/>
          <p:nvPr/>
        </p:nvSpPr>
        <p:spPr>
          <a:xfrm>
            <a:off x="6043611" y="1526329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Oval"/>
          <p:cNvSpPr/>
          <p:nvPr/>
        </p:nvSpPr>
        <p:spPr>
          <a:xfrm>
            <a:off x="8446283" y="2143116"/>
            <a:ext cx="3071834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13 ADET ISINMA ETKİNLİĞİ </a:t>
            </a:r>
          </a:p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(Öğrenci, öğretmen ve veliler ile kullanılmak üzere)   </a:t>
            </a:r>
            <a:endParaRPr lang="tr-TR" sz="1400" b="1" dirty="0"/>
          </a:p>
        </p:txBody>
      </p:sp>
      <p:sp>
        <p:nvSpPr>
          <p:cNvPr id="20" name="19 Aşağı Ok"/>
          <p:cNvSpPr/>
          <p:nvPr/>
        </p:nvSpPr>
        <p:spPr>
          <a:xfrm rot="20094719">
            <a:off x="2989275" y="3634213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Aşağı Ok"/>
          <p:cNvSpPr/>
          <p:nvPr/>
        </p:nvSpPr>
        <p:spPr>
          <a:xfrm>
            <a:off x="1968373" y="3676320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Aşağı Ok"/>
          <p:cNvSpPr/>
          <p:nvPr/>
        </p:nvSpPr>
        <p:spPr>
          <a:xfrm rot="2081805">
            <a:off x="747746" y="3610202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Aşağı Ok"/>
          <p:cNvSpPr/>
          <p:nvPr/>
        </p:nvSpPr>
        <p:spPr>
          <a:xfrm>
            <a:off x="5238987" y="3884944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Aşağı Ok"/>
          <p:cNvSpPr/>
          <p:nvPr/>
        </p:nvSpPr>
        <p:spPr>
          <a:xfrm>
            <a:off x="9982200" y="4033392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Yuvarlatılmış Dikdörtgen"/>
          <p:cNvSpPr/>
          <p:nvPr/>
        </p:nvSpPr>
        <p:spPr>
          <a:xfrm>
            <a:off x="9511966" y="4586489"/>
            <a:ext cx="1428760" cy="4286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latin typeface="Arial" pitchFamily="34" charset="0"/>
                <a:cs typeface="Arial" pitchFamily="34" charset="0"/>
              </a:rPr>
              <a:t>STANDART</a:t>
            </a:r>
          </a:p>
        </p:txBody>
      </p:sp>
      <p:sp>
        <p:nvSpPr>
          <p:cNvPr id="29" name="28 Yuvarlatılmış Dikdörtgen"/>
          <p:cNvSpPr/>
          <p:nvPr/>
        </p:nvSpPr>
        <p:spPr>
          <a:xfrm>
            <a:off x="4918921" y="4439899"/>
            <a:ext cx="1303307" cy="5897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latin typeface="Arial" pitchFamily="34" charset="0"/>
                <a:cs typeface="Arial" pitchFamily="34" charset="0"/>
              </a:rPr>
              <a:t>6 ADET ÖĞRENCİ ETKİNLİĞİ</a:t>
            </a:r>
          </a:p>
        </p:txBody>
      </p:sp>
      <p:sp>
        <p:nvSpPr>
          <p:cNvPr id="30" name="29 Yuvarlatılmış Dikdörtgen"/>
          <p:cNvSpPr/>
          <p:nvPr/>
        </p:nvSpPr>
        <p:spPr>
          <a:xfrm>
            <a:off x="6638135" y="4439898"/>
            <a:ext cx="1235574" cy="58970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latin typeface="Arial" pitchFamily="34" charset="0"/>
                <a:cs typeface="Arial" pitchFamily="34" charset="0"/>
              </a:rPr>
              <a:t>5 ADET VELİ ETKİNLİĞİ</a:t>
            </a:r>
          </a:p>
        </p:txBody>
      </p:sp>
      <p:sp>
        <p:nvSpPr>
          <p:cNvPr id="31" name="30 Aşağı Ok"/>
          <p:cNvSpPr/>
          <p:nvPr/>
        </p:nvSpPr>
        <p:spPr>
          <a:xfrm>
            <a:off x="431522" y="4863091"/>
            <a:ext cx="484632" cy="4948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32 Yuvarlatılmış Dikdörtgen"/>
          <p:cNvSpPr/>
          <p:nvPr/>
        </p:nvSpPr>
        <p:spPr>
          <a:xfrm>
            <a:off x="0" y="5366451"/>
            <a:ext cx="2360540" cy="669244"/>
          </a:xfrm>
          <a:prstGeom prst="round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itchFamily="34" charset="0"/>
                <a:cs typeface="Arial" pitchFamily="34" charset="0"/>
              </a:rPr>
              <a:t>6 ADET </a:t>
            </a:r>
          </a:p>
          <a:p>
            <a:pPr algn="ctr"/>
            <a:r>
              <a:rPr lang="tr-TR" sz="1400" b="1" dirty="0">
                <a:latin typeface="Arial" pitchFamily="34" charset="0"/>
                <a:cs typeface="Arial" pitchFamily="34" charset="0"/>
              </a:rPr>
              <a:t>OKUL ÖNCESİ - İLKOKUL İÇİN ETKİNLİK</a:t>
            </a:r>
          </a:p>
        </p:txBody>
      </p:sp>
      <p:sp>
        <p:nvSpPr>
          <p:cNvPr id="34" name="33 Yuvarlatılmış Dikdörtgen"/>
          <p:cNvSpPr/>
          <p:nvPr/>
        </p:nvSpPr>
        <p:spPr>
          <a:xfrm>
            <a:off x="0" y="6042324"/>
            <a:ext cx="2360539" cy="656849"/>
          </a:xfrm>
          <a:prstGeom prst="round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latin typeface="Arial" pitchFamily="34" charset="0"/>
                <a:cs typeface="Arial" pitchFamily="34" charset="0"/>
              </a:rPr>
              <a:t>6 ADET ORTAOKUL- LİSE İÇİN ETKİNLİK</a:t>
            </a:r>
          </a:p>
        </p:txBody>
      </p:sp>
      <p:sp>
        <p:nvSpPr>
          <p:cNvPr id="35" name="24 Aşağı Ok"/>
          <p:cNvSpPr/>
          <p:nvPr/>
        </p:nvSpPr>
        <p:spPr>
          <a:xfrm>
            <a:off x="6879841" y="3871102"/>
            <a:ext cx="484632" cy="50869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r-TR" alt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9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8" grpId="0" animBg="1"/>
      <p:bldP spid="28" grpId="0" animBg="1"/>
      <p:bldP spid="29" grpId="0" animBg="1"/>
      <p:bldP spid="30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Dilim">
  <a:themeElements>
    <a:clrScheme name="Açık Tonlar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ili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1665</TotalTime>
  <Words>2151</Words>
  <Application>Microsoft Office PowerPoint</Application>
  <PresentationFormat>Geniş ekran</PresentationFormat>
  <Paragraphs>399</Paragraphs>
  <Slides>45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4" baseType="lpstr">
      <vt:lpstr>Algerian</vt:lpstr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Dilim</vt:lpstr>
      <vt:lpstr>Okul müdürleri TOPLANTISI</vt:lpstr>
      <vt:lpstr>  TRAVMA / kriz / müdahale</vt:lpstr>
      <vt:lpstr> Felaketle karşılaşan neredeyse herkes  yaşar.  </vt:lpstr>
      <vt:lpstr>PowerPoint Sunusu</vt:lpstr>
      <vt:lpstr>PowerPoint Sunusu</vt:lpstr>
      <vt:lpstr>PowerPoint Sunusu</vt:lpstr>
      <vt:lpstr>PowerPoint Sunusu</vt:lpstr>
      <vt:lpstr>PROGRAMA GENEL BAKIŞ</vt:lpstr>
      <vt:lpstr>PowerPoint Sunusu</vt:lpstr>
      <vt:lpstr>PSİKOSOSYAL ÖNLEYİCİ PROGRAMININ AMACI    -Olaydan Önce Bireylerin Olaya Karşı Hazır Bulunuşluk Düzeylerini Artırmaya Yönelik Çalışmalardır.   -Baş Etme Becerilerini Geliştirmeye yöneliktir.   -Olayın Bireyler Üzerinde Oluşturabileceği Zararı Azaltmayı Hedeflemektedir.</vt:lpstr>
      <vt:lpstr>PowerPoint Sunusu</vt:lpstr>
      <vt:lpstr>Nisan 2019 Tarih Ve 2739 Sayılı Yönerge doğrultusunda ilçe ve okullarda psikososyal çalışmalar nasıl yürütülür</vt:lpstr>
      <vt:lpstr>Yönerge doğrultusunda ilçe ve okullarda psikososyal çalışmalar nasıl yürütülür</vt:lpstr>
      <vt:lpstr> İLÇE MEM GÖREV, YETKİ VE SORUMLULUKLARI</vt:lpstr>
      <vt:lpstr> İLÇE MEM GÖREV, YETKİ VE SORUMLULUKLARI</vt:lpstr>
      <vt:lpstr>İLÇE MEM GÖREV, YETKİ VE SORUMLULUKLARI</vt:lpstr>
      <vt:lpstr>İLÇE MEM GÖREV, YETKİ VE SORUMLULUKLARI</vt:lpstr>
      <vt:lpstr> OKUL MÜDÜRLERİnin GÖREV, YETKİ VE SORUMLULUKLARI </vt:lpstr>
      <vt:lpstr>OKUL MÜDÜRLERİNİN GÖREV, YETKİ VE SORUMLULUKLARI </vt:lpstr>
      <vt:lpstr>PowerPoint Sunusu</vt:lpstr>
      <vt:lpstr>PowerPoint Sunusu</vt:lpstr>
      <vt:lpstr>PowerPoint Sunusu</vt:lpstr>
      <vt:lpstr>PowerPoint Sunusu</vt:lpstr>
      <vt:lpstr>PowerPoint Sunusu</vt:lpstr>
      <vt:lpstr>Nisan 2019 Tarih Ve 2739 Sayılı Yönerge doğrultusunda okul psikososyal çalışmalarında kullanılacak formlar…</vt:lpstr>
      <vt:lpstr>PowerPoint Sunusu</vt:lpstr>
      <vt:lpstr>PowerPoint Sunusu</vt:lpstr>
      <vt:lpstr>OlayIn Hemen SonrasInda YapIlmasI Gerekenler</vt:lpstr>
      <vt:lpstr>OlayIn Hemen SonrasInda YapIlmasI Gerekenler  (güçlendirici)</vt:lpstr>
      <vt:lpstr>OlayIn Hemen SonrasInda YapIlmasI Gerekenler  </vt:lpstr>
      <vt:lpstr> OlayIn Hemen SonrasInda YapIlmasI Gerekenler                                   </vt:lpstr>
      <vt:lpstr>OlayIn Hemen SonrasInda YapIlmasI Gerekenler                                          </vt:lpstr>
      <vt:lpstr>OlayIn Hemen SonrasInda YapIlmasI Gerekenler                                        </vt:lpstr>
      <vt:lpstr>   OlayIn Hemen SonrasInda YapIlmasI Gerekenler                                         </vt:lpstr>
      <vt:lpstr>OlayIN Hemen SonrasInda YapIlmasI Gerekenler  </vt:lpstr>
      <vt:lpstr>İSTİSMAR DURUMUNDA!!!</vt:lpstr>
      <vt:lpstr>ÖLÜM VE YAS TRAVMASI</vt:lpstr>
      <vt:lpstr>ÖLÜM VE YAS TRAVMASI</vt:lpstr>
      <vt:lpstr> OlayIn Hemen SonrasInda YapIlmasI Gerekenler                                      </vt:lpstr>
      <vt:lpstr>OlayIn Hemen SonrasInda YapIlmasI Gerekenler                                    </vt:lpstr>
      <vt:lpstr>GÖNDERİLECEK PLAN VE RAPORLAR                       </vt:lpstr>
      <vt:lpstr> GÖNDERİLECEK  PLAN- RAPORLAR                       </vt:lpstr>
      <vt:lpstr>SENE SONUNDA GÖNDERİLECEK RAPORLAR</vt:lpstr>
      <vt:lpstr>İLÇE KOORDİNATÖRLERİ</vt:lpstr>
      <vt:lpstr>SAĞLICAKLA KALIN 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lenovo1</dc:creator>
  <cp:lastModifiedBy>lenovo1</cp:lastModifiedBy>
  <cp:revision>193</cp:revision>
  <dcterms:created xsi:type="dcterms:W3CDTF">2019-09-18T07:01:16Z</dcterms:created>
  <dcterms:modified xsi:type="dcterms:W3CDTF">2019-11-20T07:07:43Z</dcterms:modified>
</cp:coreProperties>
</file>