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sldIdLst>
    <p:sldId id="260" r:id="rId2"/>
    <p:sldId id="428" r:id="rId3"/>
    <p:sldId id="429" r:id="rId4"/>
    <p:sldId id="430" r:id="rId5"/>
    <p:sldId id="431" r:id="rId6"/>
    <p:sldId id="432" r:id="rId7"/>
    <p:sldId id="433" r:id="rId8"/>
    <p:sldId id="434" r:id="rId9"/>
    <p:sldId id="435" r:id="rId10"/>
    <p:sldId id="436" r:id="rId11"/>
    <p:sldId id="437" r:id="rId12"/>
    <p:sldId id="438" r:id="rId13"/>
    <p:sldId id="439" r:id="rId14"/>
    <p:sldId id="264" r:id="rId15"/>
    <p:sldId id="403" r:id="rId16"/>
    <p:sldId id="387" r:id="rId17"/>
    <p:sldId id="419" r:id="rId18"/>
    <p:sldId id="420" r:id="rId19"/>
    <p:sldId id="401" r:id="rId20"/>
    <p:sldId id="440" r:id="rId21"/>
    <p:sldId id="444" r:id="rId22"/>
    <p:sldId id="400" r:id="rId23"/>
    <p:sldId id="402" r:id="rId24"/>
    <p:sldId id="445" r:id="rId25"/>
    <p:sldId id="446" r:id="rId26"/>
    <p:sldId id="447" r:id="rId27"/>
    <p:sldId id="421" r:id="rId28"/>
    <p:sldId id="405" r:id="rId29"/>
    <p:sldId id="410" r:id="rId30"/>
    <p:sldId id="425" r:id="rId31"/>
    <p:sldId id="408" r:id="rId32"/>
    <p:sldId id="409" r:id="rId33"/>
    <p:sldId id="417" r:id="rId34"/>
    <p:sldId id="416" r:id="rId35"/>
    <p:sldId id="426" r:id="rId36"/>
    <p:sldId id="427" r:id="rId37"/>
    <p:sldId id="441" r:id="rId38"/>
    <p:sldId id="414" r:id="rId39"/>
    <p:sldId id="411" r:id="rId40"/>
    <p:sldId id="412" r:id="rId41"/>
    <p:sldId id="442" r:id="rId42"/>
    <p:sldId id="423" r:id="rId43"/>
    <p:sldId id="449" r:id="rId44"/>
  </p:sldIdLst>
  <p:sldSz cx="9001125" cy="72009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F3567CF4-1D49-4FA4-97F3-FEB701CBD55E}">
          <p14:sldIdLst>
            <p14:sldId id="260"/>
            <p14:sldId id="428"/>
            <p14:sldId id="429"/>
            <p14:sldId id="430"/>
            <p14:sldId id="431"/>
            <p14:sldId id="432"/>
            <p14:sldId id="433"/>
            <p14:sldId id="434"/>
            <p14:sldId id="435"/>
            <p14:sldId id="436"/>
            <p14:sldId id="437"/>
            <p14:sldId id="438"/>
            <p14:sldId id="439"/>
            <p14:sldId id="264"/>
            <p14:sldId id="403"/>
            <p14:sldId id="387"/>
            <p14:sldId id="419"/>
            <p14:sldId id="420"/>
            <p14:sldId id="401"/>
            <p14:sldId id="440"/>
            <p14:sldId id="444"/>
            <p14:sldId id="400"/>
            <p14:sldId id="402"/>
            <p14:sldId id="445"/>
            <p14:sldId id="446"/>
            <p14:sldId id="447"/>
            <p14:sldId id="421"/>
            <p14:sldId id="405"/>
            <p14:sldId id="410"/>
            <p14:sldId id="425"/>
            <p14:sldId id="408"/>
            <p14:sldId id="409"/>
            <p14:sldId id="417"/>
            <p14:sldId id="416"/>
            <p14:sldId id="426"/>
            <p14:sldId id="427"/>
            <p14:sldId id="441"/>
            <p14:sldId id="414"/>
            <p14:sldId id="411"/>
            <p14:sldId id="412"/>
            <p14:sldId id="442"/>
            <p14:sldId id="423"/>
            <p14:sldId id="449"/>
          </p14:sldIdLst>
        </p14:section>
        <p14:section name="Başlıksız Bölüm" id="{89727E66-33AC-4850-A49F-13830B6AF84F}">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393" userDrawn="1">
          <p15:clr>
            <a:srgbClr val="A4A3A4"/>
          </p15:clr>
        </p15:guide>
        <p15:guide id="4" pos="7287" userDrawn="1">
          <p15:clr>
            <a:srgbClr val="A4A3A4"/>
          </p15:clr>
        </p15:guide>
        <p15:guide id="5" orient="horz" pos="2268">
          <p15:clr>
            <a:srgbClr val="A4A3A4"/>
          </p15:clr>
        </p15:guide>
        <p15:guide id="6" pos="2835">
          <p15:clr>
            <a:srgbClr val="A4A3A4"/>
          </p15:clr>
        </p15:guide>
        <p15:guide id="7" pos="290">
          <p15:clr>
            <a:srgbClr val="A4A3A4"/>
          </p15:clr>
        </p15:guide>
        <p15:guide id="8" pos="53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a:srgbClr val="FEC200"/>
    <a:srgbClr val="E6AF00"/>
    <a:srgbClr val="FB85D4"/>
    <a:srgbClr val="FCA6DF"/>
    <a:srgbClr val="424242"/>
    <a:srgbClr val="18CAC2"/>
    <a:srgbClr val="8FAADC"/>
    <a:srgbClr val="D0CE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Açık Stil 3 - Vurgu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ema Uygulanmış Stil 1 - Vurgu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999" autoAdjust="0"/>
    <p:restoredTop sz="95405" autoAdjust="0"/>
  </p:normalViewPr>
  <p:slideViewPr>
    <p:cSldViewPr showGuides="1">
      <p:cViewPr varScale="1">
        <p:scale>
          <a:sx n="67" d="100"/>
          <a:sy n="67" d="100"/>
        </p:scale>
        <p:origin x="1158" y="48"/>
      </p:cViewPr>
      <p:guideLst>
        <p:guide orient="horz" pos="2160"/>
        <p:guide pos="3840"/>
        <p:guide pos="393"/>
        <p:guide pos="7287"/>
        <p:guide orient="horz" pos="2268"/>
        <p:guide pos="2835"/>
        <p:guide pos="290"/>
        <p:guide pos="5380"/>
      </p:guideLst>
    </p:cSldViewPr>
  </p:slideViewPr>
  <p:notesTextViewPr>
    <p:cViewPr>
      <p:scale>
        <a:sx n="1" d="1"/>
        <a:sy n="1" d="1"/>
      </p:scale>
      <p:origin x="0" y="0"/>
    </p:cViewPr>
  </p:notesTextViewPr>
  <p:sorterViewPr>
    <p:cViewPr>
      <p:scale>
        <a:sx n="100" d="100"/>
        <a:sy n="100" d="100"/>
      </p:scale>
      <p:origin x="0" y="-12053"/>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CB410A-F33F-4AB4-852F-D1CE6502B2C4}" type="datetimeFigureOut">
              <a:rPr lang="vi-VN" smtClean="0"/>
              <a:pPr/>
              <a:t>19/11/2019</a:t>
            </a:fld>
            <a:endParaRPr lang="vi-VN"/>
          </a:p>
        </p:txBody>
      </p:sp>
      <p:sp>
        <p:nvSpPr>
          <p:cNvPr id="4" name="Slide Image Placeholder 3"/>
          <p:cNvSpPr>
            <a:spLocks noGrp="1" noRot="1" noChangeAspect="1"/>
          </p:cNvSpPr>
          <p:nvPr>
            <p:ph type="sldImg" idx="2"/>
          </p:nvPr>
        </p:nvSpPr>
        <p:spPr>
          <a:xfrm>
            <a:off x="1500188" y="1143000"/>
            <a:ext cx="3857625"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3AA3FDB-E1FF-41D5-9DDE-74331BAB0AAA}" type="slidenum">
              <a:rPr lang="vi-VN" smtClean="0"/>
              <a:pPr/>
              <a:t>‹#›</a:t>
            </a:fld>
            <a:endParaRPr lang="vi-VN"/>
          </a:p>
        </p:txBody>
      </p:sp>
    </p:spTree>
    <p:extLst>
      <p:ext uri="{BB962C8B-B14F-4D97-AF65-F5344CB8AC3E}">
        <p14:creationId xmlns:p14="http://schemas.microsoft.com/office/powerpoint/2010/main" val="123310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500188" y="1143000"/>
            <a:ext cx="3857625"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AA3FDB-E1FF-41D5-9DDE-74331BAB0AAA}" type="slidenum">
              <a:rPr lang="vi-VN" smtClean="0"/>
              <a:pPr/>
              <a:t>1</a:t>
            </a:fld>
            <a:endParaRPr lang="vi-VN"/>
          </a:p>
        </p:txBody>
      </p:sp>
    </p:spTree>
    <p:extLst>
      <p:ext uri="{BB962C8B-B14F-4D97-AF65-F5344CB8AC3E}">
        <p14:creationId xmlns:p14="http://schemas.microsoft.com/office/powerpoint/2010/main" val="7688653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500188" y="1143000"/>
            <a:ext cx="3857625" cy="3086100"/>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3AA3FDB-E1FF-41D5-9DDE-74331BAB0AAA}" type="slidenum">
              <a:rPr lang="vi-VN" smtClean="0"/>
              <a:pPr/>
              <a:t>16</a:t>
            </a:fld>
            <a:endParaRPr lang="vi-VN"/>
          </a:p>
        </p:txBody>
      </p:sp>
    </p:spTree>
    <p:extLst>
      <p:ext uri="{BB962C8B-B14F-4D97-AF65-F5344CB8AC3E}">
        <p14:creationId xmlns:p14="http://schemas.microsoft.com/office/powerpoint/2010/main" val="28116850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1500188" y="1143000"/>
            <a:ext cx="3857625"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3AA3FDB-E1FF-41D5-9DDE-74331BAB0AAA}" type="slidenum">
              <a:rPr lang="vi-VN" smtClean="0">
                <a:solidFill>
                  <a:prstClr val="black"/>
                </a:solidFill>
              </a:rPr>
              <a:pPr/>
              <a:t>43</a:t>
            </a:fld>
            <a:endParaRPr lang="vi-VN">
              <a:solidFill>
                <a:prstClr val="black"/>
              </a:solidFill>
            </a:endParaRPr>
          </a:p>
        </p:txBody>
      </p:sp>
    </p:spTree>
    <p:extLst>
      <p:ext uri="{BB962C8B-B14F-4D97-AF65-F5344CB8AC3E}">
        <p14:creationId xmlns:p14="http://schemas.microsoft.com/office/powerpoint/2010/main" val="768865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25066" y="1440180"/>
            <a:ext cx="7728966" cy="192024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25067" y="3389963"/>
            <a:ext cx="7731967" cy="184023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9DE6EB8-52AB-45EA-A660-3E1EBFA729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25816" y="960123"/>
            <a:ext cx="2025253" cy="5472351"/>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0057" y="960123"/>
            <a:ext cx="5925741" cy="5472351"/>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22066" y="1382573"/>
            <a:ext cx="7650957" cy="1430579"/>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22066" y="2839897"/>
            <a:ext cx="7650957" cy="1585198"/>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DE6EB8-52AB-45EA-A660-3E1EBFA7298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0058" y="739292"/>
            <a:ext cx="8101013" cy="120015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0058" y="2016089"/>
            <a:ext cx="3975497" cy="4656582"/>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575573" y="2016089"/>
            <a:ext cx="3975497" cy="4656582"/>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0058" y="739292"/>
            <a:ext cx="8101013" cy="120015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0057" y="1948010"/>
            <a:ext cx="3977060" cy="692320"/>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572448" y="1952749"/>
            <a:ext cx="3978622" cy="687585"/>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0057" y="2640330"/>
            <a:ext cx="3977060" cy="4038006"/>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572448" y="2640330"/>
            <a:ext cx="3978622" cy="4038006"/>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0057" y="739292"/>
            <a:ext cx="8176022" cy="120015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5084" y="540069"/>
            <a:ext cx="2700338" cy="1220153"/>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75084" y="1760220"/>
            <a:ext cx="2700338" cy="48006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19192" y="1760220"/>
            <a:ext cx="5031879" cy="48006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DE6EB8-52AB-45EA-A660-3E1EBFA72987}" type="slidenum">
              <a:rPr lang="en-US" smtClean="0"/>
              <a:pPr/>
              <a:t>‹#›</a:t>
            </a:fld>
            <a:endParaRPr lang="en-US"/>
          </a:p>
        </p:txBody>
      </p:sp>
    </p:spTree>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16289" y="1163481"/>
            <a:ext cx="5175647" cy="432054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7879072" y="5627758"/>
            <a:ext cx="153019" cy="163220"/>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0076" y="1235849"/>
            <a:ext cx="2178273" cy="1661752"/>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0075" y="2970224"/>
            <a:ext cx="2175272" cy="2288286"/>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0EAB0777-4C60-462E-A92C-CDAFD498799C}" type="datetimeFigureOut">
              <a:rPr lang="en-US" smtClean="0"/>
              <a:pPr/>
              <a:t>11/19/2019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950995" y="6674171"/>
            <a:ext cx="600075" cy="383381"/>
          </a:xfrm>
        </p:spPr>
        <p:txBody>
          <a:bodyPr/>
          <a:lstStyle/>
          <a:p>
            <a:fld id="{59DE6EB8-52AB-45EA-A660-3E1EBFA72987}" type="slidenum">
              <a:rPr lang="en-US" smtClean="0"/>
              <a:pPr/>
              <a:t>‹#›</a:t>
            </a:fld>
            <a:endParaRPr lang="en-US"/>
          </a:p>
        </p:txBody>
      </p:sp>
      <p:sp>
        <p:nvSpPr>
          <p:cNvPr id="3" name="Picture Placeholder 2"/>
          <p:cNvSpPr>
            <a:spLocks noGrp="1"/>
          </p:cNvSpPr>
          <p:nvPr>
            <p:ph type="pic" idx="1"/>
          </p:nvPr>
        </p:nvSpPr>
        <p:spPr>
          <a:xfrm rot="420000">
            <a:off x="3431328" y="1259493"/>
            <a:ext cx="4545568" cy="4128516"/>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377" y="6107430"/>
            <a:ext cx="9019878" cy="109347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13040" y="6530820"/>
            <a:ext cx="4688086" cy="670084"/>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377" y="-7501"/>
            <a:ext cx="9019878" cy="109347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13040" y="-7501"/>
            <a:ext cx="4688086" cy="670084"/>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0058" y="739292"/>
            <a:ext cx="8101013" cy="120015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0058" y="2032254"/>
            <a:ext cx="8101013" cy="4608576"/>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0058" y="6674171"/>
            <a:ext cx="2100263" cy="38338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pPr/>
              <a:t>11/19/2019</a:t>
            </a:fld>
            <a:endParaRPr lang="en-US"/>
          </a:p>
        </p:txBody>
      </p:sp>
      <p:sp>
        <p:nvSpPr>
          <p:cNvPr id="22" name="Footer Placeholder 21"/>
          <p:cNvSpPr>
            <a:spLocks noGrp="1"/>
          </p:cNvSpPr>
          <p:nvPr>
            <p:ph type="ftr" sz="quarter" idx="3"/>
          </p:nvPr>
        </p:nvSpPr>
        <p:spPr>
          <a:xfrm>
            <a:off x="2625330" y="6674171"/>
            <a:ext cx="3300413" cy="383381"/>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800976" y="6674171"/>
            <a:ext cx="750094" cy="383381"/>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pPr/>
              <a:t>‹#›</a:t>
            </a:fld>
            <a:endParaRPr lang="en-US"/>
          </a:p>
        </p:txBody>
      </p:sp>
      <p:grpSp>
        <p:nvGrpSpPr>
          <p:cNvPr id="2" name="Group 1"/>
          <p:cNvGrpSpPr/>
          <p:nvPr/>
        </p:nvGrpSpPr>
        <p:grpSpPr>
          <a:xfrm>
            <a:off x="-18720" y="212529"/>
            <a:ext cx="9037103" cy="681685"/>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grpSp>
        <p:nvGrpSpPr>
          <p:cNvPr id="14" name="组合 15"/>
          <p:cNvGrpSpPr>
            <a:grpSpLocks/>
          </p:cNvGrpSpPr>
          <p:nvPr userDrawn="1"/>
        </p:nvGrpSpPr>
        <p:grpSpPr bwMode="auto">
          <a:xfrm>
            <a:off x="1" y="6776003"/>
            <a:ext cx="9001125" cy="424897"/>
            <a:chOff x="0" y="4681728"/>
            <a:chExt cx="9163025" cy="377952"/>
          </a:xfrm>
        </p:grpSpPr>
        <p:sp>
          <p:nvSpPr>
            <p:cNvPr id="15" name="矩形 3"/>
            <p:cNvSpPr/>
            <p:nvPr/>
          </p:nvSpPr>
          <p:spPr>
            <a:xfrm>
              <a:off x="0" y="4681728"/>
              <a:ext cx="9163025" cy="377952"/>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16" name="矩形 4"/>
            <p:cNvSpPr/>
            <p:nvPr/>
          </p:nvSpPr>
          <p:spPr>
            <a:xfrm>
              <a:off x="8785201" y="4681728"/>
              <a:ext cx="377824" cy="3779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17" name="矩形 5"/>
            <p:cNvSpPr/>
            <p:nvPr/>
          </p:nvSpPr>
          <p:spPr>
            <a:xfrm>
              <a:off x="0" y="4681728"/>
              <a:ext cx="377824" cy="37795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19" name="等腰三角形 6"/>
            <p:cNvSpPr/>
            <p:nvPr/>
          </p:nvSpPr>
          <p:spPr>
            <a:xfrm rot="5400000">
              <a:off x="8910592"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sp>
          <p:nvSpPr>
            <p:cNvPr id="20" name="等腰三角形 7"/>
            <p:cNvSpPr/>
            <p:nvPr/>
          </p:nvSpPr>
          <p:spPr>
            <a:xfrm rot="16200000">
              <a:off x="125391" y="4815142"/>
              <a:ext cx="127043" cy="111125"/>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grpSp>
      <p:grpSp>
        <p:nvGrpSpPr>
          <p:cNvPr id="21" name="组合 24"/>
          <p:cNvGrpSpPr>
            <a:grpSpLocks/>
          </p:cNvGrpSpPr>
          <p:nvPr userDrawn="1"/>
        </p:nvGrpSpPr>
        <p:grpSpPr bwMode="auto">
          <a:xfrm>
            <a:off x="-7087" y="525557"/>
            <a:ext cx="9019878" cy="704656"/>
            <a:chOff x="0" y="242094"/>
            <a:chExt cx="9163025" cy="564356"/>
          </a:xfrm>
        </p:grpSpPr>
        <p:grpSp>
          <p:nvGrpSpPr>
            <p:cNvPr id="23" name="组合 9"/>
            <p:cNvGrpSpPr>
              <a:grpSpLocks/>
            </p:cNvGrpSpPr>
            <p:nvPr/>
          </p:nvGrpSpPr>
          <p:grpSpPr bwMode="auto">
            <a:xfrm flipH="1">
              <a:off x="9060600" y="242094"/>
              <a:ext cx="102425" cy="564356"/>
              <a:chOff x="7668348" y="242094"/>
              <a:chExt cx="98744" cy="564356"/>
            </a:xfrm>
          </p:grpSpPr>
          <p:sp>
            <p:nvSpPr>
              <p:cNvPr id="27" name="矩形 16"/>
              <p:cNvSpPr/>
              <p:nvPr/>
            </p:nvSpPr>
            <p:spPr>
              <a:xfrm>
                <a:off x="7668348" y="242468"/>
                <a:ext cx="62748" cy="5646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cxnSp>
            <p:nvCxnSpPr>
              <p:cNvPr id="28" name="直接连接符 17"/>
              <p:cNvCxnSpPr/>
              <p:nvPr/>
            </p:nvCxnSpPr>
            <p:spPr>
              <a:xfrm>
                <a:off x="7767827" y="242468"/>
                <a:ext cx="0" cy="56461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3"/>
            <p:cNvGrpSpPr>
              <a:grpSpLocks/>
            </p:cNvGrpSpPr>
            <p:nvPr/>
          </p:nvGrpSpPr>
          <p:grpSpPr bwMode="auto">
            <a:xfrm>
              <a:off x="0" y="242094"/>
              <a:ext cx="480244" cy="564356"/>
              <a:chOff x="0" y="242094"/>
              <a:chExt cx="480244" cy="564356"/>
            </a:xfrm>
          </p:grpSpPr>
          <p:sp>
            <p:nvSpPr>
              <p:cNvPr id="25" name="矩形 12"/>
              <p:cNvSpPr/>
              <p:nvPr/>
            </p:nvSpPr>
            <p:spPr>
              <a:xfrm>
                <a:off x="0" y="242468"/>
                <a:ext cx="425449" cy="56461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2400">
                  <a:solidFill>
                    <a:prstClr val="white"/>
                  </a:solidFill>
                </a:endParaRPr>
              </a:p>
            </p:txBody>
          </p:sp>
          <p:cxnSp>
            <p:nvCxnSpPr>
              <p:cNvPr id="26" name="直接连接符 13"/>
              <p:cNvCxnSpPr/>
              <p:nvPr/>
            </p:nvCxnSpPr>
            <p:spPr>
              <a:xfrm>
                <a:off x="481012" y="242468"/>
                <a:ext cx="0" cy="564610"/>
              </a:xfrm>
              <a:prstGeom prst="line">
                <a:avLst/>
              </a:prstGeom>
              <a:ln w="2857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grpSp>
      </p:grpSp>
      <p:sp>
        <p:nvSpPr>
          <p:cNvPr id="29" name="TextBox 3"/>
          <p:cNvSpPr txBox="1"/>
          <p:nvPr userDrawn="1"/>
        </p:nvSpPr>
        <p:spPr>
          <a:xfrm>
            <a:off x="8115590" y="755075"/>
            <a:ext cx="797433" cy="400110"/>
          </a:xfrm>
          <a:prstGeom prst="rect">
            <a:avLst/>
          </a:prstGeom>
          <a:noFill/>
        </p:spPr>
        <p:txBody>
          <a:bodyPr wrap="square" rtlCol="0">
            <a:spAutoFit/>
          </a:bodyPr>
          <a:lstStyle/>
          <a:p>
            <a:pPr algn="ctr"/>
            <a:r>
              <a:rPr lang="en-US" sz="1000" smtClean="0">
                <a:solidFill>
                  <a:schemeClr val="tx1">
                    <a:lumMod val="75000"/>
                    <a:lumOff val="25000"/>
                  </a:schemeClr>
                </a:solidFill>
              </a:rPr>
              <a:t>COMPANY NAME</a:t>
            </a:r>
            <a:endParaRPr lang="vi-VN" sz="1000">
              <a:solidFill>
                <a:schemeClr val="tx1">
                  <a:lumMod val="75000"/>
                  <a:lumOff val="25000"/>
                </a:schemeClr>
              </a:solidFill>
            </a:endParaRPr>
          </a:p>
        </p:txBody>
      </p:sp>
      <p:sp>
        <p:nvSpPr>
          <p:cNvPr id="31" name="TextBox 42"/>
          <p:cNvSpPr txBox="1"/>
          <p:nvPr userDrawn="1"/>
        </p:nvSpPr>
        <p:spPr>
          <a:xfrm>
            <a:off x="8115589" y="954157"/>
            <a:ext cx="744270" cy="430887"/>
          </a:xfrm>
          <a:prstGeom prst="rect">
            <a:avLst/>
          </a:prstGeom>
          <a:noFill/>
        </p:spPr>
        <p:txBody>
          <a:bodyPr wrap="square" rtlCol="0">
            <a:spAutoFit/>
          </a:bodyPr>
          <a:lstStyle/>
          <a:p>
            <a:pPr algn="ctr"/>
            <a:r>
              <a:rPr lang="en-US" sz="1100" smtClean="0">
                <a:solidFill>
                  <a:schemeClr val="tx1">
                    <a:lumMod val="75000"/>
                    <a:lumOff val="25000"/>
                  </a:schemeClr>
                </a:solidFill>
              </a:rPr>
              <a:t>ABS.COM</a:t>
            </a:r>
            <a:endParaRPr lang="vi-VN" sz="1100">
              <a:solidFill>
                <a:schemeClr val="tx1">
                  <a:lumMod val="75000"/>
                  <a:lumOff val="25000"/>
                </a:schemeClr>
              </a:solidFill>
            </a:endParaRPr>
          </a:p>
        </p:txBody>
      </p:sp>
      <p:cxnSp>
        <p:nvCxnSpPr>
          <p:cNvPr id="32" name="Straight Connector 47"/>
          <p:cNvCxnSpPr/>
          <p:nvPr userDrawn="1"/>
        </p:nvCxnSpPr>
        <p:spPr>
          <a:xfrm>
            <a:off x="8115589" y="981899"/>
            <a:ext cx="74427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33" name="Group 20"/>
          <p:cNvGrpSpPr/>
          <p:nvPr userDrawn="1"/>
        </p:nvGrpSpPr>
        <p:grpSpPr>
          <a:xfrm>
            <a:off x="7583970" y="696824"/>
            <a:ext cx="476691" cy="827822"/>
            <a:chOff x="473446" y="6325727"/>
            <a:chExt cx="645677" cy="788402"/>
          </a:xfrm>
        </p:grpSpPr>
        <p:grpSp>
          <p:nvGrpSpPr>
            <p:cNvPr id="34" name="Group 21"/>
            <p:cNvGrpSpPr/>
            <p:nvPr userDrawn="1"/>
          </p:nvGrpSpPr>
          <p:grpSpPr>
            <a:xfrm>
              <a:off x="473446" y="6325727"/>
              <a:ext cx="645677" cy="533110"/>
              <a:chOff x="1614488" y="2814638"/>
              <a:chExt cx="3513263" cy="2918618"/>
            </a:xfrm>
          </p:grpSpPr>
          <p:sp>
            <p:nvSpPr>
              <p:cNvPr id="36" name="AutoShape 10"/>
              <p:cNvSpPr>
                <a:spLocks noChangeArrowheads="1"/>
              </p:cNvSpPr>
              <p:nvPr/>
            </p:nvSpPr>
            <p:spPr bwMode="gray">
              <a:xfrm>
                <a:off x="1614488" y="2814638"/>
                <a:ext cx="3513263" cy="2918618"/>
              </a:xfrm>
              <a:prstGeom prst="hexagon">
                <a:avLst>
                  <a:gd name="adj" fmla="val 28916"/>
                  <a:gd name="vf" fmla="val 115470"/>
                </a:avLst>
              </a:prstGeom>
              <a:gradFill rotWithShape="1">
                <a:gsLst>
                  <a:gs pos="0">
                    <a:srgbClr val="E6E6E6"/>
                  </a:gs>
                  <a:gs pos="7500">
                    <a:schemeClr val="accent5"/>
                  </a:gs>
                  <a:gs pos="26500">
                    <a:srgbClr val="E6E6E6"/>
                  </a:gs>
                  <a:gs pos="34000">
                    <a:schemeClr val="accent5"/>
                  </a:gs>
                  <a:gs pos="46500">
                    <a:srgbClr val="E6E6E6"/>
                  </a:gs>
                  <a:gs pos="50000">
                    <a:srgbClr val="FFFFFF"/>
                  </a:gs>
                  <a:gs pos="53500">
                    <a:srgbClr val="E6E6E6"/>
                  </a:gs>
                  <a:gs pos="66000">
                    <a:schemeClr val="accent5"/>
                  </a:gs>
                  <a:gs pos="73500">
                    <a:srgbClr val="E6E6E6"/>
                  </a:gs>
                  <a:gs pos="92500">
                    <a:schemeClr val="accent5"/>
                  </a:gs>
                  <a:gs pos="100000">
                    <a:srgbClr val="E6E6E6"/>
                  </a:gs>
                </a:gsLst>
                <a:lin ang="2700000" scaled="1"/>
              </a:gradFill>
              <a:ln w="9525">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vi-VN">
                  <a:solidFill>
                    <a:srgbClr val="FFFFFF"/>
                  </a:solidFill>
                  <a:latin typeface="Verdana" panose="020B0604030504040204" pitchFamily="34" charset="0"/>
                </a:endParaRPr>
              </a:p>
            </p:txBody>
          </p:sp>
          <p:sp>
            <p:nvSpPr>
              <p:cNvPr id="37" name="AutoShape 11"/>
              <p:cNvSpPr>
                <a:spLocks noChangeArrowheads="1"/>
              </p:cNvSpPr>
              <p:nvPr/>
            </p:nvSpPr>
            <p:spPr bwMode="gray">
              <a:xfrm>
                <a:off x="1827205" y="2990456"/>
                <a:ext cx="3087826" cy="2566978"/>
              </a:xfrm>
              <a:prstGeom prst="hexagon">
                <a:avLst>
                  <a:gd name="adj" fmla="val 28896"/>
                  <a:gd name="vf" fmla="val 115470"/>
                </a:avLst>
              </a:prstGeom>
              <a:solidFill>
                <a:schemeClr val="accent5"/>
              </a:solidFill>
              <a:ln w="9525">
                <a:solidFill>
                  <a:schemeClr val="accent5">
                    <a:lumMod val="75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algn="ctr"/>
                <a:endParaRPr lang="vi-VN">
                  <a:solidFill>
                    <a:srgbClr val="FFFFFF"/>
                  </a:solidFill>
                  <a:latin typeface="Verdana" panose="020B0604030504040204" pitchFamily="34" charset="0"/>
                </a:endParaRPr>
              </a:p>
            </p:txBody>
          </p:sp>
        </p:grpSp>
        <p:sp>
          <p:nvSpPr>
            <p:cNvPr id="35" name="TextBox 22"/>
            <p:cNvSpPr txBox="1"/>
            <p:nvPr userDrawn="1"/>
          </p:nvSpPr>
          <p:spPr>
            <a:xfrm>
              <a:off x="549026" y="6381328"/>
              <a:ext cx="499268" cy="732801"/>
            </a:xfrm>
            <a:prstGeom prst="rect">
              <a:avLst/>
            </a:prstGeom>
            <a:noFill/>
          </p:spPr>
          <p:txBody>
            <a:bodyPr wrap="square" rtlCol="0">
              <a:spAutoFit/>
            </a:bodyPr>
            <a:lstStyle/>
            <a:p>
              <a:r>
                <a:rPr lang="en-US" sz="1100" b="1" smtClean="0">
                  <a:solidFill>
                    <a:schemeClr val="bg1"/>
                  </a:solidFill>
                  <a:latin typeface="+mj-lt"/>
                </a:rPr>
                <a:t>Your Logo</a:t>
              </a:r>
              <a:endParaRPr lang="vi-VN" sz="1100" b="1">
                <a:solidFill>
                  <a:schemeClr val="bg1"/>
                </a:solidFill>
                <a:latin typeface="+mj-lt"/>
              </a:endParaRP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3"/>
                                        </p:tgtEl>
                                        <p:attrNameLst>
                                          <p:attrName>style.visibility</p:attrName>
                                        </p:attrNameLst>
                                      </p:cBhvr>
                                      <p:to>
                                        <p:strVal val="visible"/>
                                      </p:to>
                                    </p:set>
                                    <p:anim calcmode="lin" valueType="num">
                                      <p:cBhvr>
                                        <p:cTn id="7" dur="750" fill="hold"/>
                                        <p:tgtEl>
                                          <p:spTgt spid="33"/>
                                        </p:tgtEl>
                                        <p:attrNameLst>
                                          <p:attrName>ppt_w</p:attrName>
                                        </p:attrNameLst>
                                      </p:cBhvr>
                                      <p:tavLst>
                                        <p:tav tm="0">
                                          <p:val>
                                            <p:fltVal val="0"/>
                                          </p:val>
                                        </p:tav>
                                        <p:tav tm="100000">
                                          <p:val>
                                            <p:strVal val="#ppt_w"/>
                                          </p:val>
                                        </p:tav>
                                      </p:tavLst>
                                    </p:anim>
                                    <p:anim calcmode="lin" valueType="num">
                                      <p:cBhvr>
                                        <p:cTn id="8" dur="750" fill="hold"/>
                                        <p:tgtEl>
                                          <p:spTgt spid="33"/>
                                        </p:tgtEl>
                                        <p:attrNameLst>
                                          <p:attrName>ppt_h</p:attrName>
                                        </p:attrNameLst>
                                      </p:cBhvr>
                                      <p:tavLst>
                                        <p:tav tm="0">
                                          <p:val>
                                            <p:fltVal val="0"/>
                                          </p:val>
                                        </p:tav>
                                        <p:tav tm="100000">
                                          <p:val>
                                            <p:strVal val="#ppt_h"/>
                                          </p:val>
                                        </p:tav>
                                      </p:tavLst>
                                    </p:anim>
                                    <p:animEffect transition="in" filter="fade">
                                      <p:cBhvr>
                                        <p:cTn id="9" dur="75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1" name="Title 1"/>
          <p:cNvSpPr txBox="1">
            <a:spLocks/>
          </p:cNvSpPr>
          <p:nvPr/>
        </p:nvSpPr>
        <p:spPr>
          <a:xfrm>
            <a:off x="-15901" y="3222412"/>
            <a:ext cx="9001125" cy="2873118"/>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r>
              <a:rPr lang="tr-TR" sz="8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LİSELERE GEÇİŞ SİSTEMİ</a:t>
            </a:r>
            <a:endParaRPr lang="en-US" sz="88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25" name="Rectangle 24"/>
          <p:cNvSpPr/>
          <p:nvPr/>
        </p:nvSpPr>
        <p:spPr>
          <a:xfrm>
            <a:off x="2799375" y="6095527"/>
            <a:ext cx="3667203" cy="1107996"/>
          </a:xfrm>
          <a:prstGeom prst="rect">
            <a:avLst/>
          </a:prstGeom>
        </p:spPr>
        <p:txBody>
          <a:bodyPr wrap="square">
            <a:spAutoFit/>
          </a:bodyPr>
          <a:lstStyle/>
          <a:p>
            <a:pPr algn="ctr"/>
            <a:r>
              <a:rPr lang="tr-TR" sz="6600" b="1" dirty="0" smtClean="0">
                <a:solidFill>
                  <a:schemeClr val="accent3"/>
                </a:solidFill>
              </a:rPr>
              <a:t>2019</a:t>
            </a:r>
            <a:endParaRPr lang="en-US" sz="6600" b="1" dirty="0">
              <a:solidFill>
                <a:schemeClr val="accent3"/>
              </a:solidFill>
            </a:endParaRPr>
          </a:p>
        </p:txBody>
      </p:sp>
      <p:sp>
        <p:nvSpPr>
          <p:cNvPr id="4" name="Metin kutusu 3"/>
          <p:cNvSpPr txBox="1"/>
          <p:nvPr/>
        </p:nvSpPr>
        <p:spPr>
          <a:xfrm>
            <a:off x="1692250" y="0"/>
            <a:ext cx="5796619" cy="3154710"/>
          </a:xfrm>
          <a:prstGeom prst="rect">
            <a:avLst/>
          </a:prstGeom>
          <a:noFill/>
        </p:spPr>
        <p:txBody>
          <a:bodyPr wrap="square" rtlCol="0">
            <a:spAutoFit/>
          </a:bodyPr>
          <a:lstStyle/>
          <a:p>
            <a:r>
              <a:rPr lang="tr-TR" sz="199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haroni" pitchFamily="2" charset="-79"/>
                <a:cs typeface="Aharoni" pitchFamily="2" charset="-79"/>
              </a:rPr>
              <a:t>LGS</a:t>
            </a:r>
            <a:endParaRPr lang="tr-TR" sz="199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Aharoni" pitchFamily="2" charset="-79"/>
              <a:cs typeface="Aharoni" pitchFamily="2" charset="-79"/>
            </a:endParaRPr>
          </a:p>
        </p:txBody>
      </p:sp>
    </p:spTree>
    <p:extLst>
      <p:ext uri="{BB962C8B-B14F-4D97-AF65-F5344CB8AC3E}">
        <p14:creationId xmlns:p14="http://schemas.microsoft.com/office/powerpoint/2010/main" val="5380036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anim calcmode="lin" valueType="num">
                                      <p:cBhvr>
                                        <p:cTn id="14" dur="500" fill="hold"/>
                                        <p:tgtEl>
                                          <p:spTgt spid="25"/>
                                        </p:tgtEl>
                                        <p:attrNameLst>
                                          <p:attrName>ppt_x</p:attrName>
                                        </p:attrNameLst>
                                      </p:cBhvr>
                                      <p:tavLst>
                                        <p:tav tm="0">
                                          <p:val>
                                            <p:strVal val="#ppt_x"/>
                                          </p:val>
                                        </p:tav>
                                        <p:tav tm="100000">
                                          <p:val>
                                            <p:strVal val="#ppt_x"/>
                                          </p:val>
                                        </p:tav>
                                      </p:tavLst>
                                    </p:anim>
                                    <p:anim calcmode="lin" valueType="num">
                                      <p:cBhvr>
                                        <p:cTn id="15"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090" y="424897"/>
            <a:ext cx="8568952"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SINAV SÜRESİ VE BAŞLAMA SAATİ?</a:t>
            </a:r>
            <a:endParaRPr lang="vi-VN" dirty="0"/>
          </a:p>
        </p:txBody>
      </p:sp>
      <p:pic>
        <p:nvPicPr>
          <p:cNvPr id="1027" name="Picture 3" descr="C:\Users\muhammed\Desktop\ata deneme sınavı nisan\images.png"/>
          <p:cNvPicPr>
            <a:picLocks noChangeAspect="1" noChangeArrowheads="1"/>
          </p:cNvPicPr>
          <p:nvPr/>
        </p:nvPicPr>
        <p:blipFill>
          <a:blip r:embed="rId2" cstate="print"/>
          <a:srcRect/>
          <a:stretch>
            <a:fillRect/>
          </a:stretch>
        </p:blipFill>
        <p:spPr bwMode="auto">
          <a:xfrm>
            <a:off x="353914" y="1937065"/>
            <a:ext cx="2020162" cy="3342763"/>
          </a:xfrm>
          <a:prstGeom prst="rect">
            <a:avLst/>
          </a:prstGeom>
          <a:noFill/>
        </p:spPr>
      </p:pic>
      <p:graphicFrame>
        <p:nvGraphicFramePr>
          <p:cNvPr id="6" name="5 Tablo"/>
          <p:cNvGraphicFramePr>
            <a:graphicFrameLocks noGrp="1"/>
          </p:cNvGraphicFramePr>
          <p:nvPr/>
        </p:nvGraphicFramePr>
        <p:xfrm>
          <a:off x="2556345" y="1656236"/>
          <a:ext cx="5760642" cy="5013312"/>
        </p:xfrm>
        <a:graphic>
          <a:graphicData uri="http://schemas.openxmlformats.org/drawingml/2006/table">
            <a:tbl>
              <a:tblPr/>
              <a:tblGrid>
                <a:gridCol w="1008113">
                  <a:extLst>
                    <a:ext uri="{9D8B030D-6E8A-4147-A177-3AD203B41FA5}">
                      <a16:colId xmlns:a16="http://schemas.microsoft.com/office/drawing/2014/main" xmlns="" val="20000"/>
                    </a:ext>
                  </a:extLst>
                </a:gridCol>
                <a:gridCol w="847129">
                  <a:extLst>
                    <a:ext uri="{9D8B030D-6E8A-4147-A177-3AD203B41FA5}">
                      <a16:colId xmlns:a16="http://schemas.microsoft.com/office/drawing/2014/main" xmlns="" val="20001"/>
                    </a:ext>
                  </a:extLst>
                </a:gridCol>
                <a:gridCol w="1247591">
                  <a:extLst>
                    <a:ext uri="{9D8B030D-6E8A-4147-A177-3AD203B41FA5}">
                      <a16:colId xmlns:a16="http://schemas.microsoft.com/office/drawing/2014/main" xmlns="" val="20002"/>
                    </a:ext>
                  </a:extLst>
                </a:gridCol>
                <a:gridCol w="873020">
                  <a:extLst>
                    <a:ext uri="{9D8B030D-6E8A-4147-A177-3AD203B41FA5}">
                      <a16:colId xmlns:a16="http://schemas.microsoft.com/office/drawing/2014/main" xmlns="" val="20003"/>
                    </a:ext>
                  </a:extLst>
                </a:gridCol>
                <a:gridCol w="897678">
                  <a:extLst>
                    <a:ext uri="{9D8B030D-6E8A-4147-A177-3AD203B41FA5}">
                      <a16:colId xmlns:a16="http://schemas.microsoft.com/office/drawing/2014/main" xmlns="" val="20004"/>
                    </a:ext>
                  </a:extLst>
                </a:gridCol>
                <a:gridCol w="887111">
                  <a:extLst>
                    <a:ext uri="{9D8B030D-6E8A-4147-A177-3AD203B41FA5}">
                      <a16:colId xmlns:a16="http://schemas.microsoft.com/office/drawing/2014/main" xmlns="" val="20005"/>
                    </a:ext>
                  </a:extLst>
                </a:gridCol>
              </a:tblGrid>
              <a:tr h="895968">
                <a:tc gridSpan="2">
                  <a:txBody>
                    <a:bodyPr/>
                    <a:lstStyle/>
                    <a:p>
                      <a:pPr marL="457200">
                        <a:lnSpc>
                          <a:spcPct val="115000"/>
                        </a:lnSpc>
                        <a:spcAft>
                          <a:spcPts val="0"/>
                        </a:spcAft>
                      </a:pPr>
                      <a:endParaRPr lang="tr-TR" sz="1400" dirty="0">
                        <a:latin typeface="Calibri"/>
                        <a:ea typeface="Calibri"/>
                        <a:cs typeface="Times New Roman"/>
                      </a:endParaRPr>
                    </a:p>
                  </a:txBody>
                  <a:tcPr marL="66050" marR="66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457200">
                        <a:lnSpc>
                          <a:spcPct val="115000"/>
                        </a:lnSpc>
                        <a:spcAft>
                          <a:spcPts val="0"/>
                        </a:spcAft>
                      </a:pPr>
                      <a:endParaRPr lang="tr-TR" sz="1200" dirty="0">
                        <a:latin typeface="Calibri"/>
                        <a:ea typeface="Calibri"/>
                        <a:cs typeface="Times New Roman"/>
                      </a:endParaRPr>
                    </a:p>
                  </a:txBody>
                  <a:tcPr marL="66050" marR="6605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kern="1200" dirty="0">
                          <a:latin typeface="Calibri"/>
                          <a:ea typeface="Times New Roman"/>
                          <a:cs typeface="Arial"/>
                        </a:rPr>
                        <a:t>DERS ADI </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kern="1200" dirty="0">
                          <a:latin typeface="Calibri"/>
                          <a:ea typeface="Times New Roman"/>
                          <a:cs typeface="Arial"/>
                        </a:rPr>
                        <a:t>SORU SAYISI </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kern="1200" dirty="0">
                          <a:latin typeface="Calibri"/>
                          <a:ea typeface="Times New Roman"/>
                          <a:cs typeface="Arial"/>
                        </a:rPr>
                        <a:t>TOPLAM SORU </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kern="1200" dirty="0">
                          <a:latin typeface="Calibri"/>
                          <a:ea typeface="Times New Roman"/>
                          <a:cs typeface="Arial"/>
                        </a:rPr>
                        <a:t>SÜRE </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447984">
                <a:tc rowSpan="4">
                  <a:txBody>
                    <a:bodyPr/>
                    <a:lstStyle/>
                    <a:p>
                      <a:pPr algn="ctr">
                        <a:lnSpc>
                          <a:spcPct val="115000"/>
                        </a:lnSpc>
                        <a:spcAft>
                          <a:spcPts val="0"/>
                        </a:spcAft>
                      </a:pPr>
                      <a:r>
                        <a:rPr lang="tr-TR" sz="1400" b="1" kern="1200" dirty="0">
                          <a:latin typeface="Calibri"/>
                          <a:ea typeface="Times New Roman"/>
                          <a:cs typeface="Arial"/>
                        </a:rPr>
                        <a:t>1. Oturum</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tr-TR" sz="1400" b="1" kern="1200" dirty="0" smtClean="0">
                          <a:latin typeface="Calibri"/>
                          <a:ea typeface="Times New Roman"/>
                          <a:cs typeface="Arial"/>
                        </a:rPr>
                        <a:t>SÖZEL BÖLÜM </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a:latin typeface="Calibri"/>
                          <a:ea typeface="Times New Roman"/>
                          <a:cs typeface="Arial"/>
                        </a:rPr>
                        <a:t>Türkçe </a:t>
                      </a:r>
                      <a:endParaRPr lang="tr-TR" sz="140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b="1" kern="1200" dirty="0">
                          <a:latin typeface="Calibri"/>
                          <a:ea typeface="Times New Roman"/>
                          <a:cs typeface="Arial"/>
                        </a:rPr>
                        <a:t>20</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tr-TR" sz="1400" b="1" kern="1200" dirty="0">
                          <a:latin typeface="Calibri"/>
                          <a:ea typeface="Times New Roman"/>
                          <a:cs typeface="Arial"/>
                        </a:rPr>
                        <a:t>50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ctr">
                        <a:lnSpc>
                          <a:spcPct val="115000"/>
                        </a:lnSpc>
                        <a:spcAft>
                          <a:spcPts val="0"/>
                        </a:spcAft>
                      </a:pPr>
                      <a:r>
                        <a:rPr lang="tr-TR" sz="1400" b="1" kern="1200" dirty="0">
                          <a:latin typeface="Calibri"/>
                          <a:ea typeface="Times New Roman"/>
                          <a:cs typeface="Arial"/>
                        </a:rPr>
                        <a:t>75 dakika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895968">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kern="1200" dirty="0">
                          <a:latin typeface="Calibri"/>
                          <a:ea typeface="Times New Roman"/>
                          <a:cs typeface="Arial"/>
                        </a:rPr>
                        <a:t>İnkılap Tarihi ve Atatürkçülük</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dirty="0">
                          <a:solidFill>
                            <a:srgbClr val="000000"/>
                          </a:solidFill>
                          <a:latin typeface="Calibri"/>
                          <a:ea typeface="Times New Roman"/>
                          <a:cs typeface="Arial"/>
                        </a:rPr>
                        <a:t>10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2"/>
                  </a:ext>
                </a:extLst>
              </a:tr>
              <a:tr h="895968">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kern="1200" dirty="0">
                          <a:latin typeface="Calibri"/>
                          <a:ea typeface="Times New Roman"/>
                          <a:cs typeface="Arial"/>
                        </a:rPr>
                        <a:t>Din Kültürü ve Ahlak Bilgisi</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dirty="0">
                          <a:solidFill>
                            <a:srgbClr val="000000"/>
                          </a:solidFill>
                          <a:latin typeface="Calibri"/>
                          <a:ea typeface="Times New Roman"/>
                          <a:cs typeface="Arial"/>
                        </a:rPr>
                        <a:t>10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3"/>
                  </a:ext>
                </a:extLst>
              </a:tr>
              <a:tr h="447984">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kern="1200">
                          <a:latin typeface="Calibri"/>
                          <a:ea typeface="Times New Roman"/>
                          <a:cs typeface="Arial"/>
                        </a:rPr>
                        <a:t>İngilizce</a:t>
                      </a:r>
                      <a:endParaRPr lang="tr-TR" sz="140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dirty="0">
                          <a:solidFill>
                            <a:srgbClr val="000000"/>
                          </a:solidFill>
                          <a:latin typeface="Calibri"/>
                          <a:ea typeface="Times New Roman"/>
                          <a:cs typeface="Arial"/>
                        </a:rPr>
                        <a:t>10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4"/>
                  </a:ext>
                </a:extLst>
              </a:tr>
              <a:tr h="447984">
                <a:tc rowSpan="2">
                  <a:txBody>
                    <a:bodyPr/>
                    <a:lstStyle/>
                    <a:p>
                      <a:pPr algn="ctr">
                        <a:lnSpc>
                          <a:spcPct val="115000"/>
                        </a:lnSpc>
                        <a:spcAft>
                          <a:spcPts val="0"/>
                        </a:spcAft>
                      </a:pPr>
                      <a:r>
                        <a:rPr lang="tr-TR" sz="1400" b="1" kern="1200" dirty="0">
                          <a:latin typeface="Calibri"/>
                          <a:ea typeface="Times New Roman"/>
                          <a:cs typeface="Arial"/>
                        </a:rPr>
                        <a:t>2. Oturum</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tr-TR" sz="1400" b="1" kern="1200" dirty="0" smtClean="0">
                          <a:latin typeface="Calibri"/>
                          <a:ea typeface="Times New Roman"/>
                          <a:cs typeface="Arial"/>
                        </a:rPr>
                        <a:t>SAYISAL BÖLÜM</a:t>
                      </a:r>
                      <a:endParaRPr lang="tr-TR" sz="1400" b="1"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a:latin typeface="Calibri"/>
                          <a:ea typeface="Times New Roman"/>
                          <a:cs typeface="Arial"/>
                        </a:rPr>
                        <a:t>Matematik </a:t>
                      </a:r>
                      <a:endParaRPr lang="tr-TR" sz="140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a:latin typeface="Calibri"/>
                          <a:ea typeface="Times New Roman"/>
                          <a:cs typeface="Arial"/>
                        </a:rPr>
                        <a:t>20 </a:t>
                      </a:r>
                      <a:endParaRPr lang="tr-TR" sz="140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tr-TR" sz="1400" kern="1200">
                          <a:latin typeface="Calibri"/>
                          <a:ea typeface="Times New Roman"/>
                          <a:cs typeface="Arial"/>
                        </a:rPr>
                        <a:t>40 </a:t>
                      </a:r>
                      <a:endParaRPr lang="tr-TR" sz="140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0"/>
                        </a:spcAft>
                      </a:pPr>
                      <a:r>
                        <a:rPr lang="tr-TR" sz="1400" kern="1200" dirty="0">
                          <a:latin typeface="Calibri"/>
                          <a:ea typeface="Times New Roman"/>
                          <a:cs typeface="Arial"/>
                        </a:rPr>
                        <a:t>80 dakika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447984">
                <a:tc vMerge="1">
                  <a:txBody>
                    <a:bodyPr/>
                    <a:lstStyle/>
                    <a:p>
                      <a:endParaRPr lang="tr-TR"/>
                    </a:p>
                  </a:txBody>
                  <a:tcPr/>
                </a:tc>
                <a:tc vMerge="1">
                  <a:txBody>
                    <a:bodyPr/>
                    <a:lstStyle/>
                    <a:p>
                      <a:endParaRPr lang="tr-TR"/>
                    </a:p>
                  </a:txBody>
                  <a:tcPr/>
                </a:tc>
                <a:tc>
                  <a:txBody>
                    <a:bodyPr/>
                    <a:lstStyle/>
                    <a:p>
                      <a:pPr algn="ctr">
                        <a:lnSpc>
                          <a:spcPct val="115000"/>
                        </a:lnSpc>
                        <a:spcAft>
                          <a:spcPts val="0"/>
                        </a:spcAft>
                      </a:pPr>
                      <a:r>
                        <a:rPr lang="tr-TR" sz="1400" kern="1200" dirty="0">
                          <a:latin typeface="Calibri"/>
                          <a:ea typeface="Times New Roman"/>
                          <a:cs typeface="Arial"/>
                        </a:rPr>
                        <a:t>Fen ve </a:t>
                      </a:r>
                      <a:r>
                        <a:rPr lang="tr-TR" sz="1400" kern="1200" dirty="0" smtClean="0">
                          <a:latin typeface="Calibri"/>
                          <a:ea typeface="Times New Roman"/>
                          <a:cs typeface="Arial"/>
                        </a:rPr>
                        <a:t>Teknoloji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dirty="0">
                          <a:latin typeface="Calibri"/>
                          <a:ea typeface="Times New Roman"/>
                          <a:cs typeface="Arial"/>
                        </a:rPr>
                        <a:t>20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vMerge="1">
                  <a:txBody>
                    <a:bodyPr/>
                    <a:lstStyle/>
                    <a:p>
                      <a:endParaRPr lang="tr-TR"/>
                    </a:p>
                  </a:txBody>
                  <a:tcPr/>
                </a:tc>
                <a:extLst>
                  <a:ext uri="{0D108BD9-81ED-4DB2-BD59-A6C34878D82A}">
                    <a16:rowId xmlns:a16="http://schemas.microsoft.com/office/drawing/2014/main" xmlns="" val="10006"/>
                  </a:ext>
                </a:extLst>
              </a:tr>
              <a:tr h="488710">
                <a:tc gridSpan="3">
                  <a:txBody>
                    <a:bodyPr/>
                    <a:lstStyle/>
                    <a:p>
                      <a:pPr marL="457200" algn="ctr">
                        <a:lnSpc>
                          <a:spcPct val="115000"/>
                        </a:lnSpc>
                        <a:spcAft>
                          <a:spcPts val="0"/>
                        </a:spcAft>
                      </a:pPr>
                      <a:r>
                        <a:rPr lang="tr-TR" sz="1400" b="1" dirty="0" smtClean="0">
                          <a:latin typeface="Calibri"/>
                          <a:ea typeface="Calibri"/>
                          <a:cs typeface="Times New Roman"/>
                        </a:rPr>
                        <a:t>TOPLAM</a:t>
                      </a:r>
                      <a:endParaRPr lang="tr-TR" sz="1400" b="1" dirty="0">
                        <a:latin typeface="Calibri"/>
                        <a:ea typeface="Calibri"/>
                        <a:cs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457200" algn="ctr">
                        <a:lnSpc>
                          <a:spcPct val="115000"/>
                        </a:lnSpc>
                        <a:spcAft>
                          <a:spcPts val="0"/>
                        </a:spcAft>
                      </a:pPr>
                      <a:endParaRPr lang="tr-TR" sz="1200" dirty="0">
                        <a:latin typeface="Calibri"/>
                        <a:ea typeface="Calibri"/>
                        <a:cs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a:txBody>
                    <a:bodyPr/>
                    <a:lstStyle/>
                    <a:p>
                      <a:pPr algn="ctr">
                        <a:lnSpc>
                          <a:spcPct val="115000"/>
                        </a:lnSpc>
                        <a:spcAft>
                          <a:spcPts val="0"/>
                        </a:spcAft>
                      </a:pPr>
                      <a:r>
                        <a:rPr lang="tr-TR" sz="1400" kern="1200">
                          <a:solidFill>
                            <a:srgbClr val="000000"/>
                          </a:solidFill>
                          <a:latin typeface="Calibri"/>
                          <a:ea typeface="Times New Roman"/>
                          <a:cs typeface="Arial"/>
                        </a:rPr>
                        <a:t>90 </a:t>
                      </a:r>
                      <a:endParaRPr lang="tr-TR" sz="140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a:latin typeface="Calibri"/>
                          <a:ea typeface="Times New Roman"/>
                          <a:cs typeface="Arial"/>
                        </a:rPr>
                        <a:t>90 </a:t>
                      </a:r>
                      <a:endParaRPr lang="tr-TR" sz="140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tr-TR" sz="1400" kern="1200" dirty="0">
                          <a:latin typeface="Calibri"/>
                          <a:ea typeface="Times New Roman"/>
                          <a:cs typeface="Arial"/>
                        </a:rPr>
                        <a:t>155 dakika </a:t>
                      </a:r>
                      <a:endParaRPr lang="tr-TR" sz="1400" dirty="0">
                        <a:latin typeface="Calibri"/>
                        <a:ea typeface="Times New Roman"/>
                      </a:endParaRPr>
                    </a:p>
                  </a:txBody>
                  <a:tcPr marL="66050" marR="6605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69564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800" decel="100000"/>
                                        <p:tgtEl>
                                          <p:spTgt spid="1027"/>
                                        </p:tgtEl>
                                      </p:cBhvr>
                                    </p:animEffect>
                                    <p:anim calcmode="lin" valueType="num">
                                      <p:cBhvr>
                                        <p:cTn id="8" dur="800" decel="100000" fill="hold"/>
                                        <p:tgtEl>
                                          <p:spTgt spid="1027"/>
                                        </p:tgtEl>
                                        <p:attrNameLst>
                                          <p:attrName>style.rotation</p:attrName>
                                        </p:attrNameLst>
                                      </p:cBhvr>
                                      <p:tavLst>
                                        <p:tav tm="0">
                                          <p:val>
                                            <p:fltVal val="-90"/>
                                          </p:val>
                                        </p:tav>
                                        <p:tav tm="100000">
                                          <p:val>
                                            <p:fltVal val="0"/>
                                          </p:val>
                                        </p:tav>
                                      </p:tavLst>
                                    </p:anim>
                                    <p:anim calcmode="lin" valueType="num">
                                      <p:cBhvr>
                                        <p:cTn id="9" dur="800" decel="100000" fill="hold"/>
                                        <p:tgtEl>
                                          <p:spTgt spid="1027"/>
                                        </p:tgtEl>
                                        <p:attrNameLst>
                                          <p:attrName>ppt_x</p:attrName>
                                        </p:attrNameLst>
                                      </p:cBhvr>
                                      <p:tavLst>
                                        <p:tav tm="0">
                                          <p:val>
                                            <p:strVal val="#ppt_x+0.4"/>
                                          </p:val>
                                        </p:tav>
                                        <p:tav tm="100000">
                                          <p:val>
                                            <p:strVal val="#ppt_x-0.05"/>
                                          </p:val>
                                        </p:tav>
                                      </p:tavLst>
                                    </p:anim>
                                    <p:anim calcmode="lin" valueType="num">
                                      <p:cBhvr>
                                        <p:cTn id="10" dur="800" decel="100000" fill="hold"/>
                                        <p:tgtEl>
                                          <p:spTgt spid="102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7"/>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107" y="432098"/>
            <a:ext cx="8424936" cy="831692"/>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 ZORUNLU MU?</a:t>
            </a:r>
            <a:endParaRPr lang="vi-VN" dirty="0"/>
          </a:p>
        </p:txBody>
      </p:sp>
      <p:sp>
        <p:nvSpPr>
          <p:cNvPr id="8" name="Title 13"/>
          <p:cNvSpPr txBox="1">
            <a:spLocks/>
          </p:cNvSpPr>
          <p:nvPr/>
        </p:nvSpPr>
        <p:spPr>
          <a:xfrm>
            <a:off x="2268314" y="2808362"/>
            <a:ext cx="4784594" cy="1969770"/>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pPr algn="ctr"/>
            <a:r>
              <a:rPr lang="tr-TR" sz="4000" b="1" i="1" dirty="0" smtClean="0">
                <a:solidFill>
                  <a:schemeClr val="accent5">
                    <a:lumMod val="75000"/>
                  </a:schemeClr>
                </a:solidFill>
                <a:latin typeface="+mj-lt"/>
                <a:ea typeface="Roboto Condensed" panose="02000000000000000000" pitchFamily="2" charset="0"/>
              </a:rPr>
              <a:t>Sınava isteyen öğrenciler girecek, zorunlu olmayacak.</a:t>
            </a:r>
            <a:endParaRPr lang="en-US" sz="40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38799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4897"/>
            <a:ext cx="9001125" cy="831692"/>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a:r>
            <a:b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b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ÖZEL LİSELERE YERLEŞTİRME NASIL OLACAK?</a:t>
            </a:r>
            <a:endParaRPr lang="vi-VN" dirty="0"/>
          </a:p>
        </p:txBody>
      </p:sp>
      <p:sp>
        <p:nvSpPr>
          <p:cNvPr id="5" name="Title 13"/>
          <p:cNvSpPr txBox="1">
            <a:spLocks/>
          </p:cNvSpPr>
          <p:nvPr/>
        </p:nvSpPr>
        <p:spPr>
          <a:xfrm>
            <a:off x="972170" y="2295057"/>
            <a:ext cx="7200800" cy="2893100"/>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3600" b="1" i="1" dirty="0">
                <a:solidFill>
                  <a:schemeClr val="accent5">
                    <a:lumMod val="75000"/>
                  </a:schemeClr>
                </a:solidFill>
                <a:latin typeface="+mj-lt"/>
                <a:ea typeface="Roboto Condensed" panose="02000000000000000000" pitchFamily="2" charset="0"/>
              </a:rPr>
              <a:t>Ö</a:t>
            </a:r>
            <a:r>
              <a:rPr lang="tr-TR" sz="3600" b="1" i="1" dirty="0" smtClean="0">
                <a:solidFill>
                  <a:schemeClr val="accent5">
                    <a:lumMod val="75000"/>
                  </a:schemeClr>
                </a:solidFill>
                <a:latin typeface="+mj-lt"/>
                <a:ea typeface="Roboto Condensed" panose="02000000000000000000" pitchFamily="2" charset="0"/>
              </a:rPr>
              <a:t>zel okullar isterlerse kendi sınavlarını yapabilecek.</a:t>
            </a:r>
          </a:p>
          <a:p>
            <a:endParaRPr lang="tr-TR" sz="3600" b="1" i="1" dirty="0">
              <a:solidFill>
                <a:schemeClr val="accent5">
                  <a:lumMod val="75000"/>
                </a:schemeClr>
              </a:solidFill>
              <a:latin typeface="+mj-lt"/>
              <a:ea typeface="Roboto Condensed" panose="02000000000000000000" pitchFamily="2" charset="0"/>
            </a:endParaRPr>
          </a:p>
          <a:p>
            <a:r>
              <a:rPr lang="tr-TR" sz="3600" b="1" i="1" dirty="0" smtClean="0">
                <a:solidFill>
                  <a:schemeClr val="accent5">
                    <a:lumMod val="75000"/>
                  </a:schemeClr>
                </a:solidFill>
                <a:latin typeface="+mj-lt"/>
                <a:ea typeface="Roboto Condensed" panose="02000000000000000000" pitchFamily="2" charset="0"/>
              </a:rPr>
              <a:t>İsteyen özel okullar merkezi sınava göre öğrenci alabilecek.</a:t>
            </a:r>
            <a:endParaRPr lang="en-US" sz="36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2447413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80">
                                          <p:stCondLst>
                                            <p:cond delay="0"/>
                                          </p:stCondLst>
                                        </p:cTn>
                                        <p:tgtEl>
                                          <p:spTgt spid="5"/>
                                        </p:tgtEl>
                                      </p:cBhvr>
                                    </p:animEffect>
                                    <p:anim calcmode="lin" valueType="num">
                                      <p:cBhvr>
                                        <p:cTn id="8"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gtEl>
                                      </p:cBhvr>
                                      <p:to x="100000" y="60000"/>
                                    </p:animScale>
                                    <p:animScale>
                                      <p:cBhvr>
                                        <p:cTn id="14" dur="166" decel="50000">
                                          <p:stCondLst>
                                            <p:cond delay="676"/>
                                          </p:stCondLst>
                                        </p:cTn>
                                        <p:tgtEl>
                                          <p:spTgt spid="5"/>
                                        </p:tgtEl>
                                      </p:cBhvr>
                                      <p:to x="100000" y="100000"/>
                                    </p:animScale>
                                    <p:animScale>
                                      <p:cBhvr>
                                        <p:cTn id="15" dur="26">
                                          <p:stCondLst>
                                            <p:cond delay="1312"/>
                                          </p:stCondLst>
                                        </p:cTn>
                                        <p:tgtEl>
                                          <p:spTgt spid="5"/>
                                        </p:tgtEl>
                                      </p:cBhvr>
                                      <p:to x="100000" y="80000"/>
                                    </p:animScale>
                                    <p:animScale>
                                      <p:cBhvr>
                                        <p:cTn id="16" dur="166" decel="50000">
                                          <p:stCondLst>
                                            <p:cond delay="1338"/>
                                          </p:stCondLst>
                                        </p:cTn>
                                        <p:tgtEl>
                                          <p:spTgt spid="5"/>
                                        </p:tgtEl>
                                      </p:cBhvr>
                                      <p:to x="100000" y="100000"/>
                                    </p:animScale>
                                    <p:animScale>
                                      <p:cBhvr>
                                        <p:cTn id="17" dur="26">
                                          <p:stCondLst>
                                            <p:cond delay="1642"/>
                                          </p:stCondLst>
                                        </p:cTn>
                                        <p:tgtEl>
                                          <p:spTgt spid="5"/>
                                        </p:tgtEl>
                                      </p:cBhvr>
                                      <p:to x="100000" y="90000"/>
                                    </p:animScale>
                                    <p:animScale>
                                      <p:cBhvr>
                                        <p:cTn id="18" dur="166" decel="50000">
                                          <p:stCondLst>
                                            <p:cond delay="1668"/>
                                          </p:stCondLst>
                                        </p:cTn>
                                        <p:tgtEl>
                                          <p:spTgt spid="5"/>
                                        </p:tgtEl>
                                      </p:cBhvr>
                                      <p:to x="100000" y="100000"/>
                                    </p:animScale>
                                    <p:animScale>
                                      <p:cBhvr>
                                        <p:cTn id="19" dur="26">
                                          <p:stCondLst>
                                            <p:cond delay="1808"/>
                                          </p:stCondLst>
                                        </p:cTn>
                                        <p:tgtEl>
                                          <p:spTgt spid="5"/>
                                        </p:tgtEl>
                                      </p:cBhvr>
                                      <p:to x="100000" y="95000"/>
                                    </p:animScale>
                                    <p:animScale>
                                      <p:cBhvr>
                                        <p:cTn id="20"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194429" y="1559023"/>
            <a:ext cx="4093486" cy="514137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title"/>
          </p:nvPr>
        </p:nvSpPr>
        <p:spPr>
          <a:xfrm>
            <a:off x="540122" y="424897"/>
            <a:ext cx="7992888" cy="831692"/>
          </a:xfrm>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tr-TR"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GÜZEL SANATLAR VE SPOR LİSELERİNE YERLEŞTİRME NASIL OLACAK?</a:t>
            </a:r>
            <a:endParaRPr lang="vi-VN" sz="2800" dirty="0"/>
          </a:p>
        </p:txBody>
      </p:sp>
      <p:sp>
        <p:nvSpPr>
          <p:cNvPr id="5" name="Title 13"/>
          <p:cNvSpPr txBox="1">
            <a:spLocks/>
          </p:cNvSpPr>
          <p:nvPr/>
        </p:nvSpPr>
        <p:spPr>
          <a:xfrm>
            <a:off x="4287916" y="1574186"/>
            <a:ext cx="4465621" cy="4801314"/>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2800" b="1" i="1" dirty="0" smtClean="0">
                <a:solidFill>
                  <a:schemeClr val="accent5">
                    <a:lumMod val="75000"/>
                  </a:schemeClr>
                </a:solidFill>
                <a:latin typeface="+mj-lt"/>
                <a:ea typeface="Roboto Condensed" panose="02000000000000000000" pitchFamily="2" charset="0"/>
              </a:rPr>
              <a:t>Güzel sanatlar ve spor liselerine başvuru ve yerleştirme işlemleri Haziran-Temmuz aylarında yapılacak.</a:t>
            </a:r>
          </a:p>
          <a:p>
            <a:endParaRPr lang="tr-TR" sz="2800" b="1" i="1" dirty="0">
              <a:solidFill>
                <a:schemeClr val="accent5">
                  <a:lumMod val="75000"/>
                </a:schemeClr>
              </a:solidFill>
              <a:latin typeface="+mj-lt"/>
              <a:ea typeface="Roboto Condensed" panose="02000000000000000000" pitchFamily="2" charset="0"/>
            </a:endParaRPr>
          </a:p>
          <a:p>
            <a:r>
              <a:rPr lang="tr-TR" sz="2800" b="1" i="1" dirty="0" smtClean="0">
                <a:solidFill>
                  <a:schemeClr val="accent5">
                    <a:lumMod val="75000"/>
                  </a:schemeClr>
                </a:solidFill>
                <a:latin typeface="+mj-lt"/>
                <a:ea typeface="Roboto Condensed" panose="02000000000000000000" pitchFamily="2" charset="0"/>
              </a:rPr>
              <a:t>Öğrencilerin </a:t>
            </a:r>
            <a:r>
              <a:rPr lang="tr-TR" sz="2800" b="1" i="1" dirty="0" smtClean="0">
                <a:solidFill>
                  <a:schemeClr val="accent3"/>
                </a:solidFill>
                <a:latin typeface="+mj-lt"/>
                <a:ea typeface="Roboto Condensed" panose="02000000000000000000" pitchFamily="2" charset="0"/>
              </a:rPr>
              <a:t>Yetenek </a:t>
            </a:r>
            <a:r>
              <a:rPr lang="tr-TR" sz="2800" b="1" i="1" dirty="0">
                <a:solidFill>
                  <a:schemeClr val="accent3"/>
                </a:solidFill>
                <a:latin typeface="+mj-lt"/>
                <a:ea typeface="Roboto Condensed" panose="02000000000000000000" pitchFamily="2" charset="0"/>
              </a:rPr>
              <a:t>S</a:t>
            </a:r>
            <a:r>
              <a:rPr lang="tr-TR" sz="2800" b="1" i="1" dirty="0" smtClean="0">
                <a:solidFill>
                  <a:schemeClr val="accent3"/>
                </a:solidFill>
                <a:latin typeface="+mj-lt"/>
                <a:ea typeface="Roboto Condensed" panose="02000000000000000000" pitchFamily="2" charset="0"/>
              </a:rPr>
              <a:t>ınavı </a:t>
            </a:r>
            <a:r>
              <a:rPr lang="tr-TR" sz="2400" b="1" i="1" dirty="0" smtClean="0">
                <a:solidFill>
                  <a:schemeClr val="accent3"/>
                </a:solidFill>
                <a:latin typeface="+mj-lt"/>
                <a:ea typeface="Roboto Condensed" panose="02000000000000000000" pitchFamily="2" charset="0"/>
              </a:rPr>
              <a:t>(</a:t>
            </a:r>
            <a:r>
              <a:rPr lang="tr-TR" sz="2400" b="1" i="1" dirty="0">
                <a:solidFill>
                  <a:schemeClr val="accent3"/>
                </a:solidFill>
                <a:ea typeface="Roboto Condensed" panose="02000000000000000000" pitchFamily="2" charset="0"/>
              </a:rPr>
              <a:t>%</a:t>
            </a:r>
            <a:r>
              <a:rPr lang="tr-TR" sz="2400" b="1" i="1" dirty="0" smtClean="0">
                <a:solidFill>
                  <a:schemeClr val="accent3"/>
                </a:solidFill>
                <a:ea typeface="Roboto Condensed" panose="02000000000000000000" pitchFamily="2" charset="0"/>
              </a:rPr>
              <a:t>70)</a:t>
            </a:r>
            <a:r>
              <a:rPr lang="tr-TR" sz="2400" b="1" i="1" dirty="0" smtClean="0">
                <a:solidFill>
                  <a:schemeClr val="accent3"/>
                </a:solidFill>
                <a:latin typeface="+mj-lt"/>
                <a:ea typeface="Roboto Condensed" panose="02000000000000000000" pitchFamily="2" charset="0"/>
              </a:rPr>
              <a:t> </a:t>
            </a:r>
            <a:r>
              <a:rPr lang="tr-TR" sz="2800" b="1" i="1" dirty="0" smtClean="0">
                <a:solidFill>
                  <a:schemeClr val="accent5">
                    <a:lumMod val="75000"/>
                  </a:schemeClr>
                </a:solidFill>
                <a:latin typeface="+mj-lt"/>
                <a:ea typeface="Roboto Condensed" panose="02000000000000000000" pitchFamily="2" charset="0"/>
              </a:rPr>
              <a:t>ve </a:t>
            </a:r>
            <a:r>
              <a:rPr lang="tr-TR" sz="2800" b="1" i="1" dirty="0" smtClean="0">
                <a:solidFill>
                  <a:schemeClr val="accent3"/>
                </a:solidFill>
                <a:latin typeface="+mj-lt"/>
                <a:ea typeface="Roboto Condensed" panose="02000000000000000000" pitchFamily="2" charset="0"/>
              </a:rPr>
              <a:t>OBP </a:t>
            </a:r>
            <a:r>
              <a:rPr lang="tr-TR" sz="2400" b="1" i="1" dirty="0" smtClean="0">
                <a:solidFill>
                  <a:schemeClr val="accent3"/>
                </a:solidFill>
                <a:latin typeface="+mj-lt"/>
                <a:ea typeface="Roboto Condensed" panose="02000000000000000000" pitchFamily="2" charset="0"/>
              </a:rPr>
              <a:t>(</a:t>
            </a:r>
            <a:r>
              <a:rPr lang="tr-TR" sz="2400" b="1" i="1" dirty="0" smtClean="0">
                <a:solidFill>
                  <a:schemeClr val="accent3"/>
                </a:solidFill>
                <a:ea typeface="Roboto Condensed" panose="02000000000000000000" pitchFamily="2" charset="0"/>
              </a:rPr>
              <a:t>Öğretim </a:t>
            </a:r>
            <a:r>
              <a:rPr lang="tr-TR" sz="2400" b="1" i="1" dirty="0">
                <a:solidFill>
                  <a:schemeClr val="accent3"/>
                </a:solidFill>
                <a:ea typeface="Roboto Condensed" panose="02000000000000000000" pitchFamily="2" charset="0"/>
              </a:rPr>
              <a:t>Başarı </a:t>
            </a:r>
            <a:r>
              <a:rPr lang="tr-TR" sz="2400" b="1" i="1" dirty="0" smtClean="0">
                <a:solidFill>
                  <a:schemeClr val="accent3"/>
                </a:solidFill>
                <a:ea typeface="Roboto Condensed" panose="02000000000000000000" pitchFamily="2" charset="0"/>
              </a:rPr>
              <a:t>Puanı </a:t>
            </a:r>
            <a:r>
              <a:rPr lang="tr-TR" sz="2400" b="1" i="1" dirty="0">
                <a:solidFill>
                  <a:schemeClr val="accent3"/>
                </a:solidFill>
                <a:ea typeface="Roboto Condensed" panose="02000000000000000000" pitchFamily="2" charset="0"/>
              </a:rPr>
              <a:t>%</a:t>
            </a:r>
            <a:r>
              <a:rPr lang="tr-TR" sz="2400" b="1" i="1" dirty="0" smtClean="0">
                <a:solidFill>
                  <a:schemeClr val="accent3"/>
                </a:solidFill>
                <a:ea typeface="Roboto Condensed" panose="02000000000000000000" pitchFamily="2" charset="0"/>
              </a:rPr>
              <a:t>30) </a:t>
            </a:r>
            <a:r>
              <a:rPr lang="tr-TR" sz="2800" b="1" i="1" dirty="0" smtClean="0">
                <a:solidFill>
                  <a:schemeClr val="accent5">
                    <a:lumMod val="75000"/>
                  </a:schemeClr>
                </a:solidFill>
                <a:latin typeface="+mj-lt"/>
                <a:ea typeface="Roboto Condensed" panose="02000000000000000000" pitchFamily="2" charset="0"/>
              </a:rPr>
              <a:t>kriterlerine göre yerleştirme yapılacak.</a:t>
            </a:r>
            <a:endParaRPr lang="en-US" sz="28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62019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1000" fill="hold"/>
                                        <p:tgtEl>
                                          <p:spTgt spid="46"/>
                                        </p:tgtEl>
                                        <p:attrNameLst>
                                          <p:attrName>ppt_w</p:attrName>
                                        </p:attrNameLst>
                                      </p:cBhvr>
                                      <p:tavLst>
                                        <p:tav tm="0">
                                          <p:val>
                                            <p:fltVal val="0"/>
                                          </p:val>
                                        </p:tav>
                                        <p:tav tm="100000">
                                          <p:val>
                                            <p:strVal val="#ppt_w"/>
                                          </p:val>
                                        </p:tav>
                                      </p:tavLst>
                                    </p:anim>
                                    <p:anim calcmode="lin" valueType="num">
                                      <p:cBhvr>
                                        <p:cTn id="8" dur="1000" fill="hold"/>
                                        <p:tgtEl>
                                          <p:spTgt spid="46"/>
                                        </p:tgtEl>
                                        <p:attrNameLst>
                                          <p:attrName>ppt_h</p:attrName>
                                        </p:attrNameLst>
                                      </p:cBhvr>
                                      <p:tavLst>
                                        <p:tav tm="0">
                                          <p:val>
                                            <p:fltVal val="0"/>
                                          </p:val>
                                        </p:tav>
                                        <p:tav tm="100000">
                                          <p:val>
                                            <p:strVal val="#ppt_h"/>
                                          </p:val>
                                        </p:tav>
                                      </p:tavLst>
                                    </p:anim>
                                    <p:anim calcmode="lin" valueType="num">
                                      <p:cBhvr>
                                        <p:cTn id="9"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26" presetClass="entr" presetSubtype="0" fill="hold" grpId="0" nodeType="after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00506"/>
            <a:ext cx="9001125" cy="831692"/>
          </a:xfrm>
        </p:spPr>
        <p:style>
          <a:lnRef idx="1">
            <a:schemeClr val="accent5"/>
          </a:lnRef>
          <a:fillRef idx="3">
            <a:schemeClr val="accent5"/>
          </a:fillRef>
          <a:effectRef idx="2">
            <a:schemeClr val="accent5"/>
          </a:effectRef>
          <a:fontRef idx="minor">
            <a:schemeClr val="lt1"/>
          </a:fontRef>
        </p:style>
        <p:txBody>
          <a:bodyPr anchor="ctr">
            <a:normAutofit fontScale="90000"/>
          </a:bodyPr>
          <a:lstStyle/>
          <a:p>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LİSELERE YERLEŞTİRME NASIL YAPILACAK?</a:t>
            </a:r>
            <a:endParaRPr lang="vi-VN"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16" name="Grup 15"/>
          <p:cNvGrpSpPr/>
          <p:nvPr/>
        </p:nvGrpSpPr>
        <p:grpSpPr>
          <a:xfrm>
            <a:off x="4500562" y="2520330"/>
            <a:ext cx="4023364" cy="3233809"/>
            <a:chOff x="6092448" y="3612522"/>
            <a:chExt cx="5280207" cy="2480774"/>
          </a:xfrm>
        </p:grpSpPr>
        <p:sp>
          <p:nvSpPr>
            <p:cNvPr id="9" name="Rectangle 8"/>
            <p:cNvSpPr/>
            <p:nvPr/>
          </p:nvSpPr>
          <p:spPr>
            <a:xfrm>
              <a:off x="6092448" y="3612522"/>
              <a:ext cx="5259765" cy="2480774"/>
            </a:xfrm>
            <a:prstGeom prst="rect">
              <a:avLst/>
            </a:prstGeom>
            <a:solidFill>
              <a:schemeClr val="accent2"/>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5" name="Rectangle 4"/>
            <p:cNvSpPr/>
            <p:nvPr/>
          </p:nvSpPr>
          <p:spPr>
            <a:xfrm>
              <a:off x="6188079" y="4329848"/>
              <a:ext cx="5184576" cy="731931"/>
            </a:xfrm>
            <a:prstGeom prst="rect">
              <a:avLst/>
            </a:prstGeom>
          </p:spPr>
          <p:txBody>
            <a:bodyPr wrap="square">
              <a:spAutoFit/>
            </a:bodyPr>
            <a:lstStyle/>
            <a:p>
              <a:pPr algn="ctr"/>
              <a:r>
                <a:rPr lang="tr-TR" sz="2800" b="1" dirty="0" smtClean="0">
                  <a:solidFill>
                    <a:schemeClr val="bg1"/>
                  </a:solidFill>
                </a:rPr>
                <a:t>Adrese Dayalı Yerel</a:t>
              </a:r>
            </a:p>
            <a:p>
              <a:pPr algn="ctr"/>
              <a:r>
                <a:rPr lang="tr-TR" sz="2800" b="1" dirty="0" smtClean="0">
                  <a:solidFill>
                    <a:schemeClr val="bg1"/>
                  </a:solidFill>
                </a:rPr>
                <a:t>Yerleştirme   </a:t>
              </a:r>
              <a:endParaRPr lang="en-US" sz="2800" b="1" dirty="0">
                <a:solidFill>
                  <a:schemeClr val="bg1"/>
                </a:solidFill>
              </a:endParaRPr>
            </a:p>
          </p:txBody>
        </p:sp>
      </p:grpSp>
      <p:grpSp>
        <p:nvGrpSpPr>
          <p:cNvPr id="15" name="Grup 14"/>
          <p:cNvGrpSpPr/>
          <p:nvPr/>
        </p:nvGrpSpPr>
        <p:grpSpPr>
          <a:xfrm>
            <a:off x="468114" y="2520330"/>
            <a:ext cx="4078033" cy="3251161"/>
            <a:chOff x="815458" y="3554010"/>
            <a:chExt cx="5304463" cy="2475005"/>
          </a:xfrm>
        </p:grpSpPr>
        <p:grpSp>
          <p:nvGrpSpPr>
            <p:cNvPr id="11" name="Group 10"/>
            <p:cNvGrpSpPr/>
            <p:nvPr/>
          </p:nvGrpSpPr>
          <p:grpSpPr>
            <a:xfrm>
              <a:off x="815458" y="3554010"/>
              <a:ext cx="5304463" cy="2475005"/>
              <a:chOff x="832683" y="2029327"/>
              <a:chExt cx="5304463" cy="1402370"/>
            </a:xfrm>
          </p:grpSpPr>
          <p:sp>
            <p:nvSpPr>
              <p:cNvPr id="12" name="Rectangle 11"/>
              <p:cNvSpPr/>
              <p:nvPr/>
            </p:nvSpPr>
            <p:spPr>
              <a:xfrm>
                <a:off x="832683" y="2029327"/>
                <a:ext cx="5263317" cy="14023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Rectangle 12"/>
              <p:cNvSpPr/>
              <p:nvPr/>
            </p:nvSpPr>
            <p:spPr>
              <a:xfrm>
                <a:off x="873829" y="2036812"/>
                <a:ext cx="5263317" cy="1390761"/>
              </a:xfrm>
              <a:prstGeom prst="rect">
                <a:avLst/>
              </a:prstGeom>
              <a:solidFill>
                <a:schemeClr val="accent2">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0" name="Rectangle 9"/>
            <p:cNvSpPr/>
            <p:nvPr/>
          </p:nvSpPr>
          <p:spPr>
            <a:xfrm>
              <a:off x="1482512" y="4329848"/>
              <a:ext cx="3888061" cy="820052"/>
            </a:xfrm>
            <a:prstGeom prst="rect">
              <a:avLst/>
            </a:prstGeom>
          </p:spPr>
          <p:txBody>
            <a:bodyPr wrap="square">
              <a:spAutoFit/>
            </a:bodyPr>
            <a:lstStyle/>
            <a:p>
              <a:pPr algn="ctr"/>
              <a:r>
                <a:rPr lang="tr-TR" sz="3200" b="1" dirty="0" smtClean="0">
                  <a:solidFill>
                    <a:schemeClr val="bg1"/>
                  </a:solidFill>
                </a:rPr>
                <a:t>Merkezi Sınavla  </a:t>
              </a:r>
              <a:endParaRPr lang="en-US" sz="3200" b="1" i="1" dirty="0">
                <a:solidFill>
                  <a:schemeClr val="bg1"/>
                </a:solidFill>
              </a:endParaRPr>
            </a:p>
          </p:txBody>
        </p:sp>
      </p:grpSp>
    </p:spTree>
    <p:extLst>
      <p:ext uri="{BB962C8B-B14F-4D97-AF65-F5344CB8AC3E}">
        <p14:creationId xmlns:p14="http://schemas.microsoft.com/office/powerpoint/2010/main" val="4077012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1000" fill="hold"/>
                                        <p:tgtEl>
                                          <p:spTgt spid="15"/>
                                        </p:tgtEl>
                                        <p:attrNameLst>
                                          <p:attrName>ppt_w</p:attrName>
                                        </p:attrNameLst>
                                      </p:cBhvr>
                                      <p:tavLst>
                                        <p:tav tm="0">
                                          <p:val>
                                            <p:fltVal val="0"/>
                                          </p:val>
                                        </p:tav>
                                        <p:tav tm="100000">
                                          <p:val>
                                            <p:strVal val="#ppt_w"/>
                                          </p:val>
                                        </p:tav>
                                      </p:tavLst>
                                    </p:anim>
                                    <p:anim calcmode="lin" valueType="num">
                                      <p:cBhvr>
                                        <p:cTn id="8" dur="1000" fill="hold"/>
                                        <p:tgtEl>
                                          <p:spTgt spid="15"/>
                                        </p:tgtEl>
                                        <p:attrNameLst>
                                          <p:attrName>ppt_h</p:attrName>
                                        </p:attrNameLst>
                                      </p:cBhvr>
                                      <p:tavLst>
                                        <p:tav tm="0">
                                          <p:val>
                                            <p:fltVal val="0"/>
                                          </p:val>
                                        </p:tav>
                                        <p:tav tm="100000">
                                          <p:val>
                                            <p:strVal val="#ppt_h"/>
                                          </p:val>
                                        </p:tav>
                                      </p:tavLst>
                                    </p:anim>
                                    <p:anim calcmode="lin" valueType="num">
                                      <p:cBhvr>
                                        <p:cTn id="9" dur="1000" fill="hold"/>
                                        <p:tgtEl>
                                          <p:spTgt spid="15"/>
                                        </p:tgtEl>
                                        <p:attrNameLst>
                                          <p:attrName>style.rotation</p:attrName>
                                        </p:attrNameLst>
                                      </p:cBhvr>
                                      <p:tavLst>
                                        <p:tav tm="0">
                                          <p:val>
                                            <p:fltVal val="90"/>
                                          </p:val>
                                        </p:tav>
                                        <p:tav tm="100000">
                                          <p:val>
                                            <p:fltVal val="0"/>
                                          </p:val>
                                        </p:tav>
                                      </p:tavLst>
                                    </p:anim>
                                    <p:animEffect transition="in" filter="fade">
                                      <p:cBhvr>
                                        <p:cTn id="10" dur="1000"/>
                                        <p:tgtEl>
                                          <p:spTgt spid="15"/>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16"/>
                                        </p:tgtEl>
                                        <p:attrNameLst>
                                          <p:attrName>style.visibility</p:attrName>
                                        </p:attrNameLst>
                                      </p:cBhvr>
                                      <p:to>
                                        <p:strVal val="visible"/>
                                      </p:to>
                                    </p:set>
                                    <p:anim calcmode="lin" valueType="num">
                                      <p:cBhvr>
                                        <p:cTn id="14" dur="1000" fill="hold"/>
                                        <p:tgtEl>
                                          <p:spTgt spid="16"/>
                                        </p:tgtEl>
                                        <p:attrNameLst>
                                          <p:attrName>ppt_w</p:attrName>
                                        </p:attrNameLst>
                                      </p:cBhvr>
                                      <p:tavLst>
                                        <p:tav tm="0">
                                          <p:val>
                                            <p:fltVal val="0"/>
                                          </p:val>
                                        </p:tav>
                                        <p:tav tm="100000">
                                          <p:val>
                                            <p:strVal val="#ppt_w"/>
                                          </p:val>
                                        </p:tav>
                                      </p:tavLst>
                                    </p:anim>
                                    <p:anim calcmode="lin" valueType="num">
                                      <p:cBhvr>
                                        <p:cTn id="15" dur="1000" fill="hold"/>
                                        <p:tgtEl>
                                          <p:spTgt spid="16"/>
                                        </p:tgtEl>
                                        <p:attrNameLst>
                                          <p:attrName>ppt_h</p:attrName>
                                        </p:attrNameLst>
                                      </p:cBhvr>
                                      <p:tavLst>
                                        <p:tav tm="0">
                                          <p:val>
                                            <p:fltVal val="0"/>
                                          </p:val>
                                        </p:tav>
                                        <p:tav tm="100000">
                                          <p:val>
                                            <p:strVal val="#ppt_h"/>
                                          </p:val>
                                        </p:tav>
                                      </p:tavLst>
                                    </p:anim>
                                    <p:anim calcmode="lin" valueType="num">
                                      <p:cBhvr>
                                        <p:cTn id="16" dur="1000" fill="hold"/>
                                        <p:tgtEl>
                                          <p:spTgt spid="16"/>
                                        </p:tgtEl>
                                        <p:attrNameLst>
                                          <p:attrName>style.rotation</p:attrName>
                                        </p:attrNameLst>
                                      </p:cBhvr>
                                      <p:tavLst>
                                        <p:tav tm="0">
                                          <p:val>
                                            <p:fltVal val="90"/>
                                          </p:val>
                                        </p:tav>
                                        <p:tav tm="100000">
                                          <p:val>
                                            <p:fltVal val="0"/>
                                          </p:val>
                                        </p:tav>
                                      </p:tavLst>
                                    </p:anim>
                                    <p:animEffect transition="in" filter="fade">
                                      <p:cBhvr>
                                        <p:cTn id="17" dur="1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194429" y="2026420"/>
            <a:ext cx="3508703" cy="4406890"/>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title"/>
          </p:nvPr>
        </p:nvSpPr>
        <p:spPr>
          <a:xfrm>
            <a:off x="1" y="424897"/>
            <a:ext cx="9001125"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TERCİHLER NASIL YAPILACAK?</a:t>
            </a:r>
            <a:endParaRPr lang="vi-VN" dirty="0"/>
          </a:p>
        </p:txBody>
      </p:sp>
      <p:sp>
        <p:nvSpPr>
          <p:cNvPr id="8" name="Title 13"/>
          <p:cNvSpPr txBox="1">
            <a:spLocks/>
          </p:cNvSpPr>
          <p:nvPr/>
        </p:nvSpPr>
        <p:spPr>
          <a:xfrm>
            <a:off x="3809455" y="1346452"/>
            <a:ext cx="5011587" cy="5324535"/>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endParaRPr lang="tr-TR" b="1" i="1" dirty="0" smtClean="0">
              <a:solidFill>
                <a:schemeClr val="accent3"/>
              </a:solidFill>
              <a:latin typeface="+mj-lt"/>
              <a:ea typeface="Roboto Condensed" panose="02000000000000000000" pitchFamily="2" charset="0"/>
            </a:endParaRPr>
          </a:p>
          <a:p>
            <a:r>
              <a:rPr lang="tr-TR" b="1" i="1" dirty="0" smtClean="0">
                <a:solidFill>
                  <a:schemeClr val="accent3"/>
                </a:solidFill>
                <a:latin typeface="+mj-lt"/>
                <a:ea typeface="Roboto Condensed" panose="02000000000000000000" pitchFamily="2" charset="0"/>
              </a:rPr>
              <a:t>Tercihlerde öğrencinin karşısına</a:t>
            </a:r>
          </a:p>
          <a:p>
            <a:endParaRPr lang="tr-TR" sz="1400" b="1" i="1" dirty="0" smtClean="0">
              <a:solidFill>
                <a:schemeClr val="accent3"/>
              </a:solidFill>
              <a:latin typeface="+mj-lt"/>
              <a:ea typeface="Roboto Condensed" panose="02000000000000000000" pitchFamily="2" charset="0"/>
            </a:endParaRPr>
          </a:p>
          <a:p>
            <a:r>
              <a:rPr lang="tr-TR" b="1" i="1" dirty="0" smtClean="0">
                <a:solidFill>
                  <a:schemeClr val="accent5">
                    <a:lumMod val="75000"/>
                  </a:schemeClr>
                </a:solidFill>
                <a:latin typeface="+mj-lt"/>
                <a:ea typeface="Roboto Condensed" panose="02000000000000000000" pitchFamily="2" charset="0"/>
              </a:rPr>
              <a:t>1-Yerel Yerleştirme</a:t>
            </a:r>
          </a:p>
          <a:p>
            <a:r>
              <a:rPr lang="tr-TR" b="1" i="1" dirty="0" smtClean="0">
                <a:solidFill>
                  <a:schemeClr val="accent5">
                    <a:lumMod val="75000"/>
                  </a:schemeClr>
                </a:solidFill>
                <a:latin typeface="+mj-lt"/>
                <a:ea typeface="Roboto Condensed" panose="02000000000000000000" pitchFamily="2" charset="0"/>
              </a:rPr>
              <a:t>2-Merkezi Yerleştirme,</a:t>
            </a:r>
          </a:p>
          <a:p>
            <a:r>
              <a:rPr lang="tr-TR" b="1" i="1" dirty="0" smtClean="0">
                <a:solidFill>
                  <a:schemeClr val="accent5">
                    <a:lumMod val="75000"/>
                  </a:schemeClr>
                </a:solidFill>
                <a:latin typeface="+mj-lt"/>
                <a:ea typeface="Roboto Condensed" panose="02000000000000000000" pitchFamily="2" charset="0"/>
              </a:rPr>
              <a:t>3-Pansiyonlu Okullara Yerleştirme </a:t>
            </a:r>
          </a:p>
          <a:p>
            <a:endParaRPr lang="tr-TR" sz="1400" b="1" i="1" dirty="0" smtClean="0">
              <a:solidFill>
                <a:schemeClr val="accent5">
                  <a:lumMod val="75000"/>
                </a:schemeClr>
              </a:solidFill>
              <a:latin typeface="+mj-lt"/>
              <a:ea typeface="Roboto Condensed" panose="02000000000000000000" pitchFamily="2" charset="0"/>
            </a:endParaRPr>
          </a:p>
          <a:p>
            <a:r>
              <a:rPr lang="tr-TR" sz="2000" b="1" i="1" dirty="0" smtClean="0">
                <a:solidFill>
                  <a:schemeClr val="bg2">
                    <a:lumMod val="25000"/>
                  </a:schemeClr>
                </a:solidFill>
                <a:latin typeface="+mj-lt"/>
                <a:ea typeface="Roboto Condensed" panose="02000000000000000000" pitchFamily="2" charset="0"/>
              </a:rPr>
              <a:t>ekranı olmak üzere 3 tercih ekranı çıkacak. Yerel yerleştirme tercihi yapmak zorunlu olup, yerel yerleştirme yapmayan öğrencilere diğer tercih ekranları açılmayacak.</a:t>
            </a:r>
            <a:endParaRPr lang="en-US" sz="2000" b="1" i="1" dirty="0">
              <a:solidFill>
                <a:schemeClr val="bg2">
                  <a:lumMod val="2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34652718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46"/>
                                        </p:tgtEl>
                                        <p:attrNameLst>
                                          <p:attrName>style.visibility</p:attrName>
                                        </p:attrNameLst>
                                      </p:cBhvr>
                                      <p:to>
                                        <p:strVal val="visible"/>
                                      </p:to>
                                    </p:set>
                                    <p:anim calcmode="lin" valueType="num">
                                      <p:cBhvr>
                                        <p:cTn id="7" dur="1000" fill="hold"/>
                                        <p:tgtEl>
                                          <p:spTgt spid="46"/>
                                        </p:tgtEl>
                                        <p:attrNameLst>
                                          <p:attrName>ppt_w</p:attrName>
                                        </p:attrNameLst>
                                      </p:cBhvr>
                                      <p:tavLst>
                                        <p:tav tm="0">
                                          <p:val>
                                            <p:fltVal val="0"/>
                                          </p:val>
                                        </p:tav>
                                        <p:tav tm="100000">
                                          <p:val>
                                            <p:strVal val="#ppt_w"/>
                                          </p:val>
                                        </p:tav>
                                      </p:tavLst>
                                    </p:anim>
                                    <p:anim calcmode="lin" valueType="num">
                                      <p:cBhvr>
                                        <p:cTn id="8" dur="1000" fill="hold"/>
                                        <p:tgtEl>
                                          <p:spTgt spid="46"/>
                                        </p:tgtEl>
                                        <p:attrNameLst>
                                          <p:attrName>ppt_h</p:attrName>
                                        </p:attrNameLst>
                                      </p:cBhvr>
                                      <p:tavLst>
                                        <p:tav tm="0">
                                          <p:val>
                                            <p:fltVal val="0"/>
                                          </p:val>
                                        </p:tav>
                                        <p:tav tm="100000">
                                          <p:val>
                                            <p:strVal val="#ppt_h"/>
                                          </p:val>
                                        </p:tav>
                                      </p:tavLst>
                                    </p:anim>
                                    <p:anim calcmode="lin" valueType="num">
                                      <p:cBhvr>
                                        <p:cTn id="9" dur="1000" fill="hold"/>
                                        <p:tgtEl>
                                          <p:spTgt spid="46"/>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80">
                                          <p:stCondLst>
                                            <p:cond delay="0"/>
                                          </p:stCondLst>
                                        </p:cTn>
                                        <p:tgtEl>
                                          <p:spTgt spid="8"/>
                                        </p:tgtEl>
                                      </p:cBhvr>
                                    </p:animEffect>
                                    <p:anim calcmode="lin" valueType="num">
                                      <p:cBhvr>
                                        <p:cTn id="16"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1" dur="26">
                                          <p:stCondLst>
                                            <p:cond delay="650"/>
                                          </p:stCondLst>
                                        </p:cTn>
                                        <p:tgtEl>
                                          <p:spTgt spid="8"/>
                                        </p:tgtEl>
                                      </p:cBhvr>
                                      <p:to x="100000" y="60000"/>
                                    </p:animScale>
                                    <p:animScale>
                                      <p:cBhvr>
                                        <p:cTn id="22" dur="166" decel="50000">
                                          <p:stCondLst>
                                            <p:cond delay="676"/>
                                          </p:stCondLst>
                                        </p:cTn>
                                        <p:tgtEl>
                                          <p:spTgt spid="8"/>
                                        </p:tgtEl>
                                      </p:cBhvr>
                                      <p:to x="100000" y="100000"/>
                                    </p:animScale>
                                    <p:animScale>
                                      <p:cBhvr>
                                        <p:cTn id="23" dur="26">
                                          <p:stCondLst>
                                            <p:cond delay="1312"/>
                                          </p:stCondLst>
                                        </p:cTn>
                                        <p:tgtEl>
                                          <p:spTgt spid="8"/>
                                        </p:tgtEl>
                                      </p:cBhvr>
                                      <p:to x="100000" y="80000"/>
                                    </p:animScale>
                                    <p:animScale>
                                      <p:cBhvr>
                                        <p:cTn id="24" dur="166" decel="50000">
                                          <p:stCondLst>
                                            <p:cond delay="1338"/>
                                          </p:stCondLst>
                                        </p:cTn>
                                        <p:tgtEl>
                                          <p:spTgt spid="8"/>
                                        </p:tgtEl>
                                      </p:cBhvr>
                                      <p:to x="100000" y="100000"/>
                                    </p:animScale>
                                    <p:animScale>
                                      <p:cBhvr>
                                        <p:cTn id="25" dur="26">
                                          <p:stCondLst>
                                            <p:cond delay="1642"/>
                                          </p:stCondLst>
                                        </p:cTn>
                                        <p:tgtEl>
                                          <p:spTgt spid="8"/>
                                        </p:tgtEl>
                                      </p:cBhvr>
                                      <p:to x="100000" y="90000"/>
                                    </p:animScale>
                                    <p:animScale>
                                      <p:cBhvr>
                                        <p:cTn id="26" dur="166" decel="50000">
                                          <p:stCondLst>
                                            <p:cond delay="1668"/>
                                          </p:stCondLst>
                                        </p:cTn>
                                        <p:tgtEl>
                                          <p:spTgt spid="8"/>
                                        </p:tgtEl>
                                      </p:cBhvr>
                                      <p:to x="100000" y="100000"/>
                                    </p:animScale>
                                    <p:animScale>
                                      <p:cBhvr>
                                        <p:cTn id="27" dur="26">
                                          <p:stCondLst>
                                            <p:cond delay="1808"/>
                                          </p:stCondLst>
                                        </p:cTn>
                                        <p:tgtEl>
                                          <p:spTgt spid="8"/>
                                        </p:tgtEl>
                                      </p:cBhvr>
                                      <p:to x="100000" y="95000"/>
                                    </p:animScale>
                                    <p:animScale>
                                      <p:cBhvr>
                                        <p:cTn id="28"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4897"/>
            <a:ext cx="9001125" cy="831692"/>
          </a:xfrm>
        </p:spPr>
        <p:style>
          <a:lnRef idx="3">
            <a:schemeClr val="lt1"/>
          </a:lnRef>
          <a:fillRef idx="1">
            <a:schemeClr val="accent5"/>
          </a:fillRef>
          <a:effectRef idx="1">
            <a:schemeClr val="accent5"/>
          </a:effectRef>
          <a:fontRef idx="minor">
            <a:schemeClr val="lt1"/>
          </a:fontRef>
        </p:style>
        <p:txBody>
          <a:bodyP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YEREL YERLEŞTİRME NASIL OLACAK?</a:t>
            </a:r>
            <a:endParaRPr lang="vi-VN" dirty="0"/>
          </a:p>
        </p:txBody>
      </p:sp>
      <p:sp>
        <p:nvSpPr>
          <p:cNvPr id="8" name="Title 13"/>
          <p:cNvSpPr txBox="1">
            <a:spLocks/>
          </p:cNvSpPr>
          <p:nvPr/>
        </p:nvSpPr>
        <p:spPr>
          <a:xfrm>
            <a:off x="4499064" y="3760641"/>
            <a:ext cx="4502063" cy="553998"/>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2800" b="1" dirty="0" smtClean="0">
                <a:solidFill>
                  <a:schemeClr val="accent5">
                    <a:lumMod val="75000"/>
                  </a:schemeClr>
                </a:solidFill>
              </a:rPr>
              <a:t> </a:t>
            </a:r>
            <a:endParaRPr lang="en-US" sz="2800" b="1" i="1" dirty="0">
              <a:solidFill>
                <a:schemeClr val="accent5">
                  <a:lumMod val="75000"/>
                </a:schemeClr>
              </a:solidFill>
              <a:latin typeface="+mj-lt"/>
              <a:ea typeface="Roboto Condensed" panose="02000000000000000000" pitchFamily="2" charset="0"/>
            </a:endParaRPr>
          </a:p>
        </p:txBody>
      </p:sp>
      <p:sp>
        <p:nvSpPr>
          <p:cNvPr id="3" name="Dikdörtgen 2"/>
          <p:cNvSpPr/>
          <p:nvPr/>
        </p:nvSpPr>
        <p:spPr>
          <a:xfrm>
            <a:off x="324098" y="1944266"/>
            <a:ext cx="8208912" cy="4524315"/>
          </a:xfrm>
          <a:prstGeom prst="rect">
            <a:avLst/>
          </a:prstGeom>
        </p:spPr>
        <p:txBody>
          <a:bodyPr wrap="square">
            <a:spAutoFit/>
          </a:bodyPr>
          <a:lstStyle/>
          <a:p>
            <a:pPr lvl="1">
              <a:buFont typeface="Arial" pitchFamily="34" charset="0"/>
              <a:buChar char="•"/>
            </a:pPr>
            <a:r>
              <a:rPr lang="tr-TR" sz="2400" dirty="0" smtClean="0"/>
              <a:t> </a:t>
            </a:r>
            <a:r>
              <a:rPr lang="tr-TR" sz="2400" dirty="0" smtClean="0">
                <a:latin typeface="+mj-lt"/>
              </a:rPr>
              <a:t>Sınava </a:t>
            </a:r>
            <a:r>
              <a:rPr lang="tr-TR" sz="2400" dirty="0">
                <a:latin typeface="+mj-lt"/>
              </a:rPr>
              <a:t>giren ve Merkezî Sınav Puanına sahip olan öğrenciler dâhil tüm öğrenciler yerel yerleştirme ile öğrenci alan okul tercihinde bulunmak zorundadır</a:t>
            </a:r>
            <a:r>
              <a:rPr lang="tr-TR" sz="2400" dirty="0" smtClean="0">
                <a:latin typeface="+mj-lt"/>
              </a:rPr>
              <a:t>.</a:t>
            </a:r>
          </a:p>
          <a:p>
            <a:pPr lvl="1"/>
            <a:endParaRPr lang="tr-TR" sz="2400" dirty="0" smtClean="0">
              <a:latin typeface="+mj-lt"/>
            </a:endParaRPr>
          </a:p>
          <a:p>
            <a:pPr lvl="1">
              <a:buFont typeface="Arial" pitchFamily="34" charset="0"/>
              <a:buChar char="•"/>
            </a:pPr>
            <a:r>
              <a:rPr lang="tr-TR" sz="2400" dirty="0" smtClean="0">
                <a:latin typeface="+mj-lt"/>
              </a:rPr>
              <a:t> Öğrenciler, ilk olarak Yerel Yerleştirme İle Öğrenci Alan Okulları tercih yapacaklardır.</a:t>
            </a:r>
          </a:p>
          <a:p>
            <a:pPr lvl="1"/>
            <a:endParaRPr lang="tr-TR" sz="2400" dirty="0" smtClean="0">
              <a:latin typeface="+mj-lt"/>
            </a:endParaRPr>
          </a:p>
          <a:p>
            <a:pPr lvl="1">
              <a:buFont typeface="Arial" pitchFamily="34" charset="0"/>
              <a:buChar char="•"/>
            </a:pPr>
            <a:r>
              <a:rPr lang="tr-TR" sz="2400" dirty="0" smtClean="0">
                <a:latin typeface="+mj-lt"/>
              </a:rPr>
              <a:t> Yerel Yerleştirme İle Öğrenci Alan Okullara tercih yapılmaması durumunda, öğrenciler Merkezî Sınavla Öğrenci Alan Okullar ile Pansiyonlu Okulları tercih yapamayacaktır.</a:t>
            </a:r>
          </a:p>
          <a:p>
            <a:pPr lvl="1">
              <a:buFont typeface="Arial" pitchFamily="34" charset="0"/>
              <a:buChar char="•"/>
            </a:pPr>
            <a:endParaRPr lang="tr-TR" sz="2400" dirty="0" smtClean="0"/>
          </a:p>
          <a:p>
            <a:pPr lvl="1">
              <a:buFont typeface="Arial" pitchFamily="34" charset="0"/>
              <a:buChar char="•"/>
            </a:pPr>
            <a:endParaRPr lang="tr-TR" sz="2400" dirty="0"/>
          </a:p>
        </p:txBody>
      </p:sp>
    </p:spTree>
    <p:extLst>
      <p:ext uri="{BB962C8B-B14F-4D97-AF65-F5344CB8AC3E}">
        <p14:creationId xmlns:p14="http://schemas.microsoft.com/office/powerpoint/2010/main" val="1106511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96106" y="1368202"/>
            <a:ext cx="8399621" cy="5262979"/>
          </a:xfrm>
          <a:prstGeom prst="rect">
            <a:avLst/>
          </a:prstGeom>
        </p:spPr>
        <p:txBody>
          <a:bodyPr wrap="square">
            <a:spAutoFit/>
          </a:bodyPr>
          <a:lstStyle/>
          <a:p>
            <a:pPr lvl="0">
              <a:buFont typeface="Arial" pitchFamily="34" charset="0"/>
              <a:buChar char="•"/>
            </a:pPr>
            <a:r>
              <a:rPr lang="tr-TR" sz="2800" dirty="0" smtClean="0">
                <a:solidFill>
                  <a:prstClr val="black"/>
                </a:solidFill>
                <a:latin typeface="+mj-lt"/>
              </a:rPr>
              <a:t> Yerel </a:t>
            </a:r>
            <a:r>
              <a:rPr lang="tr-TR" sz="2800" dirty="0">
                <a:solidFill>
                  <a:prstClr val="black"/>
                </a:solidFill>
                <a:latin typeface="+mj-lt"/>
              </a:rPr>
              <a:t>Yerleştirmede tercihlerinden ilk 3 (üç) okulu Kayıt Alanından seçmek kaydıyla öğrenciler en fazla 5 (beş) okul tercihinde bulunabileceklerdir. </a:t>
            </a:r>
          </a:p>
          <a:p>
            <a:pPr lvl="0"/>
            <a:endParaRPr lang="tr-TR" sz="2800" dirty="0" smtClean="0">
              <a:solidFill>
                <a:prstClr val="black"/>
              </a:solidFill>
              <a:latin typeface="+mj-lt"/>
            </a:endParaRPr>
          </a:p>
          <a:p>
            <a:pPr lvl="0">
              <a:buFont typeface="Arial" pitchFamily="34" charset="0"/>
              <a:buChar char="•"/>
            </a:pPr>
            <a:r>
              <a:rPr lang="tr-TR" sz="2800" dirty="0" smtClean="0">
                <a:solidFill>
                  <a:prstClr val="black"/>
                </a:solidFill>
                <a:latin typeface="+mj-lt"/>
              </a:rPr>
              <a:t> Yapılan </a:t>
            </a:r>
            <a:r>
              <a:rPr lang="tr-TR" sz="2800" dirty="0">
                <a:solidFill>
                  <a:prstClr val="black"/>
                </a:solidFill>
                <a:latin typeface="+mj-lt"/>
              </a:rPr>
              <a:t>tercihlerde; aynı okul türünden (Anadolu Lisesi, Meslekî ve Teknik Anadolu Lisesi, Anadolu İmam Hatip Lisesi) en fazla 3 (üç) okul seçilebilecektir. </a:t>
            </a:r>
            <a:endParaRPr lang="tr-TR" sz="2800" dirty="0" smtClean="0">
              <a:solidFill>
                <a:prstClr val="black"/>
              </a:solidFill>
              <a:latin typeface="+mj-lt"/>
            </a:endParaRPr>
          </a:p>
          <a:p>
            <a:pPr lvl="0"/>
            <a:endParaRPr lang="tr-TR" sz="2800" dirty="0" smtClean="0">
              <a:solidFill>
                <a:prstClr val="black"/>
              </a:solidFill>
              <a:latin typeface="+mj-lt"/>
            </a:endParaRPr>
          </a:p>
          <a:p>
            <a:pPr lvl="0">
              <a:buFont typeface="Arial" pitchFamily="34" charset="0"/>
              <a:buChar char="•"/>
            </a:pPr>
            <a:r>
              <a:rPr lang="tr-TR" sz="2800" dirty="0" smtClean="0">
                <a:solidFill>
                  <a:prstClr val="black"/>
                </a:solidFill>
                <a:latin typeface="+mj-lt"/>
              </a:rPr>
              <a:t> Yerel </a:t>
            </a:r>
            <a:r>
              <a:rPr lang="tr-TR" sz="2800" dirty="0">
                <a:solidFill>
                  <a:prstClr val="black"/>
                </a:solidFill>
                <a:latin typeface="+mj-lt"/>
              </a:rPr>
              <a:t>Yerleştirme ile öğrenci alan okullar için tercihlerini yaparak kayıt işlemini tamamlayan öğrenciler, istemeleri hâlinde merkezî sınavla öğrenci alan </a:t>
            </a:r>
            <a:r>
              <a:rPr lang="tr-TR" sz="2800" dirty="0" smtClean="0">
                <a:solidFill>
                  <a:prstClr val="black"/>
                </a:solidFill>
                <a:latin typeface="+mj-lt"/>
              </a:rPr>
              <a:t>okulları tercih edebilirler.</a:t>
            </a:r>
            <a:endParaRPr lang="tr-TR" sz="2800" dirty="0">
              <a:solidFill>
                <a:prstClr val="black"/>
              </a:solidFill>
              <a:latin typeface="+mj-lt"/>
            </a:endParaRPr>
          </a:p>
        </p:txBody>
      </p:sp>
      <p:sp>
        <p:nvSpPr>
          <p:cNvPr id="5" name="Title 1"/>
          <p:cNvSpPr>
            <a:spLocks noGrp="1"/>
          </p:cNvSpPr>
          <p:nvPr>
            <p:ph type="title"/>
          </p:nvPr>
        </p:nvSpPr>
        <p:spPr>
          <a:xfrm>
            <a:off x="0" y="288082"/>
            <a:ext cx="9001125" cy="831692"/>
          </a:xfrm>
        </p:spPr>
        <p:style>
          <a:lnRef idx="3">
            <a:schemeClr val="lt1"/>
          </a:lnRef>
          <a:fillRef idx="1">
            <a:schemeClr val="accent5"/>
          </a:fillRef>
          <a:effectRef idx="1">
            <a:schemeClr val="accent5"/>
          </a:effectRef>
          <a:fontRef idx="minor">
            <a:schemeClr val="lt1"/>
          </a:fontRef>
        </p:style>
        <p:txBody>
          <a:bodyP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YEREL YERLEŞTİRME NASIL OLACAK?</a:t>
            </a:r>
            <a:endParaRPr lang="vi-VN" dirty="0"/>
          </a:p>
        </p:txBody>
      </p:sp>
    </p:spTree>
    <p:extLst>
      <p:ext uri="{BB962C8B-B14F-4D97-AF65-F5344CB8AC3E}">
        <p14:creationId xmlns:p14="http://schemas.microsoft.com/office/powerpoint/2010/main" val="39479261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0122" y="1800250"/>
            <a:ext cx="8027486" cy="4401205"/>
          </a:xfrm>
          <a:prstGeom prst="rect">
            <a:avLst/>
          </a:prstGeom>
        </p:spPr>
        <p:txBody>
          <a:bodyPr wrap="square">
            <a:spAutoFit/>
          </a:bodyPr>
          <a:lstStyle/>
          <a:p>
            <a:pPr>
              <a:buFont typeface="Arial" pitchFamily="34" charset="0"/>
              <a:buChar char="•"/>
            </a:pPr>
            <a:r>
              <a:rPr lang="tr-TR" sz="2800" dirty="0" smtClean="0">
                <a:latin typeface="+mj-lt"/>
              </a:rPr>
              <a:t> Yerel yerleştirmede; </a:t>
            </a:r>
            <a:r>
              <a:rPr lang="tr-TR" sz="2800" dirty="0">
                <a:latin typeface="+mj-lt"/>
              </a:rPr>
              <a:t>Yeşil renk, “Kayıt Alanında” </a:t>
            </a:r>
            <a:r>
              <a:rPr lang="tr-TR" sz="2800" dirty="0" smtClean="0">
                <a:latin typeface="+mj-lt"/>
              </a:rPr>
              <a:t>öğrenci </a:t>
            </a:r>
            <a:r>
              <a:rPr lang="tr-TR" sz="2800" dirty="0">
                <a:latin typeface="+mj-lt"/>
              </a:rPr>
              <a:t>için ikamet adresinin bulunduğu Kayıt Alanında yer alan okulları belirtir. </a:t>
            </a:r>
          </a:p>
          <a:p>
            <a:pPr>
              <a:buFont typeface="Arial" pitchFamily="34" charset="0"/>
              <a:buChar char="•"/>
            </a:pPr>
            <a:r>
              <a:rPr lang="tr-TR" sz="2800" dirty="0" smtClean="0">
                <a:latin typeface="+mj-lt"/>
              </a:rPr>
              <a:t> Mavi </a:t>
            </a:r>
            <a:r>
              <a:rPr lang="tr-TR" sz="2800" dirty="0">
                <a:latin typeface="+mj-lt"/>
              </a:rPr>
              <a:t>renk, “Komşu Kayıt Alanında” öğrenci için ikamet adresine göre Komşu Kayıt Alanında yer alan okulları belirtir. </a:t>
            </a:r>
          </a:p>
          <a:p>
            <a:pPr>
              <a:buFont typeface="Arial" pitchFamily="34" charset="0"/>
              <a:buChar char="•"/>
            </a:pPr>
            <a:r>
              <a:rPr lang="tr-TR" sz="2800" dirty="0" smtClean="0">
                <a:latin typeface="+mj-lt"/>
              </a:rPr>
              <a:t> Kırmızı </a:t>
            </a:r>
            <a:r>
              <a:rPr lang="tr-TR" sz="2800" dirty="0">
                <a:latin typeface="+mj-lt"/>
              </a:rPr>
              <a:t>renk, “Diğer” ise öğrenci için ikamet adresine göre bulunduğu Kayıt Alanında ve Komşu Kayıt Alanında olmayan il içindeki diğer kayıt alanları ile il dışındaki kayıt alanlarında bulunan </a:t>
            </a:r>
            <a:r>
              <a:rPr lang="tr-TR" sz="2800" dirty="0" smtClean="0">
                <a:latin typeface="+mj-lt"/>
              </a:rPr>
              <a:t>okulları belirtir.</a:t>
            </a:r>
            <a:endParaRPr lang="tr-TR" sz="2800" dirty="0">
              <a:latin typeface="+mj-lt"/>
            </a:endParaRPr>
          </a:p>
        </p:txBody>
      </p:sp>
      <p:sp>
        <p:nvSpPr>
          <p:cNvPr id="5" name="Title 1"/>
          <p:cNvSpPr>
            <a:spLocks noGrp="1"/>
          </p:cNvSpPr>
          <p:nvPr>
            <p:ph type="title"/>
          </p:nvPr>
        </p:nvSpPr>
        <p:spPr>
          <a:xfrm>
            <a:off x="0" y="432098"/>
            <a:ext cx="9001125"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YEREL YERLEŞTİRME NASIL OLACAK?</a:t>
            </a:r>
            <a:endParaRPr lang="vi-VN" dirty="0"/>
          </a:p>
        </p:txBody>
      </p:sp>
    </p:spTree>
    <p:extLst>
      <p:ext uri="{BB962C8B-B14F-4D97-AF65-F5344CB8AC3E}">
        <p14:creationId xmlns:p14="http://schemas.microsoft.com/office/powerpoint/2010/main" val="1635867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kdörtgen 5"/>
          <p:cNvSpPr/>
          <p:nvPr/>
        </p:nvSpPr>
        <p:spPr>
          <a:xfrm>
            <a:off x="252090" y="1512218"/>
            <a:ext cx="8144781" cy="3970318"/>
          </a:xfrm>
          <a:prstGeom prst="rect">
            <a:avLst/>
          </a:prstGeom>
        </p:spPr>
        <p:txBody>
          <a:bodyPr wrap="square">
            <a:spAutoFit/>
          </a:bodyPr>
          <a:lstStyle/>
          <a:p>
            <a:pPr>
              <a:buFont typeface="Arial" pitchFamily="34" charset="0"/>
              <a:buChar char="•"/>
            </a:pPr>
            <a:r>
              <a:rPr lang="tr-TR" sz="2800" dirty="0" smtClean="0"/>
              <a:t> </a:t>
            </a:r>
            <a:r>
              <a:rPr lang="tr-TR" sz="2800" dirty="0" smtClean="0">
                <a:latin typeface="+mj-lt"/>
              </a:rPr>
              <a:t>Merkezî </a:t>
            </a:r>
            <a:r>
              <a:rPr lang="tr-TR" sz="2800" dirty="0">
                <a:latin typeface="+mj-lt"/>
              </a:rPr>
              <a:t>Sınavla Öğrenci Alan Okullar ekranından en fazla 5 (beş) okul; Pansiyonlu Okullar tercih ekranından da en fazla 5 (beş) okul olmak üzere toplamda 15 okul tercihinde bulunabilecektir</a:t>
            </a:r>
            <a:r>
              <a:rPr lang="tr-TR" sz="2800" dirty="0" smtClean="0">
                <a:latin typeface="+mj-lt"/>
              </a:rPr>
              <a:t>.</a:t>
            </a:r>
          </a:p>
          <a:p>
            <a:pPr>
              <a:buFont typeface="Arial" pitchFamily="34" charset="0"/>
              <a:buChar char="•"/>
            </a:pPr>
            <a:r>
              <a:rPr lang="tr-TR" sz="2800" dirty="0" smtClean="0">
                <a:latin typeface="+mj-lt"/>
              </a:rPr>
              <a:t> Sınava katılmayan öğrencilere Merkezî Sınavla Öğrenci Alan Okullar tercih ekranı açılmayacaktır.</a:t>
            </a:r>
          </a:p>
          <a:p>
            <a:endParaRPr lang="tr-TR" sz="2800" dirty="0" smtClean="0">
              <a:latin typeface="+mj-lt"/>
            </a:endParaRPr>
          </a:p>
          <a:p>
            <a:endParaRPr lang="tr-TR" sz="2800" dirty="0" smtClean="0"/>
          </a:p>
          <a:p>
            <a:endParaRPr lang="tr-TR" sz="2800" dirty="0"/>
          </a:p>
        </p:txBody>
      </p:sp>
      <p:sp>
        <p:nvSpPr>
          <p:cNvPr id="7" name="Title 1"/>
          <p:cNvSpPr>
            <a:spLocks noGrp="1"/>
          </p:cNvSpPr>
          <p:nvPr>
            <p:ph type="title"/>
          </p:nvPr>
        </p:nvSpPr>
        <p:spPr>
          <a:xfrm>
            <a:off x="0" y="432098"/>
            <a:ext cx="9001125"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YEREL YERLEŞTİRME NASIL OLACAK?</a:t>
            </a:r>
            <a:endParaRPr lang="vi-VN" dirty="0"/>
          </a:p>
        </p:txBody>
      </p:sp>
    </p:spTree>
    <p:extLst>
      <p:ext uri="{BB962C8B-B14F-4D97-AF65-F5344CB8AC3E}">
        <p14:creationId xmlns:p14="http://schemas.microsoft.com/office/powerpoint/2010/main" val="667996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307265" y="1367533"/>
            <a:ext cx="2376264" cy="1986012"/>
            <a:chOff x="1591778" y="2603321"/>
            <a:chExt cx="3218643" cy="1891440"/>
          </a:xfrm>
        </p:grpSpPr>
        <p:sp>
          <p:nvSpPr>
            <p:cNvPr id="4" name="Freeform 3"/>
            <p:cNvSpPr/>
            <p:nvPr/>
          </p:nvSpPr>
          <p:spPr>
            <a:xfrm>
              <a:off x="2132729" y="2603321"/>
              <a:ext cx="2677692"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3">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endParaRPr lang="en-US" sz="2400" kern="1200"/>
            </a:p>
          </p:txBody>
        </p:sp>
        <p:sp>
          <p:nvSpPr>
            <p:cNvPr id="5" name="Freeform 4"/>
            <p:cNvSpPr/>
            <p:nvPr/>
          </p:nvSpPr>
          <p:spPr>
            <a:xfrm>
              <a:off x="1591778"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3">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r>
                <a:rPr lang="tr-TR" sz="3200" b="1" kern="1200" dirty="0" smtClean="0">
                  <a:solidFill>
                    <a:schemeClr val="bg1"/>
                  </a:solidFill>
                </a:rPr>
                <a:t>1</a:t>
              </a:r>
              <a:endParaRPr lang="en-US" sz="3200" b="1" kern="1200" dirty="0">
                <a:solidFill>
                  <a:schemeClr val="bg1"/>
                </a:solidFill>
              </a:endParaRPr>
            </a:p>
          </p:txBody>
        </p:sp>
        <p:sp>
          <p:nvSpPr>
            <p:cNvPr id="7" name="Rectangle 6"/>
            <p:cNvSpPr/>
            <p:nvPr/>
          </p:nvSpPr>
          <p:spPr>
            <a:xfrm>
              <a:off x="2567124" y="3284101"/>
              <a:ext cx="2143611" cy="481878"/>
            </a:xfrm>
            <a:prstGeom prst="rect">
              <a:avLst/>
            </a:prstGeom>
          </p:spPr>
          <p:txBody>
            <a:bodyPr wrap="square">
              <a:spAutoFit/>
            </a:bodyPr>
            <a:lstStyle/>
            <a:p>
              <a:pPr>
                <a:lnSpc>
                  <a:spcPct val="120000"/>
                </a:lnSpc>
              </a:pPr>
              <a:r>
                <a:rPr lang="tr-TR" sz="2400" b="1" dirty="0" smtClean="0">
                  <a:latin typeface="+mj-lt"/>
                  <a:ea typeface="Roboto Light" panose="02000000000000000000" pitchFamily="2" charset="0"/>
                  <a:cs typeface="Oswald Regular"/>
                </a:rPr>
                <a:t>Fen liseleri</a:t>
              </a:r>
              <a:endParaRPr lang="en-US" sz="2400" b="1" dirty="0" smtClean="0">
                <a:latin typeface="+mj-lt"/>
                <a:ea typeface="Roboto Light" panose="02000000000000000000" pitchFamily="2" charset="0"/>
                <a:cs typeface="Oswald Regular"/>
              </a:endParaRPr>
            </a:p>
          </p:txBody>
        </p:sp>
        <p:sp>
          <p:nvSpPr>
            <p:cNvPr id="8" name="Rectangle 7"/>
            <p:cNvSpPr/>
            <p:nvPr/>
          </p:nvSpPr>
          <p:spPr>
            <a:xfrm>
              <a:off x="2673680" y="3373595"/>
              <a:ext cx="1557835" cy="293121"/>
            </a:xfrm>
            <a:prstGeom prst="rect">
              <a:avLst/>
            </a:prstGeom>
          </p:spPr>
          <p:txBody>
            <a:bodyPr wrap="square">
              <a:spAutoFit/>
            </a:bodyPr>
            <a:lstStyle/>
            <a:p>
              <a:endParaRPr lang="en-US" sz="1400" dirty="0">
                <a:solidFill>
                  <a:schemeClr val="tx1">
                    <a:lumMod val="65000"/>
                    <a:lumOff val="35000"/>
                  </a:schemeClr>
                </a:solidFill>
              </a:endParaRPr>
            </a:p>
          </p:txBody>
        </p:sp>
      </p:grpSp>
      <p:sp>
        <p:nvSpPr>
          <p:cNvPr id="21" name="Title 1"/>
          <p:cNvSpPr>
            <a:spLocks noGrp="1"/>
          </p:cNvSpPr>
          <p:nvPr>
            <p:ph type="title"/>
          </p:nvPr>
        </p:nvSpPr>
        <p:spPr>
          <a:xfrm>
            <a:off x="1" y="500506"/>
            <a:ext cx="9001125" cy="831692"/>
          </a:xfrm>
        </p:spPr>
        <p:style>
          <a:lnRef idx="1">
            <a:schemeClr val="accent5"/>
          </a:lnRef>
          <a:fillRef idx="3">
            <a:schemeClr val="accent5"/>
          </a:fillRef>
          <a:effectRef idx="2">
            <a:schemeClr val="accent5"/>
          </a:effectRef>
          <a:fontRef idx="minor">
            <a:schemeClr val="lt1"/>
          </a:fontRef>
        </p:style>
        <p:txBody>
          <a:bodyPr>
            <a:noAutofit/>
          </a:bodyPr>
          <a:lstStyle/>
          <a:p>
            <a:pPr algn="ctr"/>
            <a:r>
              <a:rPr lang="tr-TR" sz="36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 ÖĞRENCİ ALAN LİSELER HANGİLERİ?</a:t>
            </a:r>
            <a:endParaRPr lang="en-US" sz="36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3" name="Grup 23"/>
          <p:cNvGrpSpPr/>
          <p:nvPr/>
        </p:nvGrpSpPr>
        <p:grpSpPr>
          <a:xfrm>
            <a:off x="1980282" y="2659187"/>
            <a:ext cx="2808222" cy="1986012"/>
            <a:chOff x="4438032" y="2492896"/>
            <a:chExt cx="3803729" cy="1891440"/>
          </a:xfrm>
        </p:grpSpPr>
        <p:grpSp>
          <p:nvGrpSpPr>
            <p:cNvPr id="6" name="Grup 22"/>
            <p:cNvGrpSpPr/>
            <p:nvPr/>
          </p:nvGrpSpPr>
          <p:grpSpPr>
            <a:xfrm>
              <a:off x="4438032" y="2492896"/>
              <a:ext cx="3803729" cy="1891440"/>
              <a:chOff x="4438032" y="2492896"/>
              <a:chExt cx="3803729" cy="1891440"/>
            </a:xfrm>
          </p:grpSpPr>
          <p:sp>
            <p:nvSpPr>
              <p:cNvPr id="10" name="Freeform 9"/>
              <p:cNvSpPr/>
              <p:nvPr/>
            </p:nvSpPr>
            <p:spPr>
              <a:xfrm>
                <a:off x="5036265" y="2492896"/>
                <a:ext cx="2912891"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2">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endParaRPr lang="en-US" sz="2400" kern="1200" dirty="0"/>
              </a:p>
            </p:txBody>
          </p:sp>
          <p:sp>
            <p:nvSpPr>
              <p:cNvPr id="11" name="Freeform 10"/>
              <p:cNvSpPr/>
              <p:nvPr/>
            </p:nvSpPr>
            <p:spPr>
              <a:xfrm>
                <a:off x="4438032" y="2897664"/>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2">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13" name="Rectangle 12"/>
              <p:cNvSpPr/>
              <p:nvPr/>
            </p:nvSpPr>
            <p:spPr>
              <a:xfrm>
                <a:off x="5483676" y="3057301"/>
                <a:ext cx="2758085" cy="791426"/>
              </a:xfrm>
              <a:prstGeom prst="rect">
                <a:avLst/>
              </a:prstGeom>
            </p:spPr>
            <p:txBody>
              <a:bodyPr wrap="square">
                <a:spAutoFit/>
              </a:bodyPr>
              <a:lstStyle/>
              <a:p>
                <a:pPr>
                  <a:lnSpc>
                    <a:spcPct val="120000"/>
                  </a:lnSpc>
                </a:pPr>
                <a:r>
                  <a:rPr lang="tr-TR" sz="2000" b="1" dirty="0" smtClean="0">
                    <a:latin typeface="+mj-lt"/>
                    <a:ea typeface="Roboto Light" panose="02000000000000000000" pitchFamily="2" charset="0"/>
                    <a:cs typeface="Oswald Regular"/>
                  </a:rPr>
                  <a:t>Sosyal </a:t>
                </a:r>
                <a:r>
                  <a:rPr lang="tr-TR" sz="2000" b="1" dirty="0">
                    <a:latin typeface="+mj-lt"/>
                    <a:ea typeface="Roboto Light" panose="02000000000000000000" pitchFamily="2" charset="0"/>
                    <a:cs typeface="Oswald Regular"/>
                  </a:rPr>
                  <a:t>B</a:t>
                </a:r>
                <a:r>
                  <a:rPr lang="tr-TR" sz="2000" b="1" dirty="0" smtClean="0">
                    <a:latin typeface="+mj-lt"/>
                    <a:ea typeface="Roboto Light" panose="02000000000000000000" pitchFamily="2" charset="0"/>
                    <a:cs typeface="Oswald Regular"/>
                  </a:rPr>
                  <a:t>ilimler </a:t>
                </a:r>
              </a:p>
              <a:p>
                <a:pPr>
                  <a:lnSpc>
                    <a:spcPct val="120000"/>
                  </a:lnSpc>
                </a:pPr>
                <a:r>
                  <a:rPr lang="tr-TR" sz="2000" b="1" dirty="0" smtClean="0">
                    <a:latin typeface="+mj-lt"/>
                    <a:ea typeface="Roboto Light" panose="02000000000000000000" pitchFamily="2" charset="0"/>
                    <a:cs typeface="Oswald Regular"/>
                  </a:rPr>
                  <a:t>Liseler</a:t>
                </a:r>
                <a:r>
                  <a:rPr lang="tr-TR" sz="2000" b="1" dirty="0" smtClean="0">
                    <a:solidFill>
                      <a:schemeClr val="bg1"/>
                    </a:solidFill>
                    <a:latin typeface="+mj-lt"/>
                    <a:ea typeface="Roboto Light" panose="02000000000000000000" pitchFamily="2" charset="0"/>
                    <a:cs typeface="Oswald Regular"/>
                  </a:rPr>
                  <a:t>i</a:t>
                </a:r>
                <a:endParaRPr lang="en-US" sz="2000" b="1" dirty="0" smtClean="0">
                  <a:solidFill>
                    <a:schemeClr val="bg1"/>
                  </a:solidFill>
                  <a:latin typeface="+mj-lt"/>
                  <a:ea typeface="Roboto Light" panose="02000000000000000000" pitchFamily="2" charset="0"/>
                  <a:cs typeface="Oswald Regular"/>
                </a:endParaRPr>
              </a:p>
            </p:txBody>
          </p:sp>
        </p:grpSp>
        <p:sp>
          <p:nvSpPr>
            <p:cNvPr id="12" name="Dikdörtgen 11"/>
            <p:cNvSpPr/>
            <p:nvPr/>
          </p:nvSpPr>
          <p:spPr>
            <a:xfrm>
              <a:off x="4703686" y="3140968"/>
              <a:ext cx="519366" cy="510030"/>
            </a:xfrm>
            <a:prstGeom prst="rect">
              <a:avLst/>
            </a:prstGeom>
          </p:spPr>
          <p:txBody>
            <a:bodyPr wrap="none">
              <a:spAutoFit/>
            </a:bodyPr>
            <a:lstStyle/>
            <a:p>
              <a:pPr lvl="0" algn="ctr" defTabSz="1066800">
                <a:lnSpc>
                  <a:spcPct val="90000"/>
                </a:lnSpc>
                <a:spcBef>
                  <a:spcPct val="0"/>
                </a:spcBef>
                <a:spcAft>
                  <a:spcPct val="35000"/>
                </a:spcAft>
              </a:pPr>
              <a:r>
                <a:rPr lang="tr-TR" sz="3200" b="1" dirty="0" smtClean="0">
                  <a:solidFill>
                    <a:schemeClr val="bg1"/>
                  </a:solidFill>
                </a:rPr>
                <a:t>2</a:t>
              </a:r>
              <a:endParaRPr lang="en-US" sz="3200" b="1" dirty="0">
                <a:solidFill>
                  <a:schemeClr val="bg1"/>
                </a:solidFill>
              </a:endParaRPr>
            </a:p>
          </p:txBody>
        </p:sp>
      </p:grpSp>
      <p:grpSp>
        <p:nvGrpSpPr>
          <p:cNvPr id="9" name="Grup 25"/>
          <p:cNvGrpSpPr/>
          <p:nvPr/>
        </p:nvGrpSpPr>
        <p:grpSpPr>
          <a:xfrm>
            <a:off x="3891825" y="3875195"/>
            <a:ext cx="2552954" cy="1986012"/>
            <a:chOff x="7644406" y="2492896"/>
            <a:chExt cx="3457968" cy="1891440"/>
          </a:xfrm>
        </p:grpSpPr>
        <p:grpSp>
          <p:nvGrpSpPr>
            <p:cNvPr id="14" name="Group 14"/>
            <p:cNvGrpSpPr/>
            <p:nvPr/>
          </p:nvGrpSpPr>
          <p:grpSpPr>
            <a:xfrm>
              <a:off x="7644406" y="2492896"/>
              <a:ext cx="3457968" cy="1891440"/>
              <a:chOff x="7892712" y="2603321"/>
              <a:chExt cx="3457968" cy="1891440"/>
            </a:xfrm>
          </p:grpSpPr>
          <p:sp>
            <p:nvSpPr>
              <p:cNvPr id="16" name="Freeform 15"/>
              <p:cNvSpPr/>
              <p:nvPr/>
            </p:nvSpPr>
            <p:spPr>
              <a:xfrm>
                <a:off x="8575454" y="2603321"/>
                <a:ext cx="2775226"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4">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endParaRPr lang="en-US" sz="2400" kern="1200"/>
              </a:p>
            </p:txBody>
          </p:sp>
          <p:sp>
            <p:nvSpPr>
              <p:cNvPr id="17" name="Freeform 16"/>
              <p:cNvSpPr/>
              <p:nvPr/>
            </p:nvSpPr>
            <p:spPr>
              <a:xfrm>
                <a:off x="7892712"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4">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19" name="Rectangle 18"/>
              <p:cNvSpPr/>
              <p:nvPr/>
            </p:nvSpPr>
            <p:spPr>
              <a:xfrm>
                <a:off x="8965591" y="3357691"/>
                <a:ext cx="2217467" cy="416231"/>
              </a:xfrm>
              <a:prstGeom prst="rect">
                <a:avLst/>
              </a:prstGeom>
            </p:spPr>
            <p:txBody>
              <a:bodyPr wrap="none">
                <a:spAutoFit/>
              </a:bodyPr>
              <a:lstStyle/>
              <a:p>
                <a:pPr algn="r">
                  <a:lnSpc>
                    <a:spcPct val="120000"/>
                  </a:lnSpc>
                </a:pPr>
                <a:r>
                  <a:rPr lang="tr-TR" sz="2000" b="1" dirty="0" smtClean="0">
                    <a:latin typeface="+mj-lt"/>
                    <a:ea typeface="Roboto Light" panose="02000000000000000000" pitchFamily="2" charset="0"/>
                    <a:cs typeface="Oswald Regular"/>
                  </a:rPr>
                  <a:t>Proje Okulları</a:t>
                </a:r>
                <a:endParaRPr lang="en-US" sz="2000" b="1" dirty="0" smtClean="0">
                  <a:latin typeface="+mj-lt"/>
                  <a:ea typeface="Roboto Light" panose="02000000000000000000" pitchFamily="2" charset="0"/>
                  <a:cs typeface="Oswald Regular"/>
                </a:endParaRPr>
              </a:p>
            </p:txBody>
          </p:sp>
        </p:grpSp>
        <p:sp>
          <p:nvSpPr>
            <p:cNvPr id="22" name="Dikdörtgen 21"/>
            <p:cNvSpPr/>
            <p:nvPr/>
          </p:nvSpPr>
          <p:spPr>
            <a:xfrm>
              <a:off x="7937010" y="3247266"/>
              <a:ext cx="504167" cy="510030"/>
            </a:xfrm>
            <a:prstGeom prst="rect">
              <a:avLst/>
            </a:prstGeom>
          </p:spPr>
          <p:txBody>
            <a:bodyPr wrap="none">
              <a:spAutoFit/>
            </a:bodyPr>
            <a:lstStyle/>
            <a:p>
              <a:pPr lvl="0" algn="ctr" defTabSz="1066800">
                <a:lnSpc>
                  <a:spcPct val="90000"/>
                </a:lnSpc>
                <a:spcBef>
                  <a:spcPct val="0"/>
                </a:spcBef>
                <a:spcAft>
                  <a:spcPct val="35000"/>
                </a:spcAft>
              </a:pPr>
              <a:r>
                <a:rPr lang="tr-TR" sz="3200" b="1" dirty="0" smtClean="0">
                  <a:solidFill>
                    <a:schemeClr val="bg1"/>
                  </a:solidFill>
                </a:rPr>
                <a:t>3</a:t>
              </a:r>
              <a:endParaRPr lang="en-US" sz="3200" b="1" dirty="0">
                <a:solidFill>
                  <a:schemeClr val="bg1"/>
                </a:solidFill>
              </a:endParaRPr>
            </a:p>
          </p:txBody>
        </p:sp>
      </p:grpSp>
      <p:grpSp>
        <p:nvGrpSpPr>
          <p:cNvPr id="20" name="Grup 25"/>
          <p:cNvGrpSpPr/>
          <p:nvPr/>
        </p:nvGrpSpPr>
        <p:grpSpPr>
          <a:xfrm>
            <a:off x="6012731" y="5020600"/>
            <a:ext cx="2552954" cy="1986012"/>
            <a:chOff x="7644406" y="2492896"/>
            <a:chExt cx="3457968" cy="1891440"/>
          </a:xfrm>
        </p:grpSpPr>
        <p:grpSp>
          <p:nvGrpSpPr>
            <p:cNvPr id="23" name="Group 14"/>
            <p:cNvGrpSpPr/>
            <p:nvPr/>
          </p:nvGrpSpPr>
          <p:grpSpPr>
            <a:xfrm>
              <a:off x="7644406" y="2492896"/>
              <a:ext cx="3457968" cy="1891440"/>
              <a:chOff x="7892712" y="2603321"/>
              <a:chExt cx="3457968" cy="1891440"/>
            </a:xfrm>
          </p:grpSpPr>
          <p:sp>
            <p:nvSpPr>
              <p:cNvPr id="25" name="Freeform 15"/>
              <p:cNvSpPr/>
              <p:nvPr/>
            </p:nvSpPr>
            <p:spPr>
              <a:xfrm>
                <a:off x="8575454" y="2603321"/>
                <a:ext cx="2775226" cy="1891440"/>
              </a:xfrm>
              <a:custGeom>
                <a:avLst/>
                <a:gdLst>
                  <a:gd name="connsiteX0" fmla="*/ 0 w 2095500"/>
                  <a:gd name="connsiteY0" fmla="*/ 274760 h 1831730"/>
                  <a:gd name="connsiteX1" fmla="*/ 1179635 w 2095500"/>
                  <a:gd name="connsiteY1" fmla="*/ 274760 h 1831730"/>
                  <a:gd name="connsiteX2" fmla="*/ 1179635 w 2095500"/>
                  <a:gd name="connsiteY2" fmla="*/ 0 h 1831730"/>
                  <a:gd name="connsiteX3" fmla="*/ 2095500 w 2095500"/>
                  <a:gd name="connsiteY3" fmla="*/ 915865 h 1831730"/>
                  <a:gd name="connsiteX4" fmla="*/ 1179635 w 2095500"/>
                  <a:gd name="connsiteY4" fmla="*/ 1831730 h 1831730"/>
                  <a:gd name="connsiteX5" fmla="*/ 1179635 w 2095500"/>
                  <a:gd name="connsiteY5" fmla="*/ 1556971 h 1831730"/>
                  <a:gd name="connsiteX6" fmla="*/ 0 w 2095500"/>
                  <a:gd name="connsiteY6" fmla="*/ 1556971 h 1831730"/>
                  <a:gd name="connsiteX7" fmla="*/ 0 w 2095500"/>
                  <a:gd name="connsiteY7" fmla="*/ 274760 h 1831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95500" h="1831730">
                    <a:moveTo>
                      <a:pt x="0" y="274760"/>
                    </a:moveTo>
                    <a:lnTo>
                      <a:pt x="1179635" y="274760"/>
                    </a:lnTo>
                    <a:lnTo>
                      <a:pt x="1179635" y="0"/>
                    </a:lnTo>
                    <a:lnTo>
                      <a:pt x="2095500" y="915865"/>
                    </a:lnTo>
                    <a:lnTo>
                      <a:pt x="1179635" y="1831730"/>
                    </a:lnTo>
                    <a:lnTo>
                      <a:pt x="1179635" y="1556971"/>
                    </a:lnTo>
                    <a:lnTo>
                      <a:pt x="0" y="1556971"/>
                    </a:lnTo>
                    <a:lnTo>
                      <a:pt x="0" y="274760"/>
                    </a:lnTo>
                    <a:close/>
                  </a:path>
                </a:pathLst>
              </a:custGeom>
              <a:solidFill>
                <a:schemeClr val="accent4">
                  <a:lumMod val="60000"/>
                  <a:lumOff val="40000"/>
                  <a:alpha val="95000"/>
                </a:schemeClr>
              </a:solidFill>
              <a:ln>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584835" tIns="290000" rIns="580549" bIns="289999" numCol="1" spcCol="1270" anchor="ctr" anchorCtr="0">
                <a:noAutofit/>
              </a:bodyPr>
              <a:lstStyle/>
              <a:p>
                <a:pPr marL="228600" lvl="1" indent="-228600" algn="l" defTabSz="1066800">
                  <a:lnSpc>
                    <a:spcPct val="90000"/>
                  </a:lnSpc>
                  <a:spcBef>
                    <a:spcPct val="0"/>
                  </a:spcBef>
                  <a:spcAft>
                    <a:spcPct val="15000"/>
                  </a:spcAft>
                  <a:buChar char="••"/>
                </a:pPr>
                <a:endParaRPr lang="en-US" sz="2400" kern="1200"/>
              </a:p>
              <a:p>
                <a:pPr marL="228600" lvl="1" indent="-228600" algn="l" defTabSz="1066800">
                  <a:lnSpc>
                    <a:spcPct val="90000"/>
                  </a:lnSpc>
                  <a:spcBef>
                    <a:spcPct val="0"/>
                  </a:spcBef>
                  <a:spcAft>
                    <a:spcPct val="15000"/>
                  </a:spcAft>
                  <a:buChar char="••"/>
                </a:pPr>
                <a:endParaRPr lang="en-US" sz="2400" kern="1200"/>
              </a:p>
            </p:txBody>
          </p:sp>
          <p:sp>
            <p:nvSpPr>
              <p:cNvPr id="26" name="Freeform 16"/>
              <p:cNvSpPr/>
              <p:nvPr/>
            </p:nvSpPr>
            <p:spPr>
              <a:xfrm>
                <a:off x="7892712" y="3008089"/>
                <a:ext cx="1081904" cy="1081904"/>
              </a:xfrm>
              <a:custGeom>
                <a:avLst/>
                <a:gdLst>
                  <a:gd name="connsiteX0" fmla="*/ 0 w 1047750"/>
                  <a:gd name="connsiteY0" fmla="*/ 523875 h 1047750"/>
                  <a:gd name="connsiteX1" fmla="*/ 523875 w 1047750"/>
                  <a:gd name="connsiteY1" fmla="*/ 0 h 1047750"/>
                  <a:gd name="connsiteX2" fmla="*/ 1047750 w 1047750"/>
                  <a:gd name="connsiteY2" fmla="*/ 523875 h 1047750"/>
                  <a:gd name="connsiteX3" fmla="*/ 523875 w 1047750"/>
                  <a:gd name="connsiteY3" fmla="*/ 1047750 h 1047750"/>
                  <a:gd name="connsiteX4" fmla="*/ 0 w 1047750"/>
                  <a:gd name="connsiteY4" fmla="*/ 523875 h 10477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7750" h="1047750">
                    <a:moveTo>
                      <a:pt x="0" y="523875"/>
                    </a:moveTo>
                    <a:cubicBezTo>
                      <a:pt x="0" y="234547"/>
                      <a:pt x="234547" y="0"/>
                      <a:pt x="523875" y="0"/>
                    </a:cubicBezTo>
                    <a:cubicBezTo>
                      <a:pt x="813203" y="0"/>
                      <a:pt x="1047750" y="234547"/>
                      <a:pt x="1047750" y="523875"/>
                    </a:cubicBezTo>
                    <a:cubicBezTo>
                      <a:pt x="1047750" y="813203"/>
                      <a:pt x="813203" y="1047750"/>
                      <a:pt x="523875" y="1047750"/>
                    </a:cubicBezTo>
                    <a:cubicBezTo>
                      <a:pt x="234547" y="1047750"/>
                      <a:pt x="0" y="813203"/>
                      <a:pt x="0" y="523875"/>
                    </a:cubicBezTo>
                    <a:close/>
                  </a:path>
                </a:pathLst>
              </a:custGeom>
              <a:solidFill>
                <a:schemeClr val="accent4">
                  <a:lumMod val="75000"/>
                </a:schemeClr>
              </a:solid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68679" tIns="168679" rIns="168679" bIns="168679" numCol="1" spcCol="1270" anchor="ctr" anchorCtr="0">
                <a:noAutofit/>
              </a:bodyPr>
              <a:lstStyle/>
              <a:p>
                <a:pPr lvl="0" algn="ctr" defTabSz="1066800">
                  <a:lnSpc>
                    <a:spcPct val="90000"/>
                  </a:lnSpc>
                  <a:spcBef>
                    <a:spcPct val="0"/>
                  </a:spcBef>
                  <a:spcAft>
                    <a:spcPct val="35000"/>
                  </a:spcAft>
                </a:pPr>
                <a:endParaRPr lang="en-US" sz="2400" kern="1200"/>
              </a:p>
            </p:txBody>
          </p:sp>
          <p:sp>
            <p:nvSpPr>
              <p:cNvPr id="27" name="Rectangle 18"/>
              <p:cNvSpPr/>
              <p:nvPr/>
            </p:nvSpPr>
            <p:spPr>
              <a:xfrm>
                <a:off x="8858846" y="2957687"/>
                <a:ext cx="2208442" cy="1494914"/>
              </a:xfrm>
              <a:prstGeom prst="rect">
                <a:avLst/>
              </a:prstGeom>
            </p:spPr>
            <p:txBody>
              <a:bodyPr wrap="square">
                <a:spAutoFit/>
              </a:bodyPr>
              <a:lstStyle/>
              <a:p>
                <a:pPr>
                  <a:lnSpc>
                    <a:spcPct val="120000"/>
                  </a:lnSpc>
                </a:pPr>
                <a:r>
                  <a:rPr lang="tr-TR" sz="2000" b="1" dirty="0" smtClean="0">
                    <a:latin typeface="+mj-lt"/>
                    <a:ea typeface="Roboto Light" panose="02000000000000000000" pitchFamily="2" charset="0"/>
                    <a:cs typeface="Oswald Regular"/>
                  </a:rPr>
                  <a:t>MTAL Anadolu Teknik</a:t>
                </a:r>
              </a:p>
              <a:p>
                <a:pPr>
                  <a:lnSpc>
                    <a:spcPct val="120000"/>
                  </a:lnSpc>
                </a:pPr>
                <a:r>
                  <a:rPr lang="tr-TR" sz="2000" b="1" dirty="0" smtClean="0">
                    <a:latin typeface="+mj-lt"/>
                    <a:ea typeface="Roboto Light" panose="02000000000000000000" pitchFamily="2" charset="0"/>
                    <a:cs typeface="Oswald Regular"/>
                  </a:rPr>
                  <a:t>Programları</a:t>
                </a:r>
                <a:endParaRPr lang="en-US" sz="2000" b="1" dirty="0" smtClean="0">
                  <a:latin typeface="+mj-lt"/>
                  <a:ea typeface="Roboto Light" panose="02000000000000000000" pitchFamily="2" charset="0"/>
                  <a:cs typeface="Oswald Regular"/>
                </a:endParaRPr>
              </a:p>
            </p:txBody>
          </p:sp>
        </p:grpSp>
        <p:sp>
          <p:nvSpPr>
            <p:cNvPr id="24" name="Dikdörtgen 23"/>
            <p:cNvSpPr/>
            <p:nvPr/>
          </p:nvSpPr>
          <p:spPr>
            <a:xfrm>
              <a:off x="7918553" y="3247266"/>
              <a:ext cx="541079" cy="510030"/>
            </a:xfrm>
            <a:prstGeom prst="rect">
              <a:avLst/>
            </a:prstGeom>
          </p:spPr>
          <p:txBody>
            <a:bodyPr wrap="none">
              <a:spAutoFit/>
            </a:bodyPr>
            <a:lstStyle/>
            <a:p>
              <a:pPr lvl="0" algn="ctr" defTabSz="1066800">
                <a:lnSpc>
                  <a:spcPct val="90000"/>
                </a:lnSpc>
                <a:spcBef>
                  <a:spcPct val="0"/>
                </a:spcBef>
                <a:spcAft>
                  <a:spcPct val="35000"/>
                </a:spcAft>
              </a:pPr>
              <a:r>
                <a:rPr lang="tr-TR" sz="3200" b="1" dirty="0" smtClean="0">
                  <a:solidFill>
                    <a:schemeClr val="bg1"/>
                  </a:solidFill>
                </a:rPr>
                <a:t>4</a:t>
              </a:r>
              <a:endParaRPr lang="en-US" sz="3200" b="1" dirty="0">
                <a:solidFill>
                  <a:schemeClr val="bg1"/>
                </a:solidFill>
              </a:endParaRPr>
            </a:p>
          </p:txBody>
        </p:sp>
      </p:grpSp>
    </p:spTree>
    <p:extLst>
      <p:ext uri="{BB962C8B-B14F-4D97-AF65-F5344CB8AC3E}">
        <p14:creationId xmlns:p14="http://schemas.microsoft.com/office/powerpoint/2010/main" val="2960242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ppt_x</p:attrName>
                                        </p:attrNameLst>
                                      </p:cBhvr>
                                      <p:tavLst>
                                        <p:tav tm="0">
                                          <p:val>
                                            <p:strVal val="#ppt_x-#ppt_w*1.125000"/>
                                          </p:val>
                                        </p:tav>
                                        <p:tav tm="100000">
                                          <p:val>
                                            <p:strVal val="#ppt_x"/>
                                          </p:val>
                                        </p:tav>
                                      </p:tavLst>
                                    </p:anim>
                                    <p:animEffect transition="in" filter="wipe(right)">
                                      <p:cBhvr>
                                        <p:cTn id="8" dur="500"/>
                                        <p:tgtEl>
                                          <p:spTgt spid="2"/>
                                        </p:tgtEl>
                                      </p:cBhvr>
                                    </p:animEffect>
                                  </p:childTnLst>
                                </p:cTn>
                              </p:par>
                            </p:childTnLst>
                          </p:cTn>
                        </p:par>
                        <p:par>
                          <p:cTn id="9" fill="hold">
                            <p:stCondLst>
                              <p:cond delay="500"/>
                            </p:stCondLst>
                            <p:childTnLst>
                              <p:par>
                                <p:cTn id="10" presetID="12" presetClass="entr" presetSubtype="8" fill="hold"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p:tgtEl>
                                          <p:spTgt spid="3"/>
                                        </p:tgtEl>
                                        <p:attrNameLst>
                                          <p:attrName>ppt_x</p:attrName>
                                        </p:attrNameLst>
                                      </p:cBhvr>
                                      <p:tavLst>
                                        <p:tav tm="0">
                                          <p:val>
                                            <p:strVal val="#ppt_x-#ppt_w*1.125000"/>
                                          </p:val>
                                        </p:tav>
                                        <p:tav tm="100000">
                                          <p:val>
                                            <p:strVal val="#ppt_x"/>
                                          </p:val>
                                        </p:tav>
                                      </p:tavLst>
                                    </p:anim>
                                    <p:animEffect transition="in" filter="wipe(right)">
                                      <p:cBhvr>
                                        <p:cTn id="13" dur="500"/>
                                        <p:tgtEl>
                                          <p:spTgt spid="3"/>
                                        </p:tgtEl>
                                      </p:cBhvr>
                                    </p:animEffect>
                                  </p:childTnLst>
                                </p:cTn>
                              </p:par>
                            </p:childTnLst>
                          </p:cTn>
                        </p:par>
                        <p:par>
                          <p:cTn id="14" fill="hold">
                            <p:stCondLst>
                              <p:cond delay="1000"/>
                            </p:stCondLst>
                            <p:childTnLst>
                              <p:par>
                                <p:cTn id="15" presetID="12" presetClass="entr" presetSubtype="8" fill="hold"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p:tgtEl>
                                          <p:spTgt spid="9"/>
                                        </p:tgtEl>
                                        <p:attrNameLst>
                                          <p:attrName>ppt_x</p:attrName>
                                        </p:attrNameLst>
                                      </p:cBhvr>
                                      <p:tavLst>
                                        <p:tav tm="0">
                                          <p:val>
                                            <p:strVal val="#ppt_x-#ppt_w*1.125000"/>
                                          </p:val>
                                        </p:tav>
                                        <p:tav tm="100000">
                                          <p:val>
                                            <p:strVal val="#ppt_x"/>
                                          </p:val>
                                        </p:tav>
                                      </p:tavLst>
                                    </p:anim>
                                    <p:animEffect transition="in" filter="wipe(right)">
                                      <p:cBhvr>
                                        <p:cTn id="18" dur="500"/>
                                        <p:tgtEl>
                                          <p:spTgt spid="9"/>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20"/>
                                        </p:tgtEl>
                                        <p:attrNameLst>
                                          <p:attrName>style.visibility</p:attrName>
                                        </p:attrNameLst>
                                      </p:cBhvr>
                                      <p:to>
                                        <p:strVal val="visible"/>
                                      </p:to>
                                    </p:set>
                                    <p:anim calcmode="lin" valueType="num">
                                      <p:cBhvr additive="base">
                                        <p:cTn id="22" dur="500"/>
                                        <p:tgtEl>
                                          <p:spTgt spid="20"/>
                                        </p:tgtEl>
                                        <p:attrNameLst>
                                          <p:attrName>ppt_x</p:attrName>
                                        </p:attrNameLst>
                                      </p:cBhvr>
                                      <p:tavLst>
                                        <p:tav tm="0">
                                          <p:val>
                                            <p:strVal val="#ppt_x-#ppt_w*1.125000"/>
                                          </p:val>
                                        </p:tav>
                                        <p:tav tm="100000">
                                          <p:val>
                                            <p:strVal val="#ppt_x"/>
                                          </p:val>
                                        </p:tav>
                                      </p:tavLst>
                                    </p:anim>
                                    <p:animEffect transition="in" filter="wipe(right)">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468114" y="2160290"/>
            <a:ext cx="8208912" cy="3970318"/>
          </a:xfrm>
          <a:prstGeom prst="rect">
            <a:avLst/>
          </a:prstGeom>
        </p:spPr>
        <p:txBody>
          <a:bodyPr wrap="square">
            <a:spAutoFit/>
          </a:bodyPr>
          <a:lstStyle/>
          <a:p>
            <a:r>
              <a:rPr lang="tr-TR" sz="2800" dirty="0" smtClean="0"/>
              <a:t>	</a:t>
            </a:r>
            <a:r>
              <a:rPr lang="tr-TR" sz="2800" dirty="0" smtClean="0">
                <a:latin typeface="+mj-lt"/>
              </a:rPr>
              <a:t>Yerel yerleştirme ile öğrenci alan okullara tercihte bulunan ve ilk yerleştirme de tercihine yerleşen öğrencilerin, yerleştirmeye esas nakil döneminde kayıt alanından okul ve farklı tür tercih etme zorunluluğu bulunmayacaktır. </a:t>
            </a:r>
          </a:p>
          <a:p>
            <a:r>
              <a:rPr lang="tr-TR" sz="2800" dirty="0" smtClean="0">
                <a:latin typeface="+mj-lt"/>
              </a:rPr>
              <a:t>	Ancak tercihlerine yerleşemeyen öğrenciler, nakil tercihlerinde ilk iki okulu kayıt alanından seçmek kaydıyla en fazla üç okul tercihinde bulunabileceklerdir. Aynı okul türünden en fazla iki okul seçebileceklerdir.</a:t>
            </a:r>
            <a:endParaRPr lang="tr-TR" sz="2800" dirty="0">
              <a:latin typeface="+mj-lt"/>
            </a:endParaRPr>
          </a:p>
        </p:txBody>
      </p:sp>
      <p:sp>
        <p:nvSpPr>
          <p:cNvPr id="5" name="Title 1"/>
          <p:cNvSpPr txBox="1">
            <a:spLocks/>
          </p:cNvSpPr>
          <p:nvPr/>
        </p:nvSpPr>
        <p:spPr>
          <a:xfrm>
            <a:off x="0" y="576114"/>
            <a:ext cx="9001125" cy="720080"/>
          </a:xfrm>
          <a:prstGeom prst="rect">
            <a:avLst/>
          </a:prstGeom>
        </p:spPr>
        <p:style>
          <a:lnRef idx="3">
            <a:schemeClr val="lt1"/>
          </a:lnRef>
          <a:fillRef idx="1">
            <a:schemeClr val="accent5"/>
          </a:fillRef>
          <a:effectRef idx="1">
            <a:schemeClr val="accent5"/>
          </a:effectRef>
          <a:fontRef idx="minor">
            <a:schemeClr val="lt1"/>
          </a:fontRef>
        </p:style>
        <p:txBody>
          <a:bodyPr vert="horz" lIns="0" tIns="45720" rIns="0" bIns="0" anchor="ctr">
            <a:normAutofit/>
            <a:scene3d>
              <a:camera prst="orthographicFront"/>
              <a:lightRig rig="freezing" dir="t">
                <a:rot lat="0" lon="0" rev="5640000"/>
              </a:lightRig>
            </a:scene3d>
            <a:sp3d prstMaterial="flat">
              <a:contourClr>
                <a:schemeClr val="tx2"/>
              </a:contourClr>
            </a:sp3d>
          </a:bodyPr>
          <a:lstStyle/>
          <a:p>
            <a:pPr lvl="0" algn="ctr">
              <a:spcBef>
                <a:spcPct val="0"/>
              </a:spcBef>
            </a:pPr>
            <a:r>
              <a:rPr lang="tr-TR" sz="4000" b="1" dirty="0" smtClean="0">
                <a:effectLst>
                  <a:outerShdw blurRad="38100" dist="38100" dir="2700000" algn="tl">
                    <a:srgbClr val="000000">
                      <a:alpha val="43137"/>
                    </a:srgbClr>
                  </a:outerShdw>
                </a:effectLst>
                <a:latin typeface="+mj-lt"/>
              </a:rPr>
              <a:t>NAKİLLER</a:t>
            </a:r>
            <a:endParaRPr kumimoji="0" lang="vi-VN" sz="50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bilgi Yer Tutucusu 2"/>
          <p:cNvSpPr>
            <a:spLocks noGrp="1"/>
          </p:cNvSpPr>
          <p:nvPr>
            <p:ph type="ftr" sz="quarter" idx="11"/>
          </p:nvPr>
        </p:nvSpPr>
        <p:spPr/>
        <p:txBody>
          <a:bodyPr/>
          <a:lstStyle/>
          <a:p>
            <a:endParaRPr lang="en-US"/>
          </a:p>
        </p:txBody>
      </p:sp>
      <p:sp>
        <p:nvSpPr>
          <p:cNvPr id="4" name="Dikdörtgen 3"/>
          <p:cNvSpPr/>
          <p:nvPr/>
        </p:nvSpPr>
        <p:spPr>
          <a:xfrm>
            <a:off x="582679" y="2448322"/>
            <a:ext cx="7950331" cy="2862322"/>
          </a:xfrm>
          <a:prstGeom prst="rect">
            <a:avLst/>
          </a:prstGeom>
        </p:spPr>
        <p:txBody>
          <a:bodyPr wrap="square">
            <a:spAutoFit/>
          </a:bodyPr>
          <a:lstStyle/>
          <a:p>
            <a:r>
              <a:rPr lang="tr-TR" sz="3000" dirty="0" smtClean="0">
                <a:latin typeface="+mj-lt"/>
              </a:rPr>
              <a:t>	Sınavla </a:t>
            </a:r>
            <a:r>
              <a:rPr lang="tr-TR" sz="3000" dirty="0">
                <a:latin typeface="+mj-lt"/>
              </a:rPr>
              <a:t>ve yerel yerleştirme ile öğrenci alan okullardan hiçbirine yerleşemeyen öğrenciler il/ilçe öğrenci yerleştirme ve nakil komisyonlarına başvurmaları hâlinde yerel yerleştirme ile öğrenci alan okullardan kontenjan durumları uygun olan okullara </a:t>
            </a:r>
            <a:r>
              <a:rPr lang="tr-TR" sz="3000" dirty="0" smtClean="0">
                <a:latin typeface="+mj-lt"/>
              </a:rPr>
              <a:t>komisyonca </a:t>
            </a:r>
            <a:r>
              <a:rPr lang="tr-TR" sz="3000" dirty="0">
                <a:latin typeface="+mj-lt"/>
              </a:rPr>
              <a:t>yerleştirilecektir. </a:t>
            </a:r>
          </a:p>
        </p:txBody>
      </p:sp>
      <p:sp>
        <p:nvSpPr>
          <p:cNvPr id="5" name="Title 1"/>
          <p:cNvSpPr txBox="1">
            <a:spLocks/>
          </p:cNvSpPr>
          <p:nvPr/>
        </p:nvSpPr>
        <p:spPr>
          <a:xfrm>
            <a:off x="0" y="576114"/>
            <a:ext cx="9001125" cy="720080"/>
          </a:xfrm>
          <a:prstGeom prst="rect">
            <a:avLst/>
          </a:prstGeom>
        </p:spPr>
        <p:style>
          <a:lnRef idx="3">
            <a:schemeClr val="lt1"/>
          </a:lnRef>
          <a:fillRef idx="1">
            <a:schemeClr val="accent5"/>
          </a:fillRef>
          <a:effectRef idx="1">
            <a:schemeClr val="accent5"/>
          </a:effectRef>
          <a:fontRef idx="minor">
            <a:schemeClr val="lt1"/>
          </a:fontRef>
        </p:style>
        <p:txBody>
          <a:bodyPr vert="horz" lIns="0" tIns="45720" rIns="0" bIns="0" anchor="ctr">
            <a:normAutofit/>
            <a:scene3d>
              <a:camera prst="orthographicFront"/>
              <a:lightRig rig="freezing" dir="t">
                <a:rot lat="0" lon="0" rev="5640000"/>
              </a:lightRig>
            </a:scene3d>
            <a:sp3d prstMaterial="flat">
              <a:contourClr>
                <a:schemeClr val="tx2"/>
              </a:contourClr>
            </a:sp3d>
          </a:bodyPr>
          <a:lstStyle/>
          <a:p>
            <a:pPr lvl="0" algn="ctr">
              <a:spcBef>
                <a:spcPct val="0"/>
              </a:spcBef>
            </a:pPr>
            <a:r>
              <a:rPr lang="tr-TR" sz="4000" b="1" dirty="0" smtClean="0">
                <a:effectLst>
                  <a:outerShdw blurRad="38100" dist="38100" dir="2700000" algn="tl">
                    <a:srgbClr val="000000">
                      <a:alpha val="43137"/>
                    </a:srgbClr>
                  </a:outerShdw>
                </a:effectLst>
                <a:latin typeface="+mj-lt"/>
              </a:rPr>
              <a:t>NAKİLLER</a:t>
            </a:r>
            <a:endParaRPr kumimoji="0" lang="vi-VN" sz="50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38598452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4897"/>
            <a:ext cx="9001125"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YEREL YERLEŞTİRME NASIL OLACAK?</a:t>
            </a:r>
            <a:endParaRPr lang="vi-VN" dirty="0"/>
          </a:p>
        </p:txBody>
      </p:sp>
      <p:sp>
        <p:nvSpPr>
          <p:cNvPr id="8" name="Title 13"/>
          <p:cNvSpPr txBox="1">
            <a:spLocks/>
          </p:cNvSpPr>
          <p:nvPr/>
        </p:nvSpPr>
        <p:spPr>
          <a:xfrm>
            <a:off x="3996506" y="1878062"/>
            <a:ext cx="5004619" cy="4308872"/>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2400" b="1" dirty="0" smtClean="0">
                <a:solidFill>
                  <a:schemeClr val="accent5">
                    <a:lumMod val="75000"/>
                  </a:schemeClr>
                </a:solidFill>
                <a:latin typeface="+mj-lt"/>
              </a:rPr>
              <a:t>1- Öğrencinin </a:t>
            </a:r>
            <a:r>
              <a:rPr lang="tr-TR" sz="2400" b="1" dirty="0">
                <a:solidFill>
                  <a:schemeClr val="accent5">
                    <a:lumMod val="75000"/>
                  </a:schemeClr>
                </a:solidFill>
                <a:latin typeface="+mj-lt"/>
              </a:rPr>
              <a:t>İ</a:t>
            </a:r>
            <a:r>
              <a:rPr lang="tr-TR" sz="2400" b="1" dirty="0" smtClean="0">
                <a:solidFill>
                  <a:schemeClr val="accent5">
                    <a:lumMod val="75000"/>
                  </a:schemeClr>
                </a:solidFill>
                <a:latin typeface="+mj-lt"/>
              </a:rPr>
              <a:t>kamet Adresi,</a:t>
            </a:r>
          </a:p>
          <a:p>
            <a:r>
              <a:rPr lang="tr-TR" sz="2400" b="1" dirty="0" smtClean="0">
                <a:solidFill>
                  <a:schemeClr val="accent5">
                    <a:lumMod val="75000"/>
                  </a:schemeClr>
                </a:solidFill>
                <a:latin typeface="+mj-lt"/>
                <a:ea typeface="Roboto Condensed" panose="02000000000000000000" pitchFamily="2" charset="0"/>
              </a:rPr>
              <a:t>2- Ortaöğretim </a:t>
            </a:r>
            <a:r>
              <a:rPr lang="tr-TR" sz="2400" b="1" dirty="0">
                <a:solidFill>
                  <a:schemeClr val="accent5">
                    <a:lumMod val="75000"/>
                  </a:schemeClr>
                </a:solidFill>
                <a:latin typeface="+mj-lt"/>
                <a:ea typeface="Roboto Condensed" panose="02000000000000000000" pitchFamily="2" charset="0"/>
              </a:rPr>
              <a:t>B</a:t>
            </a:r>
            <a:r>
              <a:rPr lang="tr-TR" sz="2400" b="1" dirty="0" smtClean="0">
                <a:solidFill>
                  <a:schemeClr val="accent5">
                    <a:lumMod val="75000"/>
                  </a:schemeClr>
                </a:solidFill>
                <a:latin typeface="+mj-lt"/>
                <a:ea typeface="Roboto Condensed" panose="02000000000000000000" pitchFamily="2" charset="0"/>
              </a:rPr>
              <a:t>aşarı Puanı,</a:t>
            </a:r>
          </a:p>
          <a:p>
            <a:r>
              <a:rPr lang="tr-TR" sz="2400" b="1" dirty="0" smtClean="0">
                <a:solidFill>
                  <a:schemeClr val="accent5">
                    <a:lumMod val="75000"/>
                  </a:schemeClr>
                </a:solidFill>
                <a:latin typeface="+mj-lt"/>
                <a:ea typeface="Roboto Condensed" panose="02000000000000000000" pitchFamily="2" charset="0"/>
              </a:rPr>
              <a:t>3- 8. Sınıf Özürsüz Devamsızlık,</a:t>
            </a:r>
          </a:p>
          <a:p>
            <a:r>
              <a:rPr lang="tr-TR" sz="2400" b="1" dirty="0" smtClean="0">
                <a:solidFill>
                  <a:schemeClr val="accent5">
                    <a:lumMod val="75000"/>
                  </a:schemeClr>
                </a:solidFill>
                <a:latin typeface="+mj-lt"/>
                <a:ea typeface="Roboto Condensed" panose="02000000000000000000" pitchFamily="2" charset="0"/>
              </a:rPr>
              <a:t>Eşitlik olması halinde</a:t>
            </a:r>
          </a:p>
          <a:p>
            <a:r>
              <a:rPr lang="tr-TR" sz="2400" b="1" dirty="0" smtClean="0">
                <a:solidFill>
                  <a:schemeClr val="accent5">
                    <a:lumMod val="75000"/>
                  </a:schemeClr>
                </a:solidFill>
                <a:latin typeface="+mj-lt"/>
                <a:ea typeface="Roboto Condensed" panose="02000000000000000000" pitchFamily="2" charset="0"/>
              </a:rPr>
              <a:t>4- Yıl Sonu Başarı Puanı Üstünlüğü </a:t>
            </a:r>
            <a:r>
              <a:rPr lang="tr-TR" sz="2400" b="1" dirty="0" smtClean="0">
                <a:solidFill>
                  <a:schemeClr val="bg2">
                    <a:lumMod val="25000"/>
                  </a:schemeClr>
                </a:solidFill>
                <a:latin typeface="+mj-lt"/>
                <a:ea typeface="Roboto Condensed" panose="02000000000000000000" pitchFamily="2" charset="0"/>
              </a:rPr>
              <a:t>(Sırasıyla 8, 7 ve 6. sınıf)</a:t>
            </a:r>
          </a:p>
          <a:p>
            <a:endParaRPr lang="tr-TR" sz="2400" b="1" dirty="0">
              <a:solidFill>
                <a:schemeClr val="bg2">
                  <a:lumMod val="25000"/>
                </a:schemeClr>
              </a:solidFill>
              <a:latin typeface="+mj-lt"/>
              <a:ea typeface="Roboto Condensed" panose="02000000000000000000" pitchFamily="2" charset="0"/>
            </a:endParaRPr>
          </a:p>
          <a:p>
            <a:endParaRPr lang="tr-TR" sz="2400" b="1" dirty="0" smtClean="0">
              <a:solidFill>
                <a:schemeClr val="accent5">
                  <a:lumMod val="75000"/>
                </a:schemeClr>
              </a:solidFill>
              <a:latin typeface="+mj-lt"/>
              <a:ea typeface="Roboto Condensed" panose="02000000000000000000" pitchFamily="2" charset="0"/>
            </a:endParaRPr>
          </a:p>
          <a:p>
            <a:r>
              <a:rPr lang="tr-TR" sz="2400" b="1" dirty="0" smtClean="0">
                <a:solidFill>
                  <a:schemeClr val="accent5">
                    <a:lumMod val="75000"/>
                  </a:schemeClr>
                </a:solidFill>
                <a:latin typeface="+mj-lt"/>
                <a:ea typeface="Roboto Condensed" panose="02000000000000000000" pitchFamily="2" charset="0"/>
              </a:rPr>
              <a:t>Sırasıyla bu kriterlere göre yapılacak.</a:t>
            </a:r>
          </a:p>
          <a:p>
            <a:endParaRPr lang="tr-TR" sz="2800" b="1" i="1" dirty="0">
              <a:solidFill>
                <a:schemeClr val="accent5">
                  <a:lumMod val="75000"/>
                </a:schemeClr>
              </a:solidFill>
              <a:latin typeface="+mj-lt"/>
              <a:ea typeface="Roboto Condensed" panose="02000000000000000000" pitchFamily="2" charset="0"/>
            </a:endParaRPr>
          </a:p>
          <a:p>
            <a:endParaRPr lang="en-US" sz="2800" b="1" i="1" dirty="0">
              <a:solidFill>
                <a:schemeClr val="accent5">
                  <a:lumMod val="75000"/>
                </a:schemeClr>
              </a:solidFill>
              <a:latin typeface="+mj-lt"/>
              <a:ea typeface="Roboto Condensed" panose="02000000000000000000" pitchFamily="2" charset="0"/>
            </a:endParaRPr>
          </a:p>
        </p:txBody>
      </p:sp>
      <p:sp>
        <p:nvSpPr>
          <p:cNvPr id="3" name="Dikdörtgen 2"/>
          <p:cNvSpPr/>
          <p:nvPr/>
        </p:nvSpPr>
        <p:spPr>
          <a:xfrm>
            <a:off x="353915" y="1915045"/>
            <a:ext cx="3615027" cy="4174921"/>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tr-TR">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Metin kutusu 3"/>
          <p:cNvSpPr txBox="1"/>
          <p:nvPr/>
        </p:nvSpPr>
        <p:spPr>
          <a:xfrm>
            <a:off x="468114" y="2736354"/>
            <a:ext cx="3375797" cy="1754326"/>
          </a:xfrm>
          <a:prstGeom prst="rect">
            <a:avLst/>
          </a:prstGeom>
          <a:noFill/>
        </p:spPr>
        <p:txBody>
          <a:bodyPr wrap="square" rtlCol="0">
            <a:spAutoFit/>
          </a:bodyPr>
          <a:lstStyle/>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YEREL YERLEŞTİRMEDE </a:t>
            </a:r>
          </a:p>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KRİTERLER</a:t>
            </a:r>
            <a:endParaRPr lang="tr-TR" sz="36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ndParaRPr>
          </a:p>
        </p:txBody>
      </p:sp>
    </p:spTree>
    <p:extLst>
      <p:ext uri="{BB962C8B-B14F-4D97-AF65-F5344CB8AC3E}">
        <p14:creationId xmlns:p14="http://schemas.microsoft.com/office/powerpoint/2010/main" val="4781439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612129" y="2315107"/>
            <a:ext cx="7776865" cy="3046988"/>
          </a:xfrm>
          <a:prstGeom prst="rect">
            <a:avLst/>
          </a:prstGeom>
        </p:spPr>
        <p:txBody>
          <a:bodyPr wrap="square">
            <a:spAutoFit/>
          </a:bodyPr>
          <a:lstStyle/>
          <a:p>
            <a:endParaRPr lang="tr-TR" sz="2400" dirty="0" smtClean="0"/>
          </a:p>
          <a:p>
            <a:r>
              <a:rPr lang="tr-TR" sz="2800" dirty="0" smtClean="0"/>
              <a:t>	</a:t>
            </a:r>
            <a:r>
              <a:rPr lang="tr-TR" sz="2800" dirty="0" smtClean="0">
                <a:latin typeface="+mj-lt"/>
              </a:rPr>
              <a:t>Öğrenciler</a:t>
            </a:r>
            <a:r>
              <a:rPr lang="tr-TR" sz="2800" dirty="0">
                <a:latin typeface="+mj-lt"/>
              </a:rPr>
              <a:t>, ikamet adresine göre bulunduğu Kayıt Alanından okul tercih etmeleri durumunda, aynı okulu tercih eden Komşu Kayıt Alanındaki öğrencilerden; Komşu Kayıt Alanındaki öğrenciler de Diğer Kayıt Alanlarındaki öğrencilerden öncelikli </a:t>
            </a:r>
            <a:endParaRPr lang="tr-TR" sz="2800" dirty="0" smtClean="0">
              <a:latin typeface="+mj-lt"/>
            </a:endParaRPr>
          </a:p>
          <a:p>
            <a:r>
              <a:rPr lang="tr-TR" sz="2800" dirty="0" smtClean="0">
                <a:latin typeface="+mj-lt"/>
              </a:rPr>
              <a:t>yerleştirilecektir.</a:t>
            </a:r>
          </a:p>
        </p:txBody>
      </p:sp>
      <p:sp>
        <p:nvSpPr>
          <p:cNvPr id="4" name="Title 1"/>
          <p:cNvSpPr txBox="1">
            <a:spLocks/>
          </p:cNvSpPr>
          <p:nvPr/>
        </p:nvSpPr>
        <p:spPr>
          <a:xfrm>
            <a:off x="1" y="424897"/>
            <a:ext cx="9001125" cy="831692"/>
          </a:xfrm>
          <a:prstGeom prst="rect">
            <a:avLst/>
          </a:prstGeom>
        </p:spPr>
        <p:style>
          <a:lnRef idx="3">
            <a:schemeClr val="lt1"/>
          </a:lnRef>
          <a:fillRef idx="1">
            <a:schemeClr val="accent5"/>
          </a:fillRef>
          <a:effectRef idx="1">
            <a:schemeClr val="accent5"/>
          </a:effectRef>
          <a:fontRef idx="minor">
            <a:schemeClr val="lt1"/>
          </a:fontRef>
        </p:style>
        <p:txBody>
          <a:bodyPr vert="horz" lIns="0" tIns="45720" rIns="0" bIns="0" anchor="ctr">
            <a:normAutofit/>
            <a:scene3d>
              <a:camera prst="orthographicFront"/>
              <a:lightRig rig="freezing" dir="t">
                <a:rot lat="0" lon="0" rev="5640000"/>
              </a:lightRig>
            </a:scene3d>
            <a:sp3d prstMaterial="flat">
              <a:contourClr>
                <a:schemeClr val="tx2"/>
              </a:contourClr>
            </a:sp3d>
          </a:bodyPr>
          <a:lstStyle/>
          <a:p>
            <a:pPr lvl="0" algn="ctr">
              <a:spcBef>
                <a:spcPct val="0"/>
              </a:spcBef>
            </a:pPr>
            <a:r>
              <a:rPr lang="tr-TR" sz="4000" dirty="0" smtClean="0">
                <a:latin typeface="+mj-lt"/>
              </a:rPr>
              <a:t>TERCİH EDİLEN LİSE BAKIMINDAN</a:t>
            </a:r>
            <a:endParaRPr kumimoji="0" lang="vi-VN" sz="5000" b="0"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4175483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83621" y="1944266"/>
            <a:ext cx="8233881" cy="4401205"/>
          </a:xfrm>
          <a:prstGeom prst="rect">
            <a:avLst/>
          </a:prstGeom>
        </p:spPr>
        <p:txBody>
          <a:bodyPr wrap="square">
            <a:spAutoFit/>
          </a:bodyPr>
          <a:lstStyle/>
          <a:p>
            <a:r>
              <a:rPr lang="tr-TR" sz="2800" dirty="0" smtClean="0">
                <a:latin typeface="+mj-lt"/>
              </a:rPr>
              <a:t>	İlköğretim </a:t>
            </a:r>
            <a:r>
              <a:rPr lang="tr-TR" sz="2800" dirty="0">
                <a:latin typeface="+mj-lt"/>
              </a:rPr>
              <a:t>programını tamamlayan özel eğitim ihtiyacı olan öğrencilerden kaynaştırma yoluyla eğitim alacak öğrenciler, geçerli “Engelli Sağlık Kurulu Raporu” ve ortaöğretim kademesine yönelik “Özel Eğitim Değerlendirme Kurulu Raporu” doğrultusunda ikamet adresleri, engel durumu ve özellikleri dikkate alınarak yerel yerleştirme ile öğrenci alan okullara ilgili mevzuat çerçevesinde her bir şubede iki öğrenciyi geçmeyecek şekilde </a:t>
            </a:r>
            <a:r>
              <a:rPr lang="tr-TR" sz="2800" dirty="0" smtClean="0">
                <a:latin typeface="+mj-lt"/>
              </a:rPr>
              <a:t>öğrenci </a:t>
            </a:r>
            <a:r>
              <a:rPr lang="tr-TR" sz="2800" dirty="0">
                <a:latin typeface="+mj-lt"/>
              </a:rPr>
              <a:t>yerleştirme ve nakil komisyonu kararı ile yerleştirilecektir. </a:t>
            </a:r>
          </a:p>
        </p:txBody>
      </p:sp>
      <p:sp>
        <p:nvSpPr>
          <p:cNvPr id="5" name="Title 1"/>
          <p:cNvSpPr txBox="1">
            <a:spLocks/>
          </p:cNvSpPr>
          <p:nvPr/>
        </p:nvSpPr>
        <p:spPr>
          <a:xfrm>
            <a:off x="0" y="488861"/>
            <a:ext cx="9001125" cy="831692"/>
          </a:xfrm>
          <a:prstGeom prst="rect">
            <a:avLst/>
          </a:prstGeom>
        </p:spPr>
        <p:style>
          <a:lnRef idx="3">
            <a:schemeClr val="lt1"/>
          </a:lnRef>
          <a:fillRef idx="1">
            <a:schemeClr val="accent5"/>
          </a:fillRef>
          <a:effectRef idx="1">
            <a:schemeClr val="accent5"/>
          </a:effectRef>
          <a:fontRef idx="minor">
            <a:schemeClr val="lt1"/>
          </a:fontRef>
        </p:style>
        <p:txBody>
          <a:bodyPr vert="horz" lIns="0" tIns="45720" rIns="0" bIns="0" anchor="ctr">
            <a:normAutofit fontScale="77500" lnSpcReduction="20000"/>
            <a:scene3d>
              <a:camera prst="orthographicFront"/>
              <a:lightRig rig="freezing" dir="t">
                <a:rot lat="0" lon="0" rev="5640000"/>
              </a:lightRig>
            </a:scene3d>
            <a:sp3d prstMaterial="flat">
              <a:contourClr>
                <a:schemeClr val="tx2"/>
              </a:contourClr>
            </a:sp3d>
          </a:bodyPr>
          <a:lstStyle/>
          <a:p>
            <a:pPr lvl="0" algn="ctr">
              <a:spcBef>
                <a:spcPct val="0"/>
              </a:spcBef>
            </a:pPr>
            <a:r>
              <a:rPr lang="tr-TR" sz="4000" b="1" dirty="0" smtClean="0">
                <a:effectLst>
                  <a:outerShdw blurRad="38100" dist="38100" dir="2700000" algn="tl">
                    <a:srgbClr val="000000">
                      <a:alpha val="43137"/>
                    </a:srgbClr>
                  </a:outerShdw>
                </a:effectLst>
                <a:latin typeface="+mj-lt"/>
              </a:rPr>
              <a:t>ÖZEL EĞİTİM İHTİYACI OLAN ÖĞRENCİLERİN YERLEŞTİRİLMESİ</a:t>
            </a:r>
            <a:endParaRPr kumimoji="0" lang="vi-VN" sz="5000" b="1" i="0" u="none"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mj-lt"/>
              <a:ea typeface="+mj-ea"/>
              <a:cs typeface="+mj-cs"/>
            </a:endParaRPr>
          </a:p>
        </p:txBody>
      </p:sp>
    </p:spTree>
    <p:extLst>
      <p:ext uri="{BB962C8B-B14F-4D97-AF65-F5344CB8AC3E}">
        <p14:creationId xmlns:p14="http://schemas.microsoft.com/office/powerpoint/2010/main" val="2309219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40122" y="1944266"/>
            <a:ext cx="8136903" cy="4401205"/>
          </a:xfrm>
          <a:prstGeom prst="rect">
            <a:avLst/>
          </a:prstGeom>
        </p:spPr>
        <p:txBody>
          <a:bodyPr wrap="square">
            <a:spAutoFit/>
          </a:bodyPr>
          <a:lstStyle/>
          <a:p>
            <a:r>
              <a:rPr lang="tr-TR" sz="2800" dirty="0" smtClean="0">
                <a:latin typeface="+mj-lt"/>
              </a:rPr>
              <a:t>	Yerel </a:t>
            </a:r>
            <a:r>
              <a:rPr lang="tr-TR" sz="2800" dirty="0">
                <a:latin typeface="+mj-lt"/>
              </a:rPr>
              <a:t>yerleştirme kapsamında herhangi bir tercihine yerleşemeyen ve boş kontenjanı kalan pansiyonlu okulları tercih eden öğrenciler, pansiyonun kız ve/veya erkek kontenjanını ve yerel yerleştirme sonucunda kalan toplam boş kontenjanını aşmayacak şekilde yerleştirilir</a:t>
            </a:r>
            <a:r>
              <a:rPr lang="tr-TR" sz="2800" dirty="0" smtClean="0">
                <a:latin typeface="+mj-lt"/>
              </a:rPr>
              <a:t>.</a:t>
            </a:r>
          </a:p>
          <a:p>
            <a:r>
              <a:rPr lang="tr-TR" sz="2800" dirty="0" smtClean="0">
                <a:latin typeface="+mj-lt"/>
              </a:rPr>
              <a:t>	Öğrenciler</a:t>
            </a:r>
            <a:r>
              <a:rPr lang="tr-TR" sz="2800" dirty="0">
                <a:latin typeface="+mj-lt"/>
              </a:rPr>
              <a:t>, yerleştirme işlemleri sonucunda Yerel Yerleştirme İle Öğrenci Alan Okul tercihine yerleşmiş ise pansiyonlu okul </a:t>
            </a:r>
            <a:r>
              <a:rPr lang="tr-TR" sz="2800" dirty="0" smtClean="0">
                <a:latin typeface="+mj-lt"/>
              </a:rPr>
              <a:t>yerleştirmeleri içi yaptıkları tercihler </a:t>
            </a:r>
            <a:r>
              <a:rPr lang="tr-TR" sz="2800" dirty="0">
                <a:latin typeface="+mj-lt"/>
              </a:rPr>
              <a:t>dikkate alınmayacaktır. </a:t>
            </a:r>
          </a:p>
        </p:txBody>
      </p:sp>
      <p:sp>
        <p:nvSpPr>
          <p:cNvPr id="5" name="Title 1"/>
          <p:cNvSpPr txBox="1">
            <a:spLocks/>
          </p:cNvSpPr>
          <p:nvPr/>
        </p:nvSpPr>
        <p:spPr>
          <a:xfrm>
            <a:off x="1" y="424897"/>
            <a:ext cx="9001125" cy="831692"/>
          </a:xfrm>
          <a:prstGeom prst="rect">
            <a:avLst/>
          </a:prstGeom>
        </p:spPr>
        <p:style>
          <a:lnRef idx="3">
            <a:schemeClr val="lt1"/>
          </a:lnRef>
          <a:fillRef idx="1">
            <a:schemeClr val="accent5"/>
          </a:fillRef>
          <a:effectRef idx="1">
            <a:schemeClr val="accent5"/>
          </a:effectRef>
          <a:fontRef idx="minor">
            <a:schemeClr val="lt1"/>
          </a:fontRef>
        </p:style>
        <p:txBody>
          <a:bodyPr vert="horz" lIns="0" tIns="45720" rIns="0" bIns="0" anchor="ctr">
            <a:normAutofit/>
            <a:scene3d>
              <a:camera prst="orthographicFront"/>
              <a:lightRig rig="freezing" dir="t">
                <a:rot lat="0" lon="0" rev="5640000"/>
              </a:lightRig>
            </a:scene3d>
            <a:sp3d prstMaterial="flat">
              <a:contourClr>
                <a:schemeClr val="tx2"/>
              </a:contourClr>
            </a:sp3d>
          </a:bodyPr>
          <a:lstStyle/>
          <a:p>
            <a:pPr lvl="0" algn="ctr">
              <a:spcBef>
                <a:spcPct val="0"/>
              </a:spcBef>
            </a:pPr>
            <a:r>
              <a:rPr lang="tr-TR" sz="4000" b="1" dirty="0" smtClean="0">
                <a:latin typeface="+mj-lt"/>
              </a:rPr>
              <a:t>PANSİYONLU OKULLARA YERLEŞTİRME</a:t>
            </a:r>
            <a:endParaRPr kumimoji="0" lang="vi-VN" sz="5000" b="1"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29220391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469604657"/>
              </p:ext>
            </p:extLst>
          </p:nvPr>
        </p:nvGraphicFramePr>
        <p:xfrm>
          <a:off x="459482" y="2592338"/>
          <a:ext cx="8082162" cy="2333091"/>
        </p:xfrm>
        <a:graphic>
          <a:graphicData uri="http://schemas.openxmlformats.org/drawingml/2006/table">
            <a:tbl>
              <a:tblPr>
                <a:tableStyleId>{284E427A-3D55-4303-BF80-6455036E1DE7}</a:tableStyleId>
              </a:tblPr>
              <a:tblGrid>
                <a:gridCol w="2681563">
                  <a:extLst>
                    <a:ext uri="{9D8B030D-6E8A-4147-A177-3AD203B41FA5}">
                      <a16:colId xmlns:a16="http://schemas.microsoft.com/office/drawing/2014/main" xmlns="" val="20000"/>
                    </a:ext>
                  </a:extLst>
                </a:gridCol>
                <a:gridCol w="5400599">
                  <a:extLst>
                    <a:ext uri="{9D8B030D-6E8A-4147-A177-3AD203B41FA5}">
                      <a16:colId xmlns:a16="http://schemas.microsoft.com/office/drawing/2014/main" xmlns="" val="20001"/>
                    </a:ext>
                  </a:extLst>
                </a:gridCol>
              </a:tblGrid>
              <a:tr h="706997">
                <a:tc>
                  <a:txBody>
                    <a:bodyPr/>
                    <a:lstStyle/>
                    <a:p>
                      <a:pPr fontAlgn="t"/>
                      <a:r>
                        <a:rPr lang="tr-TR" sz="2000" b="1" dirty="0" smtClean="0">
                          <a:effectLst/>
                          <a:latin typeface="+mj-lt"/>
                        </a:rPr>
                        <a:t>ÇANAKKALE/GELİBOLU</a:t>
                      </a:r>
                      <a:endParaRPr lang="tr-TR" sz="2000" b="1" i="0" dirty="0">
                        <a:effectLst/>
                        <a:latin typeface="+mj-lt"/>
                        <a:ea typeface="MingLiU-ExtB" pitchFamily="18" charset="-120"/>
                      </a:endParaRPr>
                    </a:p>
                  </a:txBody>
                  <a:tcPr marL="70700" marR="70700" marT="35350" marB="35350" anchor="ctr"/>
                </a:tc>
                <a:tc>
                  <a:txBody>
                    <a:bodyPr/>
                    <a:lstStyle/>
                    <a:p>
                      <a:pPr fontAlgn="t"/>
                      <a:r>
                        <a:rPr lang="tr-TR" sz="2000" b="1" u="none" strike="noStrike" dirty="0" smtClean="0">
                          <a:effectLst/>
                          <a:latin typeface="+mj-lt"/>
                        </a:rPr>
                        <a:t>MEHMET AKİF ERSOY MESLEKİ VE TEKNİK A L</a:t>
                      </a:r>
                      <a:endParaRPr lang="tr-TR" sz="2000" b="1" i="0" dirty="0">
                        <a:solidFill>
                          <a:schemeClr val="tx1"/>
                        </a:solidFill>
                        <a:effectLst/>
                        <a:latin typeface="+mj-lt"/>
                        <a:ea typeface="MingLiU-ExtB" pitchFamily="18" charset="-120"/>
                      </a:endParaRPr>
                    </a:p>
                  </a:txBody>
                  <a:tcPr marL="70700" marR="70700" marT="35350" marB="35350" anchor="ctr"/>
                </a:tc>
                <a:extLst>
                  <a:ext uri="{0D108BD9-81ED-4DB2-BD59-A6C34878D82A}">
                    <a16:rowId xmlns:a16="http://schemas.microsoft.com/office/drawing/2014/main" xmlns="" val="10000"/>
                  </a:ext>
                </a:extLst>
              </a:tr>
              <a:tr h="706997">
                <a:tc>
                  <a:txBody>
                    <a:bodyPr/>
                    <a:lstStyle/>
                    <a:p>
                      <a:pPr fontAlgn="t"/>
                      <a:r>
                        <a:rPr lang="tr-TR" sz="2000" b="1" dirty="0" smtClean="0">
                          <a:effectLst/>
                          <a:latin typeface="+mj-lt"/>
                        </a:rPr>
                        <a:t>ÇANAKKALE/GELİBOLU</a:t>
                      </a:r>
                      <a:endParaRPr lang="tr-TR" sz="2000" b="1" i="0" dirty="0">
                        <a:effectLst/>
                        <a:latin typeface="+mj-lt"/>
                        <a:ea typeface="MingLiU-ExtB" pitchFamily="18" charset="-120"/>
                      </a:endParaRPr>
                    </a:p>
                  </a:txBody>
                  <a:tcPr marL="70700" marR="70700" marT="35350" marB="35350" anchor="ctr"/>
                </a:tc>
                <a:tc>
                  <a:txBody>
                    <a:bodyPr/>
                    <a:lstStyle/>
                    <a:p>
                      <a:pPr fontAlgn="t"/>
                      <a:r>
                        <a:rPr lang="tr-TR" sz="2000" b="1" u="none" dirty="0" smtClean="0">
                          <a:effectLst/>
                          <a:latin typeface="+mj-lt"/>
                        </a:rPr>
                        <a:t>ECEBEY MESLEKİ VE TEKNİK A L</a:t>
                      </a:r>
                      <a:endParaRPr lang="tr-TR" sz="2000" b="1" i="0" u="none" dirty="0">
                        <a:solidFill>
                          <a:schemeClr val="tx1"/>
                        </a:solidFill>
                        <a:effectLst/>
                        <a:latin typeface="+mj-lt"/>
                        <a:ea typeface="MingLiU-ExtB" pitchFamily="18" charset="-120"/>
                      </a:endParaRPr>
                    </a:p>
                  </a:txBody>
                  <a:tcPr marL="70700" marR="70700" marT="35350" marB="35350" anchor="ctr"/>
                </a:tc>
                <a:extLst>
                  <a:ext uri="{0D108BD9-81ED-4DB2-BD59-A6C34878D82A}">
                    <a16:rowId xmlns:a16="http://schemas.microsoft.com/office/drawing/2014/main" xmlns="" val="10001"/>
                  </a:ext>
                </a:extLst>
              </a:tr>
              <a:tr h="919097">
                <a:tc>
                  <a:txBody>
                    <a:bodyPr/>
                    <a:lstStyle/>
                    <a:p>
                      <a:pPr fontAlgn="t"/>
                      <a:r>
                        <a:rPr lang="tr-TR" sz="2000" b="1" dirty="0" smtClean="0">
                          <a:effectLst/>
                          <a:latin typeface="+mj-lt"/>
                        </a:rPr>
                        <a:t>ÇANAKKALE/MERKEZ</a:t>
                      </a:r>
                      <a:endParaRPr lang="tr-TR" sz="2000" b="1" i="0" dirty="0">
                        <a:effectLst/>
                        <a:latin typeface="+mj-lt"/>
                        <a:ea typeface="MingLiU-ExtB" pitchFamily="18" charset="-120"/>
                      </a:endParaRPr>
                    </a:p>
                  </a:txBody>
                  <a:tcPr marL="70700" marR="70700" marT="35350" marB="35350" anchor="ctr"/>
                </a:tc>
                <a:tc>
                  <a:txBody>
                    <a:bodyPr/>
                    <a:lstStyle/>
                    <a:p>
                      <a:pPr fontAlgn="t"/>
                      <a:r>
                        <a:rPr lang="tr-TR" sz="2000" b="1" u="none" strike="noStrike" dirty="0" smtClean="0">
                          <a:effectLst/>
                          <a:latin typeface="+mj-lt"/>
                        </a:rPr>
                        <a:t>ÇANAKKALE İBN-İ SİNA MESLEKİ VE TEKNİK A L</a:t>
                      </a:r>
                      <a:endParaRPr lang="tr-TR" sz="2000" b="1" i="0" dirty="0">
                        <a:solidFill>
                          <a:schemeClr val="tx1"/>
                        </a:solidFill>
                        <a:effectLst/>
                        <a:latin typeface="+mj-lt"/>
                        <a:ea typeface="MingLiU-ExtB" pitchFamily="18" charset="-120"/>
                      </a:endParaRPr>
                    </a:p>
                  </a:txBody>
                  <a:tcPr marL="70700" marR="70700" marT="35350" marB="35350" anchor="ctr"/>
                </a:tc>
                <a:extLst>
                  <a:ext uri="{0D108BD9-81ED-4DB2-BD59-A6C34878D82A}">
                    <a16:rowId xmlns:a16="http://schemas.microsoft.com/office/drawing/2014/main" xmlns="" val="10002"/>
                  </a:ext>
                </a:extLst>
              </a:tr>
            </a:tbl>
          </a:graphicData>
        </a:graphic>
      </p:graphicFrame>
      <p:sp>
        <p:nvSpPr>
          <p:cNvPr id="5" name="Title 1"/>
          <p:cNvSpPr txBox="1">
            <a:spLocks/>
          </p:cNvSpPr>
          <p:nvPr/>
        </p:nvSpPr>
        <p:spPr>
          <a:xfrm>
            <a:off x="1" y="424897"/>
            <a:ext cx="9001125" cy="831692"/>
          </a:xfrm>
          <a:prstGeom prst="rect">
            <a:avLst/>
          </a:prstGeom>
        </p:spPr>
        <p:style>
          <a:lnRef idx="3">
            <a:schemeClr val="lt1"/>
          </a:lnRef>
          <a:fillRef idx="1">
            <a:schemeClr val="accent5"/>
          </a:fillRef>
          <a:effectRef idx="1">
            <a:schemeClr val="accent5"/>
          </a:effectRef>
          <a:fontRef idx="minor">
            <a:schemeClr val="lt1"/>
          </a:fontRef>
        </p:style>
        <p:txBody>
          <a:bodyPr vert="horz" lIns="0" tIns="45720" rIns="0" bIns="0" anchor="ctr">
            <a:normAutofit fontScale="77500" lnSpcReduction="20000"/>
            <a:scene3d>
              <a:camera prst="orthographicFront"/>
              <a:lightRig rig="freezing" dir="t">
                <a:rot lat="0" lon="0" rev="5640000"/>
              </a:lightRig>
            </a:scene3d>
            <a:sp3d prstMaterial="flat">
              <a:contourClr>
                <a:schemeClr val="tx2"/>
              </a:contourClr>
            </a:sp3d>
          </a:bodyPr>
          <a:lstStyle/>
          <a:p>
            <a:pPr lvl="0" algn="ctr">
              <a:spcBef>
                <a:spcPct val="0"/>
              </a:spcBef>
            </a:pPr>
            <a:r>
              <a:rPr lang="tr-TR" sz="4000" b="1" dirty="0" smtClean="0">
                <a:latin typeface="+mj-lt"/>
              </a:rPr>
              <a:t>PANSİYONLU OKULLAR KAPSAMINDA </a:t>
            </a:r>
          </a:p>
          <a:p>
            <a:pPr lvl="0" algn="ctr">
              <a:spcBef>
                <a:spcPct val="0"/>
              </a:spcBef>
            </a:pPr>
            <a:r>
              <a:rPr lang="tr-TR" sz="4000" b="1" dirty="0" smtClean="0">
                <a:latin typeface="+mj-lt"/>
              </a:rPr>
              <a:t>İLİMİZDE </a:t>
            </a:r>
            <a:r>
              <a:rPr lang="tr-TR" sz="4000" b="1" dirty="0">
                <a:latin typeface="+mj-lt"/>
              </a:rPr>
              <a:t>YER ALAN </a:t>
            </a:r>
            <a:r>
              <a:rPr lang="tr-TR" sz="4000" b="1" dirty="0" smtClean="0">
                <a:latin typeface="+mj-lt"/>
              </a:rPr>
              <a:t>OKULLAR</a:t>
            </a:r>
            <a:endParaRPr lang="vi-VN" sz="4000" b="1" dirty="0">
              <a:latin typeface="+mj-lt"/>
            </a:endParaRPr>
          </a:p>
        </p:txBody>
      </p:sp>
    </p:spTree>
    <p:extLst>
      <p:ext uri="{BB962C8B-B14F-4D97-AF65-F5344CB8AC3E}">
        <p14:creationId xmlns:p14="http://schemas.microsoft.com/office/powerpoint/2010/main" val="34703790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8114" y="1800250"/>
            <a:ext cx="8133810" cy="3600986"/>
          </a:xfrm>
          <a:prstGeom prst="rect">
            <a:avLst/>
          </a:prstGeom>
        </p:spPr>
        <p:txBody>
          <a:bodyPr wrap="square">
            <a:spAutoFit/>
          </a:bodyPr>
          <a:lstStyle/>
          <a:p>
            <a:r>
              <a:rPr lang="tr-TR" sz="3600" dirty="0" smtClean="0"/>
              <a:t>	</a:t>
            </a:r>
            <a:r>
              <a:rPr lang="tr-TR" sz="3200" dirty="0">
                <a:latin typeface="+mj-lt"/>
              </a:rPr>
              <a:t>Merkezî yerleştirme, merkezi sınavla öğrenci alan fen liseleri, sosyal bilimler liseleri, özel program ve proje uygulayan eğitim kurumları ile meslekî ve teknik </a:t>
            </a:r>
            <a:r>
              <a:rPr lang="tr-TR" sz="3200" dirty="0" err="1">
                <a:latin typeface="+mj-lt"/>
              </a:rPr>
              <a:t>anadolu</a:t>
            </a:r>
            <a:r>
              <a:rPr lang="tr-TR" sz="3200" dirty="0">
                <a:latin typeface="+mj-lt"/>
              </a:rPr>
              <a:t> liselerinin </a:t>
            </a:r>
            <a:r>
              <a:rPr lang="tr-TR" sz="3200" dirty="0" err="1">
                <a:latin typeface="+mj-lt"/>
              </a:rPr>
              <a:t>anadolu</a:t>
            </a:r>
            <a:r>
              <a:rPr lang="tr-TR" sz="3200" dirty="0">
                <a:latin typeface="+mj-lt"/>
              </a:rPr>
              <a:t> teknik programlarına tercihler doğrultusunda merkezî sınav puanı üstünlüğüne göre yapılan yerleştirmedir</a:t>
            </a:r>
            <a:r>
              <a:rPr lang="tr-TR" sz="3000" dirty="0">
                <a:latin typeface="+mj-lt"/>
              </a:rPr>
              <a:t>.</a:t>
            </a:r>
          </a:p>
        </p:txBody>
      </p:sp>
      <p:sp>
        <p:nvSpPr>
          <p:cNvPr id="5" name="Title 1"/>
          <p:cNvSpPr txBox="1">
            <a:spLocks/>
          </p:cNvSpPr>
          <p:nvPr/>
        </p:nvSpPr>
        <p:spPr>
          <a:xfrm>
            <a:off x="0" y="504106"/>
            <a:ext cx="9001125" cy="831692"/>
          </a:xfrm>
          <a:prstGeom prst="rect">
            <a:avLst/>
          </a:prstGeom>
        </p:spPr>
        <p:style>
          <a:lnRef idx="3">
            <a:schemeClr val="lt1"/>
          </a:lnRef>
          <a:fillRef idx="1">
            <a:schemeClr val="accent5"/>
          </a:fillRef>
          <a:effectRef idx="1">
            <a:schemeClr val="accent5"/>
          </a:effectRef>
          <a:fontRef idx="minor">
            <a:schemeClr val="lt1"/>
          </a:fontRef>
        </p:style>
        <p:txBody>
          <a:bodyPr vert="horz" lIns="0" tIns="45720" rIns="0" bIns="0" anchor="ctr">
            <a:normAutofit/>
            <a:scene3d>
              <a:camera prst="orthographicFront"/>
              <a:lightRig rig="freezing" dir="t">
                <a:rot lat="0" lon="0" rev="5640000"/>
              </a:lightRig>
            </a:scene3d>
            <a:sp3d prstMaterial="flat">
              <a:contourClr>
                <a:schemeClr val="tx2"/>
              </a:contourClr>
            </a:sp3d>
          </a:bodyPr>
          <a:lstStyle/>
          <a:p>
            <a:pPr lvl="0" algn="ctr">
              <a:spcBef>
                <a:spcPct val="0"/>
              </a:spcBef>
            </a:pPr>
            <a:r>
              <a:rPr lang="tr-TR" sz="4000" dirty="0" smtClean="0">
                <a:latin typeface="+mj-lt"/>
              </a:rPr>
              <a:t>MERKEZİ YERLEŞTİRME NEDİR?</a:t>
            </a:r>
            <a:endParaRPr kumimoji="0" lang="vi-VN" sz="5000" b="1" i="0" u="none" strike="noStrike" kern="120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val="39247178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76114"/>
            <a:ext cx="9001125" cy="831692"/>
          </a:xfrm>
        </p:spPr>
        <p:style>
          <a:lnRef idx="3">
            <a:schemeClr val="lt1"/>
          </a:lnRef>
          <a:fillRef idx="1">
            <a:schemeClr val="accent5"/>
          </a:fillRef>
          <a:effectRef idx="1">
            <a:schemeClr val="accent5"/>
          </a:effectRef>
          <a:fontRef idx="minor">
            <a:schemeClr val="lt1"/>
          </a:fontRef>
        </p:style>
        <p:txBody>
          <a:bodyP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MERKEZİ YERLEŞTİRME NASIL OLACAK?</a:t>
            </a:r>
            <a:endParaRPr lang="vi-VN" dirty="0"/>
          </a:p>
        </p:txBody>
      </p:sp>
      <p:sp>
        <p:nvSpPr>
          <p:cNvPr id="8" name="Title 13"/>
          <p:cNvSpPr txBox="1">
            <a:spLocks/>
          </p:cNvSpPr>
          <p:nvPr/>
        </p:nvSpPr>
        <p:spPr>
          <a:xfrm>
            <a:off x="3492450" y="1578860"/>
            <a:ext cx="5508675" cy="4493538"/>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2800" b="1" i="1" dirty="0" smtClean="0">
                <a:solidFill>
                  <a:schemeClr val="accent5">
                    <a:lumMod val="75000"/>
                  </a:schemeClr>
                </a:solidFill>
                <a:latin typeface="+mj-lt"/>
              </a:rPr>
              <a:t>1-Sınav Puanı,</a:t>
            </a:r>
          </a:p>
          <a:p>
            <a:r>
              <a:rPr lang="tr-TR" sz="2800" b="1" i="1" dirty="0" smtClean="0">
                <a:solidFill>
                  <a:schemeClr val="accent5">
                    <a:lumMod val="75000"/>
                  </a:schemeClr>
                </a:solidFill>
                <a:latin typeface="+mj-lt"/>
                <a:ea typeface="Roboto Condensed" panose="02000000000000000000" pitchFamily="2" charset="0"/>
              </a:rPr>
              <a:t>2-Ortaöğretim </a:t>
            </a:r>
            <a:r>
              <a:rPr lang="tr-TR" sz="2800" b="1" i="1" dirty="0">
                <a:solidFill>
                  <a:schemeClr val="accent5">
                    <a:lumMod val="75000"/>
                  </a:schemeClr>
                </a:solidFill>
                <a:latin typeface="+mj-lt"/>
                <a:ea typeface="Roboto Condensed" panose="02000000000000000000" pitchFamily="2" charset="0"/>
              </a:rPr>
              <a:t>B</a:t>
            </a:r>
            <a:r>
              <a:rPr lang="tr-TR" sz="2800" b="1" i="1" dirty="0" smtClean="0">
                <a:solidFill>
                  <a:schemeClr val="accent5">
                    <a:lumMod val="75000"/>
                  </a:schemeClr>
                </a:solidFill>
                <a:latin typeface="+mj-lt"/>
                <a:ea typeface="Roboto Condensed" panose="02000000000000000000" pitchFamily="2" charset="0"/>
              </a:rPr>
              <a:t>aşarı Puanı,</a:t>
            </a:r>
          </a:p>
          <a:p>
            <a:r>
              <a:rPr lang="tr-TR" sz="2800" b="1" i="1" dirty="0" smtClean="0">
                <a:solidFill>
                  <a:schemeClr val="accent5">
                    <a:lumMod val="75000"/>
                  </a:schemeClr>
                </a:solidFill>
                <a:latin typeface="+mj-lt"/>
                <a:ea typeface="Roboto Condensed" panose="02000000000000000000" pitchFamily="2" charset="0"/>
              </a:rPr>
              <a:t>3-Yıl </a:t>
            </a:r>
            <a:r>
              <a:rPr lang="tr-TR" sz="2800" b="1" i="1" dirty="0">
                <a:solidFill>
                  <a:schemeClr val="accent5">
                    <a:lumMod val="75000"/>
                  </a:schemeClr>
                </a:solidFill>
                <a:latin typeface="+mj-lt"/>
                <a:ea typeface="Roboto Condensed" panose="02000000000000000000" pitchFamily="2" charset="0"/>
              </a:rPr>
              <a:t>Sonu Başarı Puanı </a:t>
            </a:r>
            <a:r>
              <a:rPr lang="tr-TR" sz="2800" b="1" i="1" dirty="0" smtClean="0">
                <a:solidFill>
                  <a:schemeClr val="accent5">
                    <a:lumMod val="75000"/>
                  </a:schemeClr>
                </a:solidFill>
                <a:latin typeface="+mj-lt"/>
                <a:ea typeface="Roboto Condensed" panose="02000000000000000000" pitchFamily="2" charset="0"/>
              </a:rPr>
              <a:t>Üstünlüğü </a:t>
            </a:r>
            <a:r>
              <a:rPr lang="tr-TR" sz="2000" b="1" i="1" dirty="0" smtClean="0">
                <a:solidFill>
                  <a:schemeClr val="bg2">
                    <a:lumMod val="25000"/>
                  </a:schemeClr>
                </a:solidFill>
                <a:latin typeface="+mj-lt"/>
                <a:ea typeface="Roboto Condensed" panose="02000000000000000000" pitchFamily="2" charset="0"/>
              </a:rPr>
              <a:t>(sırasıyla 8,7 ve 6. Sınıf)</a:t>
            </a:r>
            <a:endParaRPr lang="tr-TR" sz="2800" b="1" i="1" dirty="0">
              <a:solidFill>
                <a:schemeClr val="bg2">
                  <a:lumMod val="25000"/>
                </a:schemeClr>
              </a:solidFill>
              <a:latin typeface="+mj-lt"/>
              <a:ea typeface="Roboto Condensed" panose="02000000000000000000" pitchFamily="2" charset="0"/>
            </a:endParaRPr>
          </a:p>
          <a:p>
            <a:r>
              <a:rPr lang="tr-TR" sz="2800" b="1" i="1" dirty="0">
                <a:solidFill>
                  <a:schemeClr val="accent5">
                    <a:lumMod val="75000"/>
                  </a:schemeClr>
                </a:solidFill>
                <a:latin typeface="+mj-lt"/>
                <a:ea typeface="Roboto Condensed" panose="02000000000000000000" pitchFamily="2" charset="0"/>
              </a:rPr>
              <a:t>4</a:t>
            </a:r>
            <a:r>
              <a:rPr lang="tr-TR" sz="2800" b="1" i="1" dirty="0" smtClean="0">
                <a:solidFill>
                  <a:schemeClr val="accent5">
                    <a:lumMod val="75000"/>
                  </a:schemeClr>
                </a:solidFill>
                <a:latin typeface="+mj-lt"/>
                <a:ea typeface="Roboto Condensed" panose="02000000000000000000" pitchFamily="2" charset="0"/>
              </a:rPr>
              <a:t>-8. Sınıf Özürsüz Devamsızlık,</a:t>
            </a:r>
          </a:p>
          <a:p>
            <a:r>
              <a:rPr lang="tr-TR" sz="2800" b="1" i="1" dirty="0">
                <a:solidFill>
                  <a:schemeClr val="accent5">
                    <a:lumMod val="75000"/>
                  </a:schemeClr>
                </a:solidFill>
                <a:latin typeface="+mj-lt"/>
                <a:ea typeface="Roboto Condensed" panose="02000000000000000000" pitchFamily="2" charset="0"/>
              </a:rPr>
              <a:t>5</a:t>
            </a:r>
            <a:r>
              <a:rPr lang="tr-TR" sz="2800" b="1" i="1" dirty="0" smtClean="0">
                <a:solidFill>
                  <a:schemeClr val="accent5">
                    <a:lumMod val="75000"/>
                  </a:schemeClr>
                </a:solidFill>
                <a:latin typeface="+mj-lt"/>
                <a:ea typeface="Roboto Condensed" panose="02000000000000000000" pitchFamily="2" charset="0"/>
              </a:rPr>
              <a:t>-Tercih önceliği,</a:t>
            </a:r>
          </a:p>
          <a:p>
            <a:r>
              <a:rPr lang="tr-TR" sz="2800" b="1" i="1" dirty="0">
                <a:solidFill>
                  <a:schemeClr val="accent5">
                    <a:lumMod val="75000"/>
                  </a:schemeClr>
                </a:solidFill>
                <a:latin typeface="+mj-lt"/>
                <a:ea typeface="Roboto Condensed" panose="02000000000000000000" pitchFamily="2" charset="0"/>
              </a:rPr>
              <a:t>6</a:t>
            </a:r>
            <a:r>
              <a:rPr lang="tr-TR" sz="2800" b="1" i="1" dirty="0" smtClean="0">
                <a:solidFill>
                  <a:schemeClr val="accent5">
                    <a:lumMod val="75000"/>
                  </a:schemeClr>
                </a:solidFill>
                <a:latin typeface="+mj-lt"/>
                <a:ea typeface="Roboto Condensed" panose="02000000000000000000" pitchFamily="2" charset="0"/>
              </a:rPr>
              <a:t>-Öğrencinin Yaşı (küçük olana)</a:t>
            </a:r>
          </a:p>
          <a:p>
            <a:endParaRPr lang="tr-TR" sz="2800" b="1" i="1" dirty="0" smtClean="0">
              <a:solidFill>
                <a:schemeClr val="accent5">
                  <a:lumMod val="75000"/>
                </a:schemeClr>
              </a:solidFill>
              <a:latin typeface="+mj-lt"/>
              <a:ea typeface="Roboto Condensed" panose="02000000000000000000" pitchFamily="2" charset="0"/>
            </a:endParaRPr>
          </a:p>
          <a:p>
            <a:r>
              <a:rPr lang="tr-TR" sz="2000" b="1" i="1" dirty="0" smtClean="0">
                <a:solidFill>
                  <a:schemeClr val="bg2">
                    <a:lumMod val="25000"/>
                  </a:schemeClr>
                </a:solidFill>
                <a:latin typeface="+mj-lt"/>
                <a:ea typeface="Roboto Condensed" panose="02000000000000000000" pitchFamily="2" charset="0"/>
              </a:rPr>
              <a:t>Öncelikle sınav puanına bakılacak eşitlik olması durumunda sırasıyla diğer kriterlere bakılacak.</a:t>
            </a:r>
            <a:endParaRPr lang="tr-TR" sz="2000" b="1" i="1" dirty="0">
              <a:solidFill>
                <a:schemeClr val="bg2">
                  <a:lumMod val="25000"/>
                </a:schemeClr>
              </a:solidFill>
              <a:latin typeface="+mj-lt"/>
              <a:ea typeface="Roboto Condensed" panose="02000000000000000000" pitchFamily="2" charset="0"/>
            </a:endParaRPr>
          </a:p>
          <a:p>
            <a:endParaRPr lang="en-US" sz="2800" b="1" i="1" dirty="0">
              <a:solidFill>
                <a:schemeClr val="accent5">
                  <a:lumMod val="75000"/>
                </a:schemeClr>
              </a:solidFill>
              <a:latin typeface="+mj-lt"/>
              <a:ea typeface="Roboto Condensed" panose="02000000000000000000" pitchFamily="2" charset="0"/>
            </a:endParaRPr>
          </a:p>
        </p:txBody>
      </p:sp>
      <p:sp>
        <p:nvSpPr>
          <p:cNvPr id="3" name="Dikdörtgen 2"/>
          <p:cNvSpPr/>
          <p:nvPr/>
        </p:nvSpPr>
        <p:spPr>
          <a:xfrm>
            <a:off x="252090" y="2592338"/>
            <a:ext cx="3066527" cy="194421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Metin kutusu 3"/>
          <p:cNvSpPr txBox="1"/>
          <p:nvPr/>
        </p:nvSpPr>
        <p:spPr>
          <a:xfrm>
            <a:off x="252090" y="2808362"/>
            <a:ext cx="3024337" cy="1569660"/>
          </a:xfrm>
          <a:prstGeom prst="rect">
            <a:avLst/>
          </a:prstGeom>
          <a:noFill/>
        </p:spPr>
        <p:txBody>
          <a:bodyPr wrap="square" rtlCol="0">
            <a:spAutoFit/>
          </a:bodyPr>
          <a:lstStyle/>
          <a:p>
            <a:pPr algn="ctr"/>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MERKEZİ YERLEŞTİRMEDE </a:t>
            </a:r>
          </a:p>
          <a:p>
            <a:pPr algn="ctr"/>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KRİTERLER</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Tree>
    <p:extLst>
      <p:ext uri="{BB962C8B-B14F-4D97-AF65-F5344CB8AC3E}">
        <p14:creationId xmlns:p14="http://schemas.microsoft.com/office/powerpoint/2010/main" val="1296630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8"/>
                                        </p:tgtEl>
                                        <p:attrNameLst>
                                          <p:attrName>ppt_y</p:attrName>
                                        </p:attrNameLst>
                                      </p:cBhvr>
                                      <p:tavLst>
                                        <p:tav tm="0">
                                          <p:val>
                                            <p:strVal val="#ppt_y"/>
                                          </p:val>
                                        </p:tav>
                                        <p:tav tm="100000">
                                          <p:val>
                                            <p:strVal val="#ppt_y"/>
                                          </p:val>
                                        </p:tav>
                                      </p:tavLst>
                                    </p:anim>
                                    <p:anim calcmode="lin" valueType="num">
                                      <p:cBhvr>
                                        <p:cTn id="9" dur="500" fill="hold"/>
                                        <p:tgtEl>
                                          <p:spTgt spid="8"/>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8"/>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566563" y="2541932"/>
            <a:ext cx="8176022" cy="1200150"/>
          </a:xfrm>
        </p:spPr>
        <p:txBody>
          <a:bodyPr>
            <a:normAutofit fontScale="90000"/>
          </a:bodyPr>
          <a:lstStyle/>
          <a:p>
            <a:pPr algn="ctr"/>
            <a:r>
              <a:rPr lang="tr-TR" b="1" dirty="0" smtClean="0">
                <a:ln w="18000">
                  <a:solidFill>
                    <a:schemeClr val="accent2">
                      <a:satMod val="140000"/>
                    </a:schemeClr>
                  </a:solidFill>
                  <a:prstDash val="solid"/>
                  <a:miter lim="800000"/>
                </a:ln>
                <a:solidFill>
                  <a:srgbClr val="D9D9D9"/>
                </a:solidFill>
                <a:effectLst>
                  <a:outerShdw blurRad="25500" dist="23000" dir="7020000" algn="tl">
                    <a:srgbClr val="000000">
                      <a:alpha val="50000"/>
                    </a:srgbClr>
                  </a:outerShdw>
                </a:effectLst>
              </a:rPr>
              <a:t>İLİMİZDE LGS SONUÇLARINA BAKILDIĞINDA</a:t>
            </a:r>
            <a:endParaRPr lang="tr-TR" b="1" dirty="0">
              <a:ln w="18000">
                <a:solidFill>
                  <a:schemeClr val="accent2">
                    <a:satMod val="140000"/>
                  </a:schemeClr>
                </a:solidFill>
                <a:prstDash val="solid"/>
                <a:miter lim="800000"/>
              </a:ln>
              <a:solidFill>
                <a:srgbClr val="D9D9D9"/>
              </a:solidFill>
              <a:effectLst>
                <a:outerShdw blurRad="25500" dist="23000" dir="7020000" algn="tl">
                  <a:srgbClr val="000000">
                    <a:alpha val="50000"/>
                  </a:srgbClr>
                </a:outerShdw>
              </a:effectLst>
            </a:endParaRPr>
          </a:p>
        </p:txBody>
      </p:sp>
    </p:spTree>
    <p:extLst>
      <p:ext uri="{BB962C8B-B14F-4D97-AF65-F5344CB8AC3E}">
        <p14:creationId xmlns:p14="http://schemas.microsoft.com/office/powerpoint/2010/main" val="8111588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a:spLocks noGrp="1"/>
          </p:cNvSpPr>
          <p:nvPr>
            <p:ph type="title"/>
          </p:nvPr>
        </p:nvSpPr>
        <p:spPr>
          <a:xfrm>
            <a:off x="1" y="500506"/>
            <a:ext cx="9001125" cy="831692"/>
          </a:xfrm>
        </p:spPr>
        <p:style>
          <a:lnRef idx="1">
            <a:schemeClr val="accent5"/>
          </a:lnRef>
          <a:fillRef idx="3">
            <a:schemeClr val="accent5"/>
          </a:fillRef>
          <a:effectRef idx="2">
            <a:schemeClr val="accent5"/>
          </a:effectRef>
          <a:fontRef idx="minor">
            <a:schemeClr val="lt1"/>
          </a:fontRef>
        </p:style>
        <p:txBody>
          <a:bodyPr>
            <a:noAutofit/>
          </a:bodyPr>
          <a:lstStyle/>
          <a:p>
            <a:pPr algn="ctr"/>
            <a:r>
              <a:rPr lang="tr-TR" sz="4000" b="1"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 </a:t>
            </a: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ÖĞRENCİ ALAN LİSELERİN SAYISI?</a:t>
            </a:r>
            <a:endParaRPr lang="en-US" sz="40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 name="Oval 13"/>
          <p:cNvSpPr/>
          <p:nvPr/>
        </p:nvSpPr>
        <p:spPr>
          <a:xfrm>
            <a:off x="619725" y="1559023"/>
            <a:ext cx="1488540" cy="1965818"/>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1746</a:t>
            </a:r>
          </a:p>
          <a:p>
            <a:pPr algn="ctr"/>
            <a:r>
              <a:rPr lang="tr-TR"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Lise</a:t>
            </a:r>
            <a:endParaRPr lang="tr-TR"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graphicFrame>
        <p:nvGraphicFramePr>
          <p:cNvPr id="10" name="9 Tablo"/>
          <p:cNvGraphicFramePr>
            <a:graphicFrameLocks noGrp="1"/>
          </p:cNvGraphicFramePr>
          <p:nvPr>
            <p:extLst>
              <p:ext uri="{D42A27DB-BD31-4B8C-83A1-F6EECF244321}">
                <p14:modId xmlns:p14="http://schemas.microsoft.com/office/powerpoint/2010/main" val="467000529"/>
              </p:ext>
            </p:extLst>
          </p:nvPr>
        </p:nvGraphicFramePr>
        <p:xfrm>
          <a:off x="2586726" y="1559023"/>
          <a:ext cx="5794674" cy="5016246"/>
        </p:xfrm>
        <a:graphic>
          <a:graphicData uri="http://schemas.openxmlformats.org/drawingml/2006/table">
            <a:tbl>
              <a:tblPr firstRow="1" bandRow="1">
                <a:tableStyleId>{F5AB1C69-6EDB-4FF4-983F-18BD219EF322}</a:tableStyleId>
              </a:tblPr>
              <a:tblGrid>
                <a:gridCol w="2633916">
                  <a:extLst>
                    <a:ext uri="{9D8B030D-6E8A-4147-A177-3AD203B41FA5}">
                      <a16:colId xmlns:a16="http://schemas.microsoft.com/office/drawing/2014/main" xmlns="" val="20000"/>
                    </a:ext>
                  </a:extLst>
                </a:gridCol>
                <a:gridCol w="1224136">
                  <a:extLst>
                    <a:ext uri="{9D8B030D-6E8A-4147-A177-3AD203B41FA5}">
                      <a16:colId xmlns:a16="http://schemas.microsoft.com/office/drawing/2014/main" xmlns="" val="20001"/>
                    </a:ext>
                  </a:extLst>
                </a:gridCol>
                <a:gridCol w="1936622">
                  <a:extLst>
                    <a:ext uri="{9D8B030D-6E8A-4147-A177-3AD203B41FA5}">
                      <a16:colId xmlns:a16="http://schemas.microsoft.com/office/drawing/2014/main" xmlns="" val="20002"/>
                    </a:ext>
                  </a:extLst>
                </a:gridCol>
              </a:tblGrid>
              <a:tr h="992124">
                <a:tc gridSpan="3">
                  <a:txBody>
                    <a:bodyPr/>
                    <a:lstStyle/>
                    <a:p>
                      <a:pPr algn="ctr"/>
                      <a:r>
                        <a:rPr lang="tr-TR" sz="2900" dirty="0" smtClean="0">
                          <a:latin typeface="+mj-lt"/>
                        </a:rPr>
                        <a:t>OKUL SAYILARI VE KONTENJANLARI</a:t>
                      </a:r>
                      <a:endParaRPr lang="tr-TR" sz="2900" dirty="0">
                        <a:latin typeface="+mj-lt"/>
                      </a:endParaRPr>
                    </a:p>
                  </a:txBody>
                  <a:tcPr marL="67508" marR="67508" marT="48006" marB="48006" anchor="ct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xmlns="" val="10000"/>
                  </a:ext>
                </a:extLst>
              </a:tr>
              <a:tr h="736092">
                <a:tc>
                  <a:txBody>
                    <a:bodyPr/>
                    <a:lstStyle/>
                    <a:p>
                      <a:pPr algn="ctr"/>
                      <a:r>
                        <a:rPr lang="tr-TR" sz="2100" b="1" dirty="0" smtClean="0">
                          <a:solidFill>
                            <a:srgbClr val="0070C0"/>
                          </a:solidFill>
                          <a:latin typeface="+mj-lt"/>
                        </a:rPr>
                        <a:t>OKUL TÜRÜ</a:t>
                      </a:r>
                      <a:endParaRPr lang="tr-TR" sz="2100" b="1" dirty="0">
                        <a:solidFill>
                          <a:srgbClr val="0070C0"/>
                        </a:solidFill>
                        <a:latin typeface="+mj-lt"/>
                      </a:endParaRPr>
                    </a:p>
                  </a:txBody>
                  <a:tcPr marL="67508" marR="67508" marT="48006" marB="48006" anchor="ctr"/>
                </a:tc>
                <a:tc>
                  <a:txBody>
                    <a:bodyPr/>
                    <a:lstStyle/>
                    <a:p>
                      <a:pPr algn="ctr"/>
                      <a:r>
                        <a:rPr lang="tr-TR" sz="2100" b="1" dirty="0" smtClean="0">
                          <a:solidFill>
                            <a:srgbClr val="0070C0"/>
                          </a:solidFill>
                          <a:latin typeface="+mj-lt"/>
                        </a:rPr>
                        <a:t>OKUL</a:t>
                      </a:r>
                      <a:r>
                        <a:rPr lang="tr-TR" sz="2100" b="1" baseline="0" dirty="0" smtClean="0">
                          <a:solidFill>
                            <a:srgbClr val="0070C0"/>
                          </a:solidFill>
                          <a:latin typeface="+mj-lt"/>
                        </a:rPr>
                        <a:t> SAYISI</a:t>
                      </a:r>
                      <a:endParaRPr lang="tr-TR" sz="2100" b="1" dirty="0">
                        <a:solidFill>
                          <a:srgbClr val="0070C0"/>
                        </a:solidFill>
                        <a:latin typeface="+mj-lt"/>
                      </a:endParaRPr>
                    </a:p>
                  </a:txBody>
                  <a:tcPr marL="67508" marR="67508" marT="48006" marB="48006" anchor="ctr"/>
                </a:tc>
                <a:tc>
                  <a:txBody>
                    <a:bodyPr/>
                    <a:lstStyle/>
                    <a:p>
                      <a:pPr algn="ctr"/>
                      <a:r>
                        <a:rPr lang="tr-TR" sz="2100" b="1" dirty="0" smtClean="0">
                          <a:solidFill>
                            <a:srgbClr val="0070C0"/>
                          </a:solidFill>
                          <a:latin typeface="+mj-lt"/>
                        </a:rPr>
                        <a:t>KONTENJANLAR</a:t>
                      </a:r>
                      <a:endParaRPr lang="tr-TR" sz="2100" b="1" dirty="0">
                        <a:solidFill>
                          <a:srgbClr val="0070C0"/>
                        </a:solidFill>
                        <a:latin typeface="+mj-lt"/>
                      </a:endParaRPr>
                    </a:p>
                  </a:txBody>
                  <a:tcPr marL="67508" marR="67508" marT="48006" marB="48006" anchor="ctr"/>
                </a:tc>
                <a:extLst>
                  <a:ext uri="{0D108BD9-81ED-4DB2-BD59-A6C34878D82A}">
                    <a16:rowId xmlns:a16="http://schemas.microsoft.com/office/drawing/2014/main" xmlns="" val="10001"/>
                  </a:ext>
                </a:extLst>
              </a:tr>
              <a:tr h="389382">
                <a:tc>
                  <a:txBody>
                    <a:bodyPr/>
                    <a:lstStyle/>
                    <a:p>
                      <a:pPr algn="l"/>
                      <a:r>
                        <a:rPr lang="tr-TR" sz="1900" b="1" i="1" dirty="0" smtClean="0">
                          <a:latin typeface="+mj-lt"/>
                        </a:rPr>
                        <a:t>Fen</a:t>
                      </a:r>
                      <a:r>
                        <a:rPr lang="tr-TR" sz="1900" b="1" i="1" baseline="0" dirty="0" smtClean="0">
                          <a:latin typeface="+mj-lt"/>
                        </a:rPr>
                        <a:t> Lisesi</a:t>
                      </a:r>
                      <a:endParaRPr lang="tr-TR" sz="1900" b="1" i="1" dirty="0">
                        <a:latin typeface="+mj-lt"/>
                      </a:endParaRPr>
                    </a:p>
                  </a:txBody>
                  <a:tcPr marL="67508" marR="67508" marT="48006" marB="48006" anchor="ctr"/>
                </a:tc>
                <a:tc>
                  <a:txBody>
                    <a:bodyPr/>
                    <a:lstStyle/>
                    <a:p>
                      <a:pPr algn="ctr"/>
                      <a:r>
                        <a:rPr lang="tr-TR" sz="1900" b="1" i="1" dirty="0" smtClean="0">
                          <a:latin typeface="+mj-lt"/>
                        </a:rPr>
                        <a:t>310</a:t>
                      </a:r>
                      <a:endParaRPr lang="tr-TR" sz="1900" b="1" i="1" dirty="0">
                        <a:latin typeface="+mj-lt"/>
                      </a:endParaRPr>
                    </a:p>
                  </a:txBody>
                  <a:tcPr marL="67508" marR="67508" marT="48006" marB="48006" anchor="ctr"/>
                </a:tc>
                <a:tc>
                  <a:txBody>
                    <a:bodyPr/>
                    <a:lstStyle/>
                    <a:p>
                      <a:pPr algn="ctr"/>
                      <a:r>
                        <a:rPr lang="tr-TR" sz="1900" b="1" i="1" dirty="0" smtClean="0">
                          <a:latin typeface="+mj-lt"/>
                        </a:rPr>
                        <a:t>34.590</a:t>
                      </a:r>
                      <a:endParaRPr lang="tr-TR" sz="1900" b="1" i="1" dirty="0">
                        <a:latin typeface="+mj-lt"/>
                      </a:endParaRPr>
                    </a:p>
                  </a:txBody>
                  <a:tcPr marL="67508" marR="67508" marT="48006" marB="48006" anchor="ctr"/>
                </a:tc>
                <a:extLst>
                  <a:ext uri="{0D108BD9-81ED-4DB2-BD59-A6C34878D82A}">
                    <a16:rowId xmlns:a16="http://schemas.microsoft.com/office/drawing/2014/main" xmlns="" val="10002"/>
                  </a:ext>
                </a:extLst>
              </a:tr>
              <a:tr h="389382">
                <a:tc>
                  <a:txBody>
                    <a:bodyPr/>
                    <a:lstStyle/>
                    <a:p>
                      <a:pPr algn="l"/>
                      <a:r>
                        <a:rPr lang="tr-TR" sz="1900" b="1" i="1" dirty="0" smtClean="0">
                          <a:latin typeface="+mj-lt"/>
                        </a:rPr>
                        <a:t>Sosyal</a:t>
                      </a:r>
                      <a:r>
                        <a:rPr lang="tr-TR" sz="1900" b="1" i="1" baseline="0" dirty="0" smtClean="0">
                          <a:latin typeface="+mj-lt"/>
                        </a:rPr>
                        <a:t> bilimler Lisesi</a:t>
                      </a:r>
                      <a:endParaRPr lang="tr-TR" sz="1900" b="1" i="1" dirty="0">
                        <a:latin typeface="+mj-lt"/>
                      </a:endParaRPr>
                    </a:p>
                  </a:txBody>
                  <a:tcPr marL="67508" marR="67508" marT="48006" marB="48006" anchor="ctr"/>
                </a:tc>
                <a:tc>
                  <a:txBody>
                    <a:bodyPr/>
                    <a:lstStyle/>
                    <a:p>
                      <a:pPr algn="ctr"/>
                      <a:r>
                        <a:rPr lang="tr-TR" sz="1900" b="1" i="1" dirty="0" smtClean="0">
                          <a:latin typeface="+mj-lt"/>
                        </a:rPr>
                        <a:t>91</a:t>
                      </a:r>
                      <a:endParaRPr lang="tr-TR" sz="1900" b="1" i="1" dirty="0">
                        <a:latin typeface="+mj-lt"/>
                      </a:endParaRPr>
                    </a:p>
                  </a:txBody>
                  <a:tcPr marL="67508" marR="67508" marT="48006" marB="48006" anchor="ctr"/>
                </a:tc>
                <a:tc>
                  <a:txBody>
                    <a:bodyPr/>
                    <a:lstStyle/>
                    <a:p>
                      <a:pPr algn="ctr"/>
                      <a:r>
                        <a:rPr lang="tr-TR" sz="1900" b="1" i="1" dirty="0" smtClean="0">
                          <a:latin typeface="+mj-lt"/>
                        </a:rPr>
                        <a:t>9.420</a:t>
                      </a:r>
                      <a:endParaRPr lang="tr-TR" sz="1900" b="1" i="1" dirty="0">
                        <a:latin typeface="+mj-lt"/>
                      </a:endParaRPr>
                    </a:p>
                  </a:txBody>
                  <a:tcPr marL="67508" marR="67508" marT="48006" marB="48006" anchor="ctr"/>
                </a:tc>
                <a:extLst>
                  <a:ext uri="{0D108BD9-81ED-4DB2-BD59-A6C34878D82A}">
                    <a16:rowId xmlns:a16="http://schemas.microsoft.com/office/drawing/2014/main" xmlns="" val="10003"/>
                  </a:ext>
                </a:extLst>
              </a:tr>
              <a:tr h="389382">
                <a:tc>
                  <a:txBody>
                    <a:bodyPr/>
                    <a:lstStyle/>
                    <a:p>
                      <a:pPr algn="l"/>
                      <a:r>
                        <a:rPr lang="tr-TR" sz="1900" b="1" i="1" dirty="0" smtClean="0">
                          <a:latin typeface="+mj-lt"/>
                        </a:rPr>
                        <a:t>Anadolu</a:t>
                      </a:r>
                      <a:r>
                        <a:rPr lang="tr-TR" sz="1900" b="1" i="1" baseline="0" dirty="0" smtClean="0">
                          <a:latin typeface="+mj-lt"/>
                        </a:rPr>
                        <a:t> Lisesi</a:t>
                      </a:r>
                      <a:endParaRPr lang="tr-TR" sz="1900" b="1" i="1" dirty="0">
                        <a:latin typeface="+mj-lt"/>
                      </a:endParaRPr>
                    </a:p>
                  </a:txBody>
                  <a:tcPr marL="67508" marR="67508" marT="48006" marB="48006" anchor="ctr"/>
                </a:tc>
                <a:tc>
                  <a:txBody>
                    <a:bodyPr/>
                    <a:lstStyle/>
                    <a:p>
                      <a:pPr algn="ctr"/>
                      <a:r>
                        <a:rPr lang="tr-TR" sz="1900" b="1" i="1" dirty="0" smtClean="0">
                          <a:latin typeface="+mj-lt"/>
                        </a:rPr>
                        <a:t>290</a:t>
                      </a:r>
                      <a:endParaRPr lang="tr-TR" sz="1900" b="1" i="1" dirty="0">
                        <a:latin typeface="+mj-lt"/>
                      </a:endParaRPr>
                    </a:p>
                  </a:txBody>
                  <a:tcPr marL="67508" marR="67508" marT="48006" marB="48006" anchor="ctr"/>
                </a:tc>
                <a:tc>
                  <a:txBody>
                    <a:bodyPr/>
                    <a:lstStyle/>
                    <a:p>
                      <a:pPr algn="ctr"/>
                      <a:r>
                        <a:rPr lang="tr-TR" sz="1900" b="1" i="1" dirty="0" smtClean="0">
                          <a:latin typeface="+mj-lt"/>
                        </a:rPr>
                        <a:t>42.460</a:t>
                      </a:r>
                      <a:endParaRPr lang="tr-TR" sz="1900" b="1" i="1" dirty="0">
                        <a:latin typeface="+mj-lt"/>
                      </a:endParaRPr>
                    </a:p>
                  </a:txBody>
                  <a:tcPr marL="67508" marR="67508" marT="48006" marB="48006" anchor="ctr"/>
                </a:tc>
                <a:extLst>
                  <a:ext uri="{0D108BD9-81ED-4DB2-BD59-A6C34878D82A}">
                    <a16:rowId xmlns:a16="http://schemas.microsoft.com/office/drawing/2014/main" xmlns="" val="10004"/>
                  </a:ext>
                </a:extLst>
              </a:tr>
              <a:tr h="6720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tr-TR" sz="1900" b="1" i="1" u="none" strike="noStrike" kern="1200" cap="none" spc="0" normalizeH="0" baseline="0" noProof="0" dirty="0" smtClean="0">
                          <a:ln>
                            <a:noFill/>
                          </a:ln>
                          <a:solidFill>
                            <a:prstClr val="black"/>
                          </a:solidFill>
                          <a:effectLst/>
                          <a:uLnTx/>
                          <a:uFillTx/>
                          <a:latin typeface="+mj-lt"/>
                          <a:ea typeface="+mn-ea"/>
                          <a:cs typeface="+mn-cs"/>
                        </a:rPr>
                        <a:t>Anadolu imam Hatip Lisesi</a:t>
                      </a:r>
                    </a:p>
                    <a:p>
                      <a:pPr algn="l"/>
                      <a:endParaRPr lang="tr-TR" sz="1900" b="1" i="1" dirty="0">
                        <a:latin typeface="+mj-lt"/>
                      </a:endParaRPr>
                    </a:p>
                  </a:txBody>
                  <a:tcPr marL="67508" marR="67508" marT="48006" marB="48006" anchor="ctr"/>
                </a:tc>
                <a:tc>
                  <a:txBody>
                    <a:bodyPr/>
                    <a:lstStyle/>
                    <a:p>
                      <a:pPr algn="ctr"/>
                      <a:r>
                        <a:rPr lang="tr-TR" sz="1900" b="1" i="1" dirty="0" smtClean="0">
                          <a:latin typeface="+mj-lt"/>
                        </a:rPr>
                        <a:t>339</a:t>
                      </a:r>
                      <a:endParaRPr lang="tr-TR" sz="1900" b="1" i="1" dirty="0">
                        <a:latin typeface="+mj-lt"/>
                      </a:endParaRPr>
                    </a:p>
                  </a:txBody>
                  <a:tcPr marL="67508" marR="67508" marT="48006" marB="48006" anchor="ctr"/>
                </a:tc>
                <a:tc>
                  <a:txBody>
                    <a:bodyPr/>
                    <a:lstStyle/>
                    <a:p>
                      <a:pPr algn="ctr"/>
                      <a:r>
                        <a:rPr lang="tr-TR" sz="1900" b="1" i="1" dirty="0" smtClean="0">
                          <a:latin typeface="+mj-lt"/>
                        </a:rPr>
                        <a:t>28770</a:t>
                      </a:r>
                      <a:endParaRPr lang="tr-TR" sz="1900" b="1" i="1" dirty="0">
                        <a:latin typeface="+mj-lt"/>
                      </a:endParaRPr>
                    </a:p>
                  </a:txBody>
                  <a:tcPr marL="67508" marR="67508" marT="48006" marB="48006" anchor="ctr"/>
                </a:tc>
                <a:extLst>
                  <a:ext uri="{0D108BD9-81ED-4DB2-BD59-A6C34878D82A}">
                    <a16:rowId xmlns:a16="http://schemas.microsoft.com/office/drawing/2014/main" xmlns="" val="10005"/>
                  </a:ext>
                </a:extLst>
              </a:tr>
              <a:tr h="672084">
                <a:tc>
                  <a:txBody>
                    <a:bodyPr/>
                    <a:lstStyle/>
                    <a:p>
                      <a:pPr algn="l"/>
                      <a:r>
                        <a:rPr lang="tr-TR" sz="1900" b="1" i="1" dirty="0" smtClean="0">
                          <a:latin typeface="+mj-lt"/>
                        </a:rPr>
                        <a:t>Mesleki ve Teknik Anadolu Lisesi</a:t>
                      </a:r>
                      <a:endParaRPr lang="tr-TR" sz="1900" b="1" i="1" dirty="0">
                        <a:latin typeface="+mj-lt"/>
                      </a:endParaRPr>
                    </a:p>
                  </a:txBody>
                  <a:tcPr marL="67508" marR="67508" marT="48006" marB="48006" anchor="ctr"/>
                </a:tc>
                <a:tc>
                  <a:txBody>
                    <a:bodyPr/>
                    <a:lstStyle/>
                    <a:p>
                      <a:pPr algn="ctr"/>
                      <a:r>
                        <a:rPr lang="tr-TR" sz="1900" b="1" i="1" dirty="0" smtClean="0">
                          <a:latin typeface="+mj-lt"/>
                        </a:rPr>
                        <a:t>716</a:t>
                      </a:r>
                      <a:endParaRPr lang="tr-TR" sz="1900" b="1" i="1" dirty="0">
                        <a:latin typeface="+mj-lt"/>
                      </a:endParaRPr>
                    </a:p>
                  </a:txBody>
                  <a:tcPr marL="67508" marR="67508" marT="48006" marB="48006" anchor="ctr"/>
                </a:tc>
                <a:tc>
                  <a:txBody>
                    <a:bodyPr/>
                    <a:lstStyle/>
                    <a:p>
                      <a:pPr algn="ctr"/>
                      <a:r>
                        <a:rPr lang="tr-TR" sz="1900" b="1" i="1" dirty="0" smtClean="0">
                          <a:latin typeface="+mj-lt"/>
                        </a:rPr>
                        <a:t>24360</a:t>
                      </a:r>
                      <a:endParaRPr lang="tr-TR" sz="1900" b="1" i="1" dirty="0">
                        <a:latin typeface="+mj-lt"/>
                      </a:endParaRPr>
                    </a:p>
                  </a:txBody>
                  <a:tcPr marL="67508" marR="67508" marT="48006" marB="48006" anchor="ctr"/>
                </a:tc>
                <a:extLst>
                  <a:ext uri="{0D108BD9-81ED-4DB2-BD59-A6C34878D82A}">
                    <a16:rowId xmlns:a16="http://schemas.microsoft.com/office/drawing/2014/main" xmlns="" val="10006"/>
                  </a:ext>
                </a:extLst>
              </a:tr>
              <a:tr h="480060">
                <a:tc>
                  <a:txBody>
                    <a:bodyPr/>
                    <a:lstStyle/>
                    <a:p>
                      <a:r>
                        <a:rPr lang="tr-TR" sz="2500" b="1" dirty="0" smtClean="0">
                          <a:solidFill>
                            <a:schemeClr val="accent3">
                              <a:lumMod val="75000"/>
                            </a:schemeClr>
                          </a:solidFill>
                          <a:latin typeface="+mj-lt"/>
                        </a:rPr>
                        <a:t>Toplam</a:t>
                      </a:r>
                      <a:endParaRPr lang="tr-TR" sz="2500" b="1" dirty="0">
                        <a:solidFill>
                          <a:schemeClr val="accent3">
                            <a:lumMod val="75000"/>
                          </a:schemeClr>
                        </a:solidFill>
                        <a:latin typeface="+mj-lt"/>
                      </a:endParaRPr>
                    </a:p>
                  </a:txBody>
                  <a:tcPr marL="67508" marR="67508" marT="48006" marB="48006"/>
                </a:tc>
                <a:tc>
                  <a:txBody>
                    <a:bodyPr/>
                    <a:lstStyle/>
                    <a:p>
                      <a:pPr algn="ctr"/>
                      <a:r>
                        <a:rPr lang="tr-TR" sz="2500" b="1" dirty="0" smtClean="0">
                          <a:solidFill>
                            <a:schemeClr val="accent3">
                              <a:lumMod val="75000"/>
                            </a:schemeClr>
                          </a:solidFill>
                          <a:latin typeface="+mj-lt"/>
                        </a:rPr>
                        <a:t>1.746</a:t>
                      </a:r>
                      <a:endParaRPr lang="tr-TR" sz="2500" b="1" dirty="0">
                        <a:solidFill>
                          <a:schemeClr val="accent3">
                            <a:lumMod val="75000"/>
                          </a:schemeClr>
                        </a:solidFill>
                        <a:latin typeface="+mj-lt"/>
                      </a:endParaRPr>
                    </a:p>
                  </a:txBody>
                  <a:tcPr marL="67508" marR="67508" marT="48006" marB="48006"/>
                </a:tc>
                <a:tc>
                  <a:txBody>
                    <a:bodyPr/>
                    <a:lstStyle/>
                    <a:p>
                      <a:pPr algn="ctr"/>
                      <a:r>
                        <a:rPr lang="tr-TR" sz="2500" b="1" dirty="0" smtClean="0">
                          <a:solidFill>
                            <a:schemeClr val="accent3">
                              <a:lumMod val="75000"/>
                            </a:schemeClr>
                          </a:solidFill>
                          <a:latin typeface="+mj-lt"/>
                        </a:rPr>
                        <a:t>139.600</a:t>
                      </a:r>
                      <a:endParaRPr lang="tr-TR" sz="2500" b="1" dirty="0">
                        <a:solidFill>
                          <a:schemeClr val="accent3">
                            <a:lumMod val="75000"/>
                          </a:schemeClr>
                        </a:solidFill>
                        <a:latin typeface="+mj-lt"/>
                      </a:endParaRPr>
                    </a:p>
                  </a:txBody>
                  <a:tcPr marL="67508" marR="67508" marT="48006" marB="48006"/>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1106985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96106" y="401041"/>
          <a:ext cx="7920882" cy="6263898"/>
        </p:xfrm>
        <a:graphic>
          <a:graphicData uri="http://schemas.openxmlformats.org/drawingml/2006/table">
            <a:tbl>
              <a:tblPr/>
              <a:tblGrid>
                <a:gridCol w="1224137">
                  <a:extLst>
                    <a:ext uri="{9D8B030D-6E8A-4147-A177-3AD203B41FA5}">
                      <a16:colId xmlns:a16="http://schemas.microsoft.com/office/drawing/2014/main" xmlns="" val="20000"/>
                    </a:ext>
                  </a:extLst>
                </a:gridCol>
                <a:gridCol w="2448272">
                  <a:extLst>
                    <a:ext uri="{9D8B030D-6E8A-4147-A177-3AD203B41FA5}">
                      <a16:colId xmlns:a16="http://schemas.microsoft.com/office/drawing/2014/main" xmlns="" val="20001"/>
                    </a:ext>
                  </a:extLst>
                </a:gridCol>
                <a:gridCol w="1909541">
                  <a:extLst>
                    <a:ext uri="{9D8B030D-6E8A-4147-A177-3AD203B41FA5}">
                      <a16:colId xmlns:a16="http://schemas.microsoft.com/office/drawing/2014/main" xmlns="" val="20002"/>
                    </a:ext>
                  </a:extLst>
                </a:gridCol>
                <a:gridCol w="1069174">
                  <a:extLst>
                    <a:ext uri="{9D8B030D-6E8A-4147-A177-3AD203B41FA5}">
                      <a16:colId xmlns:a16="http://schemas.microsoft.com/office/drawing/2014/main" xmlns="" val="20003"/>
                    </a:ext>
                  </a:extLst>
                </a:gridCol>
                <a:gridCol w="1269758">
                  <a:extLst>
                    <a:ext uri="{9D8B030D-6E8A-4147-A177-3AD203B41FA5}">
                      <a16:colId xmlns:a16="http://schemas.microsoft.com/office/drawing/2014/main" xmlns="" val="20004"/>
                    </a:ext>
                  </a:extLst>
                </a:gridCol>
              </a:tblGrid>
              <a:tr h="576875">
                <a:tc gridSpan="5">
                  <a:txBody>
                    <a:bodyPr/>
                    <a:lstStyle/>
                    <a:p>
                      <a:pPr algn="ctr" rtl="0" fontAlgn="ctr"/>
                      <a:r>
                        <a:rPr lang="tr-TR" sz="2000" b="1" i="0" u="none" strike="noStrike" dirty="0" smtClean="0">
                          <a:solidFill>
                            <a:srgbClr val="000000"/>
                          </a:solidFill>
                          <a:latin typeface="Calibri"/>
                        </a:rPr>
                        <a:t>2019 YILI MERKEZİ SINAV PUANI İLE ÖĞRENCİ ALAN ÇANAKKALE İLİ LİSELERİNE İLİŞKİN BİLGİLER </a:t>
                      </a:r>
                      <a:endParaRPr lang="tr-TR" sz="2000" b="1" i="0" u="none" strike="noStrike" dirty="0">
                        <a:solidFill>
                          <a:srgbClr val="000000"/>
                        </a:solidFill>
                        <a:latin typeface="Calibri"/>
                      </a:endParaRPr>
                    </a:p>
                  </a:txBody>
                  <a:tcPr marL="6386" marR="6386" marT="908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6">
                        <a:lumMod val="40000"/>
                        <a:lumOff val="60000"/>
                      </a:schemeClr>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xmlns="" val="10000"/>
                  </a:ext>
                </a:extLst>
              </a:tr>
              <a:tr h="617297">
                <a:tc>
                  <a:txBody>
                    <a:bodyPr/>
                    <a:lstStyle/>
                    <a:p>
                      <a:pPr algn="ctr" rtl="0" fontAlgn="ctr"/>
                      <a:r>
                        <a:rPr lang="tr-TR" sz="1800" b="1" i="0" u="none" strike="noStrike" dirty="0">
                          <a:solidFill>
                            <a:srgbClr val="000000"/>
                          </a:solidFill>
                          <a:latin typeface="Calibri"/>
                        </a:rPr>
                        <a:t>OKUL TÜRÜ </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ctr"/>
                      <a:r>
                        <a:rPr lang="tr-TR" sz="1800" b="1" i="0" u="none" strike="noStrike" dirty="0">
                          <a:solidFill>
                            <a:srgbClr val="000000"/>
                          </a:solidFill>
                          <a:latin typeface="Calibri"/>
                        </a:rPr>
                        <a:t>OKUL ADI </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ctr"/>
                      <a:r>
                        <a:rPr lang="tr-TR" sz="1800" b="1" i="0" u="none" strike="noStrike" dirty="0">
                          <a:solidFill>
                            <a:srgbClr val="000000"/>
                          </a:solidFill>
                          <a:latin typeface="Calibri"/>
                        </a:rPr>
                        <a:t>ALAN ADI </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ctr"/>
                      <a:r>
                        <a:rPr lang="tr-TR" sz="1400" b="1" i="0" u="none" strike="noStrike" dirty="0">
                          <a:solidFill>
                            <a:srgbClr val="000000"/>
                          </a:solidFill>
                          <a:latin typeface="Calibri"/>
                        </a:rPr>
                        <a:t>En Düşük Yüzdelik Dilim (%) </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tc>
                  <a:txBody>
                    <a:bodyPr/>
                    <a:lstStyle/>
                    <a:p>
                      <a:pPr algn="ctr" rtl="0" fontAlgn="ctr"/>
                      <a:r>
                        <a:rPr lang="tr-TR" sz="1400" b="1" i="0" u="none" strike="noStrike" dirty="0">
                          <a:solidFill>
                            <a:srgbClr val="000000"/>
                          </a:solidFill>
                          <a:latin typeface="Calibri"/>
                        </a:rPr>
                        <a:t>En Yüksek Yüzdelik Dilim (%) </a:t>
                      </a: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xmlns="" val="10001"/>
                  </a:ext>
                </a:extLst>
              </a:tr>
              <a:tr h="446781">
                <a:tc rowSpan="5">
                  <a:txBody>
                    <a:bodyPr/>
                    <a:lstStyle/>
                    <a:p>
                      <a:pPr algn="ctr" rtl="0" fontAlgn="ctr"/>
                      <a:r>
                        <a:rPr lang="tr-TR" sz="1400" b="1" i="0" u="none" strike="noStrike" dirty="0">
                          <a:solidFill>
                            <a:srgbClr val="000000"/>
                          </a:solidFill>
                          <a:latin typeface="Calibri"/>
                        </a:rPr>
                        <a:t>Fen </a:t>
                      </a:r>
                      <a:r>
                        <a:rPr lang="tr-TR" sz="1400" b="1" i="0" u="none" strike="noStrike" dirty="0" smtClean="0">
                          <a:solidFill>
                            <a:srgbClr val="000000"/>
                          </a:solidFill>
                          <a:latin typeface="Calibri"/>
                        </a:rPr>
                        <a:t>Liseleri</a:t>
                      </a:r>
                      <a:endParaRPr lang="tr-TR" sz="1400" b="1" i="0" u="none" strike="noStrike" dirty="0">
                        <a:solidFill>
                          <a:srgbClr val="000000"/>
                        </a:solidFill>
                        <a:latin typeface="Calibri"/>
                      </a:endParaRP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marL="0" indent="0" algn="l" rtl="0" fontAlgn="ctr"/>
                      <a:r>
                        <a:rPr lang="tr-TR" sz="1400" b="0" i="0" u="none" strike="noStrike" dirty="0">
                          <a:solidFill>
                            <a:srgbClr val="000000"/>
                          </a:solidFill>
                          <a:latin typeface="Calibri"/>
                        </a:rPr>
                        <a:t>Ayvacık Fen Lisesi </a:t>
                      </a: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Fen Bilimleri Alanı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8</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4,66</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2"/>
                  </a:ext>
                </a:extLst>
              </a:tr>
              <a:tr h="446781">
                <a:tc vMerge="1">
                  <a:txBody>
                    <a:bodyPr/>
                    <a:lstStyle/>
                    <a:p>
                      <a:endParaRPr lang="tr-TR"/>
                    </a:p>
                  </a:txBody>
                  <a:tcPr/>
                </a:tc>
                <a:tc>
                  <a:txBody>
                    <a:bodyPr/>
                    <a:lstStyle/>
                    <a:p>
                      <a:pPr marL="0" indent="0" algn="l" rtl="0" fontAlgn="ctr"/>
                      <a:r>
                        <a:rPr lang="tr-TR" sz="1400" b="0" i="0" u="none" strike="noStrike" dirty="0">
                          <a:solidFill>
                            <a:srgbClr val="000000"/>
                          </a:solidFill>
                          <a:latin typeface="Calibri"/>
                        </a:rPr>
                        <a:t>Çan Fen Lisesi </a:t>
                      </a: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Fen Bilimleri Alanı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6,63</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a:solidFill>
                            <a:srgbClr val="000000"/>
                          </a:solidFill>
                          <a:latin typeface="Calibri"/>
                        </a:rPr>
                        <a:t>2,54</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3"/>
                  </a:ext>
                </a:extLst>
              </a:tr>
              <a:tr h="446781">
                <a:tc vMerge="1">
                  <a:txBody>
                    <a:bodyPr/>
                    <a:lstStyle/>
                    <a:p>
                      <a:endParaRPr lang="tr-TR"/>
                    </a:p>
                  </a:txBody>
                  <a:tcPr/>
                </a:tc>
                <a:tc>
                  <a:txBody>
                    <a:bodyPr/>
                    <a:lstStyle/>
                    <a:p>
                      <a:pPr algn="l" rtl="0" fontAlgn="ctr"/>
                      <a:r>
                        <a:rPr lang="tr-TR" sz="1400" b="0" i="0" u="none" strike="noStrike" dirty="0">
                          <a:solidFill>
                            <a:srgbClr val="000000"/>
                          </a:solidFill>
                          <a:latin typeface="Calibri"/>
                        </a:rPr>
                        <a:t>Merkez Fen Lisesi </a:t>
                      </a: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Fen Bilimleri Alanı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2,4</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0,01</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4"/>
                  </a:ext>
                </a:extLst>
              </a:tr>
              <a:tr h="446781">
                <a:tc vMerge="1">
                  <a:txBody>
                    <a:bodyPr/>
                    <a:lstStyle/>
                    <a:p>
                      <a:endParaRPr lang="tr-TR"/>
                    </a:p>
                  </a:txBody>
                  <a:tcPr/>
                </a:tc>
                <a:tc>
                  <a:txBody>
                    <a:bodyPr/>
                    <a:lstStyle/>
                    <a:p>
                      <a:pPr algn="l" rtl="0" fontAlgn="ctr"/>
                      <a:r>
                        <a:rPr lang="tr-TR" sz="1400" b="0" i="0" u="none" strike="noStrike" dirty="0">
                          <a:solidFill>
                            <a:srgbClr val="000000"/>
                          </a:solidFill>
                          <a:latin typeface="Calibri"/>
                        </a:rPr>
                        <a:t>Biga Fen Lisesi </a:t>
                      </a: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Fen Bilimleri Alanı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5,26</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0,79</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5"/>
                  </a:ext>
                </a:extLst>
              </a:tr>
              <a:tr h="446781">
                <a:tc vMerge="1">
                  <a:txBody>
                    <a:bodyPr/>
                    <a:lstStyle/>
                    <a:p>
                      <a:endParaRPr lang="tr-TR"/>
                    </a:p>
                  </a:txBody>
                  <a:tcPr/>
                </a:tc>
                <a:tc>
                  <a:txBody>
                    <a:bodyPr/>
                    <a:lstStyle/>
                    <a:p>
                      <a:pPr algn="l" rtl="0" fontAlgn="ctr"/>
                      <a:r>
                        <a:rPr lang="tr-TR" sz="1400" b="0" i="0" u="none" strike="noStrike" dirty="0">
                          <a:solidFill>
                            <a:srgbClr val="000000"/>
                          </a:solidFill>
                          <a:latin typeface="Calibri"/>
                        </a:rPr>
                        <a:t>Gelibolu Fen Lisesi </a:t>
                      </a: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Fen Bilimleri Alanı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7,45</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2,06</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6"/>
                  </a:ext>
                </a:extLst>
              </a:tr>
              <a:tr h="579897">
                <a:tc>
                  <a:txBody>
                    <a:bodyPr/>
                    <a:lstStyle/>
                    <a:p>
                      <a:pPr algn="ctr" rtl="0" fontAlgn="ctr"/>
                      <a:r>
                        <a:rPr lang="tr-TR" sz="1400" b="1" i="0" u="none" strike="noStrike" dirty="0">
                          <a:solidFill>
                            <a:srgbClr val="000000"/>
                          </a:solidFill>
                          <a:latin typeface="Calibri"/>
                        </a:rPr>
                        <a:t>Sosyal Bilimler Lisesi </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rtl="0" fontAlgn="ctr"/>
                      <a:r>
                        <a:rPr lang="tr-TR" sz="1400" b="0" i="0" u="none" strike="noStrike" dirty="0">
                          <a:solidFill>
                            <a:srgbClr val="000000"/>
                          </a:solidFill>
                          <a:latin typeface="Calibri"/>
                        </a:rPr>
                        <a:t>Çanakkale Türkiye Odalar ve Borsalar Birliği Sosyal Bilimler </a:t>
                      </a:r>
                      <a:r>
                        <a:rPr lang="tr-TR" sz="1400" b="0" i="0" u="none" strike="noStrike" dirty="0" smtClean="0">
                          <a:solidFill>
                            <a:srgbClr val="000000"/>
                          </a:solidFill>
                          <a:latin typeface="Calibri"/>
                        </a:rPr>
                        <a:t>L.</a:t>
                      </a:r>
                      <a:endParaRPr lang="tr-TR" sz="1400" b="0" i="0" u="none" strike="noStrike" dirty="0">
                        <a:solidFill>
                          <a:srgbClr val="000000"/>
                        </a:solidFill>
                        <a:latin typeface="Calibri"/>
                      </a:endParaRP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b"/>
                      <a:r>
                        <a:rPr lang="tr-TR" sz="1400" b="0" i="0" u="none" strike="noStrike" dirty="0" smtClean="0">
                          <a:solidFill>
                            <a:srgbClr val="000000"/>
                          </a:solidFill>
                          <a:latin typeface="Calibri"/>
                        </a:rPr>
                        <a:t>  </a:t>
                      </a:r>
                      <a:endParaRPr lang="tr-TR" sz="1400" b="0" i="0" u="none" strike="noStrike" dirty="0">
                        <a:solidFill>
                          <a:srgbClr val="000000"/>
                        </a:solidFill>
                        <a:latin typeface="Calibri"/>
                      </a:endParaRPr>
                    </a:p>
                  </a:txBody>
                  <a:tcPr marL="79734" marR="6386" marT="11340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a:solidFill>
                            <a:srgbClr val="000000"/>
                          </a:solidFill>
                          <a:latin typeface="Calibri"/>
                        </a:rPr>
                        <a:t>14,17</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6,37</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7"/>
                  </a:ext>
                </a:extLst>
              </a:tr>
              <a:tr h="509058">
                <a:tc rowSpan="2">
                  <a:txBody>
                    <a:bodyPr/>
                    <a:lstStyle/>
                    <a:p>
                      <a:pPr algn="ctr" rtl="0" fontAlgn="ctr"/>
                      <a:r>
                        <a:rPr lang="tr-TR" sz="1400" b="1" i="0" u="none" strike="noStrike" dirty="0">
                          <a:solidFill>
                            <a:srgbClr val="000000"/>
                          </a:solidFill>
                          <a:latin typeface="Calibri"/>
                        </a:rPr>
                        <a:t>Anadolu İmam Hatip </a:t>
                      </a:r>
                      <a:r>
                        <a:rPr lang="tr-TR" sz="1400" b="1" i="0" u="none" strike="noStrike" dirty="0" smtClean="0">
                          <a:solidFill>
                            <a:srgbClr val="000000"/>
                          </a:solidFill>
                          <a:latin typeface="Calibri"/>
                        </a:rPr>
                        <a:t> Liseleri</a:t>
                      </a:r>
                      <a:endParaRPr lang="tr-TR" sz="1400" b="1" i="0" u="none" strike="noStrike" dirty="0">
                        <a:solidFill>
                          <a:srgbClr val="000000"/>
                        </a:solidFill>
                        <a:latin typeface="Calibri"/>
                      </a:endParaRP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rtl="0" fontAlgn="ctr"/>
                      <a:r>
                        <a:rPr lang="tr-TR" sz="1400" b="0" i="0" u="none" strike="noStrike" dirty="0">
                          <a:solidFill>
                            <a:srgbClr val="000000"/>
                          </a:solidFill>
                          <a:latin typeface="Calibri"/>
                        </a:rPr>
                        <a:t>Çanakkale Anadolu İmam Hatip Lisesi                                                              </a:t>
                      </a: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Fen Ve Sosyal Bilimler Programı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a:solidFill>
                            <a:srgbClr val="000000"/>
                          </a:solidFill>
                          <a:latin typeface="Calibri"/>
                        </a:rPr>
                        <a:t>24,28</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3,39</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8"/>
                  </a:ext>
                </a:extLst>
              </a:tr>
              <a:tr h="446781">
                <a:tc vMerge="1">
                  <a:txBody>
                    <a:bodyPr/>
                    <a:lstStyle/>
                    <a:p>
                      <a:endParaRPr lang="tr-TR"/>
                    </a:p>
                  </a:txBody>
                  <a:tcPr/>
                </a:tc>
                <a:tc>
                  <a:txBody>
                    <a:bodyPr/>
                    <a:lstStyle/>
                    <a:p>
                      <a:pPr algn="l" rtl="0" fontAlgn="ctr"/>
                      <a:r>
                        <a:rPr lang="tr-TR" sz="1400" b="0" i="0" u="none" strike="noStrike" dirty="0">
                          <a:solidFill>
                            <a:srgbClr val="000000"/>
                          </a:solidFill>
                          <a:latin typeface="Calibri"/>
                        </a:rPr>
                        <a:t>Biga Anadolu İmam Hatip Lisesi                                                              </a:t>
                      </a: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Fen Ve Sosyal Bilimler Programı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a:solidFill>
                            <a:srgbClr val="000000"/>
                          </a:solidFill>
                          <a:latin typeface="Calibri"/>
                        </a:rPr>
                        <a:t>38,47</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7,88</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09"/>
                  </a:ext>
                </a:extLst>
              </a:tr>
              <a:tr h="446781">
                <a:tc rowSpan="2">
                  <a:txBody>
                    <a:bodyPr/>
                    <a:lstStyle/>
                    <a:p>
                      <a:pPr algn="ctr" rtl="0" fontAlgn="ctr"/>
                      <a:r>
                        <a:rPr lang="tr-TR" sz="1400" b="1" i="0" u="none" strike="noStrike" dirty="0">
                          <a:solidFill>
                            <a:srgbClr val="000000"/>
                          </a:solidFill>
                          <a:latin typeface="Calibri"/>
                        </a:rPr>
                        <a:t>Anadolu Teknik Programı </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60000"/>
                        <a:lumOff val="40000"/>
                      </a:schemeClr>
                    </a:solidFill>
                  </a:tcPr>
                </a:tc>
                <a:tc>
                  <a:txBody>
                    <a:bodyPr/>
                    <a:lstStyle/>
                    <a:p>
                      <a:pPr algn="l" rtl="0" fontAlgn="b"/>
                      <a:r>
                        <a:rPr lang="tr-TR" sz="1400" b="0" i="0" u="none" strike="noStrike" dirty="0">
                          <a:solidFill>
                            <a:srgbClr val="000000"/>
                          </a:solidFill>
                          <a:latin typeface="Calibri"/>
                        </a:rPr>
                        <a:t>İÇDAŞ Biga Mesleki ve Teknik </a:t>
                      </a:r>
                      <a:r>
                        <a:rPr lang="tr-TR" sz="1400" b="0" i="0" u="none" strike="noStrike" dirty="0" smtClean="0">
                          <a:solidFill>
                            <a:srgbClr val="000000"/>
                          </a:solidFill>
                          <a:latin typeface="Calibri"/>
                        </a:rPr>
                        <a:t>AL</a:t>
                      </a:r>
                      <a:endParaRPr lang="tr-TR" sz="1400" b="0" i="0" u="none" strike="noStrike" dirty="0">
                        <a:solidFill>
                          <a:srgbClr val="000000"/>
                        </a:solidFill>
                        <a:latin typeface="Calibri"/>
                      </a:endParaRP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Makine Teknolojisi Alanı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a:solidFill>
                            <a:srgbClr val="000000"/>
                          </a:solidFill>
                          <a:latin typeface="Calibri"/>
                        </a:rPr>
                        <a:t>50,57</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10,46</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10"/>
                  </a:ext>
                </a:extLst>
              </a:tr>
              <a:tr h="550912">
                <a:tc vMerge="1">
                  <a:txBody>
                    <a:bodyPr/>
                    <a:lstStyle/>
                    <a:p>
                      <a:endParaRPr lang="tr-TR"/>
                    </a:p>
                  </a:txBody>
                  <a:tcPr/>
                </a:tc>
                <a:tc>
                  <a:txBody>
                    <a:bodyPr/>
                    <a:lstStyle/>
                    <a:p>
                      <a:pPr algn="l" rtl="0" fontAlgn="b"/>
                      <a:r>
                        <a:rPr lang="fi-FI" sz="1400" b="0" i="0" u="none" strike="noStrike" dirty="0">
                          <a:solidFill>
                            <a:srgbClr val="000000"/>
                          </a:solidFill>
                          <a:latin typeface="Calibri"/>
                        </a:rPr>
                        <a:t>Çanakkale </a:t>
                      </a:r>
                      <a:r>
                        <a:rPr lang="tr-TR" sz="1400" b="0" i="0" u="none" strike="noStrike" dirty="0" smtClean="0">
                          <a:solidFill>
                            <a:srgbClr val="000000"/>
                          </a:solidFill>
                          <a:latin typeface="Calibri"/>
                        </a:rPr>
                        <a:t>Merkez </a:t>
                      </a:r>
                      <a:r>
                        <a:rPr lang="fi-FI" sz="1400" b="0" i="0" u="none" strike="noStrike" dirty="0" smtClean="0">
                          <a:solidFill>
                            <a:srgbClr val="000000"/>
                          </a:solidFill>
                          <a:latin typeface="Calibri"/>
                        </a:rPr>
                        <a:t>Mes</a:t>
                      </a:r>
                      <a:r>
                        <a:rPr lang="tr-TR" sz="1400" b="0" i="0" u="none" strike="noStrike" dirty="0" smtClean="0">
                          <a:solidFill>
                            <a:srgbClr val="000000"/>
                          </a:solidFill>
                          <a:latin typeface="Calibri"/>
                        </a:rPr>
                        <a:t>.</a:t>
                      </a:r>
                      <a:r>
                        <a:rPr lang="tr-TR" sz="1400" b="0" i="0" u="none" strike="noStrike" baseline="0" dirty="0" smtClean="0">
                          <a:solidFill>
                            <a:srgbClr val="000000"/>
                          </a:solidFill>
                          <a:latin typeface="Calibri"/>
                        </a:rPr>
                        <a:t> </a:t>
                      </a:r>
                      <a:r>
                        <a:rPr lang="fi-FI" sz="1400" b="0" i="0" u="none" strike="noStrike" dirty="0" smtClean="0">
                          <a:solidFill>
                            <a:srgbClr val="000000"/>
                          </a:solidFill>
                          <a:latin typeface="Calibri"/>
                        </a:rPr>
                        <a:t>ve Tek</a:t>
                      </a:r>
                      <a:r>
                        <a:rPr lang="tr-TR" sz="1400" b="0" i="0" u="none" strike="noStrike" dirty="0" smtClean="0">
                          <a:solidFill>
                            <a:srgbClr val="000000"/>
                          </a:solidFill>
                          <a:latin typeface="Calibri"/>
                        </a:rPr>
                        <a:t>.</a:t>
                      </a:r>
                      <a:r>
                        <a:rPr lang="fi-FI" sz="1400" b="0" i="0" u="none" strike="noStrike" dirty="0" smtClean="0">
                          <a:solidFill>
                            <a:srgbClr val="000000"/>
                          </a:solidFill>
                          <a:latin typeface="Calibri"/>
                        </a:rPr>
                        <a:t> A</a:t>
                      </a:r>
                      <a:r>
                        <a:rPr lang="tr-TR" sz="1400" b="0" i="0" u="none" strike="noStrike" dirty="0" smtClean="0">
                          <a:solidFill>
                            <a:srgbClr val="000000"/>
                          </a:solidFill>
                          <a:latin typeface="Calibri"/>
                        </a:rPr>
                        <a:t>L</a:t>
                      </a:r>
                      <a:r>
                        <a:rPr lang="tr-TR" sz="1400" b="0" i="0" u="none" strike="noStrike" baseline="0" dirty="0" smtClean="0">
                          <a:solidFill>
                            <a:srgbClr val="000000"/>
                          </a:solidFill>
                          <a:latin typeface="Calibri"/>
                        </a:rPr>
                        <a:t> </a:t>
                      </a:r>
                      <a:endParaRPr lang="fi-FI" sz="1400" b="0" i="0" u="none" strike="noStrike" dirty="0">
                        <a:solidFill>
                          <a:srgbClr val="000000"/>
                        </a:solidFill>
                        <a:latin typeface="Calibri"/>
                      </a:endParaRPr>
                    </a:p>
                  </a:txBody>
                  <a:tcPr marL="79734"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smtClean="0">
                          <a:solidFill>
                            <a:srgbClr val="000000"/>
                          </a:solidFill>
                          <a:latin typeface="Calibri"/>
                        </a:rPr>
                        <a:t>Elektrik -Elektronik Teknolojisi Alanı </a:t>
                      </a:r>
                      <a:endParaRPr lang="tr-TR" sz="1400" b="0" i="0" u="none" strike="noStrike" dirty="0">
                        <a:solidFill>
                          <a:srgbClr val="000000"/>
                        </a:solidFill>
                        <a:latin typeface="Calibri"/>
                      </a:endParaRPr>
                    </a:p>
                  </a:txBody>
                  <a:tcPr marL="79734" marR="6386" marT="1134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a:solidFill>
                            <a:srgbClr val="000000"/>
                          </a:solidFill>
                          <a:latin typeface="Calibri"/>
                        </a:rPr>
                        <a:t>48,26</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tc>
                  <a:txBody>
                    <a:bodyPr/>
                    <a:lstStyle/>
                    <a:p>
                      <a:pPr algn="ctr" rtl="0" fontAlgn="ctr"/>
                      <a:r>
                        <a:rPr lang="tr-TR" sz="1400" b="0" i="0" u="none" strike="noStrike" dirty="0">
                          <a:solidFill>
                            <a:srgbClr val="000000"/>
                          </a:solidFill>
                          <a:latin typeface="Calibri"/>
                        </a:rPr>
                        <a:t>19,35</a:t>
                      </a:r>
                    </a:p>
                  </a:txBody>
                  <a:tcPr marL="6386" marR="6386" marT="908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xmlns="" val="10011"/>
                  </a:ext>
                </a:extLst>
              </a:tr>
            </a:tbl>
          </a:graphicData>
        </a:graphic>
      </p:graphicFrame>
    </p:spTree>
    <p:extLst>
      <p:ext uri="{BB962C8B-B14F-4D97-AF65-F5344CB8AC3E}">
        <p14:creationId xmlns:p14="http://schemas.microsoft.com/office/powerpoint/2010/main" val="273538624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2372" y="1080171"/>
            <a:ext cx="6836541" cy="568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54742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0238" y="936153"/>
            <a:ext cx="7208675" cy="58326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55936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bilgi Yer Tutucusu 2"/>
          <p:cNvSpPr>
            <a:spLocks noGrp="1"/>
          </p:cNvSpPr>
          <p:nvPr>
            <p:ph type="ftr" sz="quarter" idx="11"/>
          </p:nvPr>
        </p:nvSpPr>
        <p:spPr/>
        <p:txBody>
          <a:bodyPr/>
          <a:lstStyle/>
          <a:p>
            <a:endParaRPr lang="en-US"/>
          </a:p>
        </p:txBody>
      </p:sp>
      <p:pic>
        <p:nvPicPr>
          <p:cNvPr id="6145" name="Picture 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29808" y="1180981"/>
            <a:ext cx="5741513" cy="36292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73463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082" y="2945268"/>
            <a:ext cx="8719264" cy="23438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709383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84693376"/>
              </p:ext>
            </p:extLst>
          </p:nvPr>
        </p:nvGraphicFramePr>
        <p:xfrm>
          <a:off x="684138" y="1368202"/>
          <a:ext cx="6713341" cy="4996627"/>
        </p:xfrm>
        <a:graphic>
          <a:graphicData uri="http://schemas.openxmlformats.org/drawingml/2006/table">
            <a:tbl>
              <a:tblPr/>
              <a:tblGrid>
                <a:gridCol w="4824536">
                  <a:extLst>
                    <a:ext uri="{9D8B030D-6E8A-4147-A177-3AD203B41FA5}">
                      <a16:colId xmlns:a16="http://schemas.microsoft.com/office/drawing/2014/main" xmlns="" val="20000"/>
                    </a:ext>
                  </a:extLst>
                </a:gridCol>
                <a:gridCol w="1888805">
                  <a:extLst>
                    <a:ext uri="{9D8B030D-6E8A-4147-A177-3AD203B41FA5}">
                      <a16:colId xmlns:a16="http://schemas.microsoft.com/office/drawing/2014/main" xmlns="" val="20001"/>
                    </a:ext>
                  </a:extLst>
                </a:gridCol>
              </a:tblGrid>
              <a:tr h="234726">
                <a:tc>
                  <a:txBody>
                    <a:bodyPr/>
                    <a:lstStyle/>
                    <a:p>
                      <a:pPr algn="ctr" fontAlgn="ctr"/>
                      <a:r>
                        <a:rPr lang="tr-TR" sz="1400" b="1" i="0" u="none" strike="noStrike" dirty="0">
                          <a:solidFill>
                            <a:srgbClr val="000000"/>
                          </a:solidFill>
                          <a:effectLst/>
                          <a:latin typeface="Calibri"/>
                        </a:rPr>
                        <a:t>OKULUN ADI</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1" i="0" u="none" strike="noStrike" dirty="0">
                          <a:solidFill>
                            <a:srgbClr val="000000"/>
                          </a:solidFill>
                          <a:effectLst/>
                          <a:latin typeface="Calibri"/>
                        </a:rPr>
                        <a:t>OBP</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259961">
                <a:tc>
                  <a:txBody>
                    <a:bodyPr/>
                    <a:lstStyle/>
                    <a:p>
                      <a:pPr algn="l" fontAlgn="b"/>
                      <a:r>
                        <a:rPr lang="tr-TR" sz="1400" b="0" i="0" u="none" strike="noStrike" dirty="0" smtClean="0">
                          <a:solidFill>
                            <a:srgbClr val="000000"/>
                          </a:solidFill>
                          <a:effectLst/>
                          <a:latin typeface="Calibri"/>
                        </a:rPr>
                        <a:t>Vahit Tuna AL (İngilizce)</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91,89</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259961">
                <a:tc>
                  <a:txBody>
                    <a:bodyPr/>
                    <a:lstStyle/>
                    <a:p>
                      <a:pPr algn="l" fontAlgn="b"/>
                      <a:r>
                        <a:rPr lang="tr-TR" sz="1400" b="0" i="0" u="none" strike="noStrike" dirty="0" smtClean="0">
                          <a:solidFill>
                            <a:srgbClr val="000000"/>
                          </a:solidFill>
                          <a:effectLst/>
                          <a:latin typeface="Calibri"/>
                        </a:rPr>
                        <a:t>Vahit Tuna AL(Almanca)</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89</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259961">
                <a:tc>
                  <a:txBody>
                    <a:bodyPr/>
                    <a:lstStyle/>
                    <a:p>
                      <a:pPr algn="l" fontAlgn="b"/>
                      <a:r>
                        <a:rPr lang="tr-TR" sz="1400" b="0" i="0" u="none" strike="noStrike" dirty="0" smtClean="0">
                          <a:solidFill>
                            <a:srgbClr val="000000"/>
                          </a:solidFill>
                          <a:effectLst/>
                          <a:latin typeface="Calibri"/>
                        </a:rPr>
                        <a:t>İbrahim Bodur AL</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89</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259961">
                <a:tc>
                  <a:txBody>
                    <a:bodyPr/>
                    <a:lstStyle/>
                    <a:p>
                      <a:pPr algn="l" fontAlgn="b"/>
                      <a:r>
                        <a:rPr lang="tr-TR" sz="1400" b="0" i="0" u="none" strike="noStrike" dirty="0" smtClean="0">
                          <a:solidFill>
                            <a:srgbClr val="000000"/>
                          </a:solidFill>
                          <a:effectLst/>
                          <a:latin typeface="Calibri"/>
                        </a:rPr>
                        <a:t>Ali Haydar Önder AL</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85,5</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259961">
                <a:tc>
                  <a:txBody>
                    <a:bodyPr/>
                    <a:lstStyle/>
                    <a:p>
                      <a:pPr algn="l" fontAlgn="b"/>
                      <a:r>
                        <a:rPr lang="tr-TR" sz="1400" b="0" i="0" u="none" strike="noStrike" dirty="0" smtClean="0">
                          <a:solidFill>
                            <a:srgbClr val="000000"/>
                          </a:solidFill>
                          <a:effectLst/>
                          <a:latin typeface="Calibri"/>
                        </a:rPr>
                        <a:t>TOKİ AL</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78</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259961">
                <a:tc>
                  <a:txBody>
                    <a:bodyPr/>
                    <a:lstStyle/>
                    <a:p>
                      <a:pPr algn="l" fontAlgn="b"/>
                      <a:r>
                        <a:rPr lang="tr-TR" sz="1400" b="0" i="0" u="none" strike="noStrike" dirty="0" smtClean="0">
                          <a:solidFill>
                            <a:srgbClr val="000000"/>
                          </a:solidFill>
                          <a:effectLst/>
                          <a:latin typeface="Calibri"/>
                        </a:rPr>
                        <a:t>Çanakkale Anadolu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72</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259961">
                <a:tc>
                  <a:txBody>
                    <a:bodyPr/>
                    <a:lstStyle/>
                    <a:p>
                      <a:pPr algn="l" fontAlgn="b"/>
                      <a:r>
                        <a:rPr lang="tr-TR" sz="1400" b="0" i="0" u="none" strike="noStrike" dirty="0" smtClean="0">
                          <a:solidFill>
                            <a:srgbClr val="000000"/>
                          </a:solidFill>
                          <a:effectLst/>
                          <a:latin typeface="Calibri"/>
                        </a:rPr>
                        <a:t>Hasan Ali Yücel Anadolu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259961">
                <a:tc>
                  <a:txBody>
                    <a:bodyPr/>
                    <a:lstStyle/>
                    <a:p>
                      <a:pPr algn="l" fontAlgn="b"/>
                      <a:r>
                        <a:rPr lang="tr-TR" sz="1400" b="0" i="0" u="none" strike="noStrike" dirty="0" smtClean="0">
                          <a:solidFill>
                            <a:srgbClr val="000000"/>
                          </a:solidFill>
                          <a:effectLst/>
                          <a:latin typeface="Calibri"/>
                        </a:rPr>
                        <a:t>Av. İbrahim Mutlu Anadolu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42</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259961">
                <a:tc>
                  <a:txBody>
                    <a:bodyPr/>
                    <a:lstStyle/>
                    <a:p>
                      <a:pPr algn="l" fontAlgn="b"/>
                      <a:r>
                        <a:rPr lang="tr-TR" sz="1400" b="0" i="0" u="none" strike="noStrike" dirty="0" smtClean="0">
                          <a:solidFill>
                            <a:srgbClr val="000000"/>
                          </a:solidFill>
                          <a:effectLst/>
                          <a:latin typeface="Calibri"/>
                        </a:rPr>
                        <a:t>Şehit Cemal Demir Anadolu İmam Hatip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380466">
                <a:tc>
                  <a:txBody>
                    <a:bodyPr/>
                    <a:lstStyle/>
                    <a:p>
                      <a:pPr algn="l" fontAlgn="b"/>
                      <a:r>
                        <a:rPr lang="fi-FI" sz="1400" b="0" i="0" u="none" strike="noStrike" dirty="0" smtClean="0">
                          <a:solidFill>
                            <a:srgbClr val="000000"/>
                          </a:solidFill>
                          <a:effectLst/>
                          <a:latin typeface="Calibri"/>
                        </a:rPr>
                        <a:t>Çanakkale </a:t>
                      </a:r>
                      <a:r>
                        <a:rPr lang="tr-TR" sz="1400" b="0" i="0" u="none" strike="noStrike" dirty="0" smtClean="0">
                          <a:solidFill>
                            <a:srgbClr val="000000"/>
                          </a:solidFill>
                          <a:effectLst/>
                          <a:latin typeface="Calibri"/>
                        </a:rPr>
                        <a:t>Merkez </a:t>
                      </a:r>
                      <a:r>
                        <a:rPr lang="fi-FI" sz="1400" b="0" i="0" u="none" strike="noStrike" dirty="0" smtClean="0">
                          <a:solidFill>
                            <a:srgbClr val="000000"/>
                          </a:solidFill>
                          <a:effectLst/>
                          <a:latin typeface="Calibri"/>
                        </a:rPr>
                        <a:t>Mesleki Ve Teknik Anadolu Lisesi </a:t>
                      </a:r>
                      <a:endParaRPr lang="fi-FI"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380466">
                <a:tc>
                  <a:txBody>
                    <a:bodyPr/>
                    <a:lstStyle/>
                    <a:p>
                      <a:pPr algn="l" fontAlgn="b"/>
                      <a:r>
                        <a:rPr lang="tr-TR" sz="1400" b="0" i="0" u="none" strike="noStrike" dirty="0" smtClean="0">
                          <a:solidFill>
                            <a:srgbClr val="000000"/>
                          </a:solidFill>
                          <a:effectLst/>
                          <a:latin typeface="Calibri"/>
                        </a:rPr>
                        <a:t>Merkez Mehmet Akif Ersoy Mesleki Ve Teknik A L</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r h="259961">
                <a:tc>
                  <a:txBody>
                    <a:bodyPr/>
                    <a:lstStyle/>
                    <a:p>
                      <a:pPr algn="l" fontAlgn="b"/>
                      <a:r>
                        <a:rPr lang="tr-TR" sz="1400" b="0" i="0" u="none" strike="noStrike" dirty="0" smtClean="0">
                          <a:solidFill>
                            <a:srgbClr val="000000"/>
                          </a:solidFill>
                          <a:effectLst/>
                          <a:latin typeface="Calibri"/>
                        </a:rPr>
                        <a:t>MERKEZ - Nedime Hanım Mesleki Ve Teknik A L</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4"/>
                  </a:ext>
                </a:extLst>
              </a:tr>
              <a:tr h="380466">
                <a:tc>
                  <a:txBody>
                    <a:bodyPr/>
                    <a:lstStyle/>
                    <a:p>
                      <a:pPr algn="l" fontAlgn="b"/>
                      <a:r>
                        <a:rPr lang="tr-TR" sz="1400" b="0" i="0" u="none" strike="noStrike" dirty="0" smtClean="0">
                          <a:solidFill>
                            <a:srgbClr val="000000"/>
                          </a:solidFill>
                          <a:effectLst/>
                          <a:latin typeface="Calibri"/>
                        </a:rPr>
                        <a:t>MERKEZ - İMKB Mesleki Ve Teknik Anadolu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5"/>
                  </a:ext>
                </a:extLst>
              </a:tr>
              <a:tr h="380466">
                <a:tc>
                  <a:txBody>
                    <a:bodyPr/>
                    <a:lstStyle/>
                    <a:p>
                      <a:pPr algn="l" fontAlgn="b"/>
                      <a:r>
                        <a:rPr lang="tr-TR" sz="1400" b="0" i="0" u="none" strike="noStrike" dirty="0" smtClean="0">
                          <a:solidFill>
                            <a:srgbClr val="000000"/>
                          </a:solidFill>
                          <a:effectLst/>
                          <a:latin typeface="Calibri"/>
                        </a:rPr>
                        <a:t>Çanakkale Kepez Mesleki Ve Teknik Anadolu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6"/>
                  </a:ext>
                </a:extLst>
              </a:tr>
              <a:tr h="380466">
                <a:tc>
                  <a:txBody>
                    <a:bodyPr/>
                    <a:lstStyle/>
                    <a:p>
                      <a:pPr algn="l" fontAlgn="b"/>
                      <a:r>
                        <a:rPr lang="tr-TR" sz="1400" b="0" i="0" u="none" strike="noStrike" dirty="0" smtClean="0">
                          <a:solidFill>
                            <a:srgbClr val="000000"/>
                          </a:solidFill>
                          <a:effectLst/>
                          <a:latin typeface="Calibri"/>
                        </a:rPr>
                        <a:t>Çanakkale </a:t>
                      </a:r>
                      <a:r>
                        <a:rPr lang="tr-TR" sz="1400" b="0" i="0" u="none" strike="noStrike" dirty="0" err="1" smtClean="0">
                          <a:solidFill>
                            <a:srgbClr val="000000"/>
                          </a:solidFill>
                          <a:effectLst/>
                          <a:latin typeface="Calibri"/>
                        </a:rPr>
                        <a:t>İbn</a:t>
                      </a:r>
                      <a:r>
                        <a:rPr lang="tr-TR" sz="1400" b="0" i="0" u="none" strike="noStrike" dirty="0" smtClean="0">
                          <a:solidFill>
                            <a:srgbClr val="000000"/>
                          </a:solidFill>
                          <a:effectLst/>
                          <a:latin typeface="Calibri"/>
                        </a:rPr>
                        <a:t>-i Sina Mesleki Ve Teknik Anadolu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7"/>
                  </a:ext>
                </a:extLst>
              </a:tr>
              <a:tr h="259961">
                <a:tc>
                  <a:txBody>
                    <a:bodyPr/>
                    <a:lstStyle/>
                    <a:p>
                      <a:pPr algn="l" fontAlgn="b"/>
                      <a:r>
                        <a:rPr lang="tr-TR" sz="1400" b="0" i="0" u="none" strike="noStrike" dirty="0" smtClean="0">
                          <a:solidFill>
                            <a:srgbClr val="000000"/>
                          </a:solidFill>
                          <a:effectLst/>
                          <a:latin typeface="Calibri"/>
                        </a:rPr>
                        <a:t>Merkez-Akçansa Güzel Sanatlar Lisesi</a:t>
                      </a:r>
                      <a:endParaRPr lang="tr-TR" sz="1400" b="0" i="0" u="none" strike="noStrike" dirty="0">
                        <a:solidFill>
                          <a:srgbClr val="000000"/>
                        </a:solidFill>
                        <a:effectLst/>
                        <a:latin typeface="Calibri"/>
                      </a:endParaRPr>
                    </a:p>
                  </a:txBody>
                  <a:tcPr marL="72000"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400" b="0" i="0" u="none" strike="noStrike" dirty="0">
                          <a:solidFill>
                            <a:srgbClr val="000000"/>
                          </a:solidFill>
                          <a:effectLst/>
                          <a:latin typeface="Calibri"/>
                        </a:rPr>
                        <a:t> </a:t>
                      </a:r>
                    </a:p>
                  </a:txBody>
                  <a:tcPr marL="7033" marR="7033" marT="1000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8"/>
                  </a:ext>
                </a:extLst>
              </a:tr>
            </a:tbl>
          </a:graphicData>
        </a:graphic>
      </p:graphicFrame>
      <p:sp>
        <p:nvSpPr>
          <p:cNvPr id="5" name="Title 1"/>
          <p:cNvSpPr txBox="1">
            <a:spLocks/>
          </p:cNvSpPr>
          <p:nvPr/>
        </p:nvSpPr>
        <p:spPr>
          <a:xfrm>
            <a:off x="0" y="288082"/>
            <a:ext cx="9001125" cy="831692"/>
          </a:xfrm>
          <a:prstGeom prst="rect">
            <a:avLst/>
          </a:prstGeom>
        </p:spPr>
        <p:style>
          <a:lnRef idx="1">
            <a:schemeClr val="accent5"/>
          </a:lnRef>
          <a:fillRef idx="3">
            <a:schemeClr val="accent5"/>
          </a:fillRef>
          <a:effectRef idx="2">
            <a:schemeClr val="accent5"/>
          </a:effectRef>
          <a:fontRef idx="minor">
            <a:schemeClr val="lt1"/>
          </a:fontRef>
        </p:style>
        <p:txBody>
          <a:bodyPr vert="horz" lIns="0" tIns="45720" rIns="0" bIns="0" anchor="ctr">
            <a:noAutofit/>
          </a:bodyPr>
          <a:lstStyle/>
          <a:p>
            <a:pPr lvl="0" algn="ctr">
              <a:spcBef>
                <a:spcPct val="0"/>
              </a:spcBef>
            </a:pPr>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YEREL YERLEŞTİRMEYE GÖRE OKULLARIN OBP'LERİ</a:t>
            </a:r>
            <a:endParaRPr kumimoji="0" lang="en-US" sz="3200" i="0" u="none" strike="noStrike" kern="120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Tree>
    <p:extLst>
      <p:ext uri="{BB962C8B-B14F-4D97-AF65-F5344CB8AC3E}">
        <p14:creationId xmlns:p14="http://schemas.microsoft.com/office/powerpoint/2010/main" val="6653889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56146" y="1800250"/>
            <a:ext cx="7704856" cy="1200150"/>
          </a:xfrm>
        </p:spPr>
        <p:txBody>
          <a:bodyPr>
            <a:scene3d>
              <a:camera prst="perspectiveFront"/>
              <a:lightRig rig="freezing" dir="t">
                <a:rot lat="0" lon="0" rev="5640000"/>
              </a:lightRig>
            </a:scene3d>
            <a:sp3d prstMaterial="flat">
              <a:contourClr>
                <a:schemeClr val="tx2"/>
              </a:contourClr>
            </a:sp3d>
          </a:bodyPr>
          <a:lstStyle/>
          <a:p>
            <a:r>
              <a:rPr lang="tr-TR" dirty="0" smtClean="0">
                <a:ln w="18415" cmpd="sng">
                  <a:solidFill>
                    <a:srgbClr val="FFFFFF"/>
                  </a:solidFill>
                  <a:prstDash val="solid"/>
                </a:ln>
                <a:solidFill>
                  <a:sysClr val="windowText" lastClr="000000"/>
                </a:solidFill>
                <a:effectLst>
                  <a:outerShdw blurRad="63500" dir="3600000" algn="tl" rotWithShape="0">
                    <a:srgbClr val="000000">
                      <a:alpha val="70000"/>
                    </a:srgbClr>
                  </a:outerShdw>
                </a:effectLst>
              </a:rPr>
              <a:t>2019 LGS RAPORUNA GÖRE</a:t>
            </a:r>
            <a:endParaRPr lang="tr-TR" dirty="0">
              <a:ln w="18415" cmpd="sng">
                <a:solidFill>
                  <a:srgbClr val="FFFFFF"/>
                </a:solidFill>
                <a:prstDash val="solid"/>
              </a:ln>
              <a:solidFill>
                <a:sysClr val="windowText" lastClr="000000"/>
              </a:solidFill>
              <a:effectLst>
                <a:outerShdw blurRad="63500" dir="3600000" algn="tl" rotWithShape="0">
                  <a:srgbClr val="000000">
                    <a:alpha val="70000"/>
                  </a:srgbClr>
                </a:outerShdw>
              </a:effectLst>
            </a:endParaRPr>
          </a:p>
        </p:txBody>
      </p:sp>
      <p:sp>
        <p:nvSpPr>
          <p:cNvPr id="3" name="Altbilgi Yer Tutucusu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809640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bilgi Yer Tutucusu 2"/>
          <p:cNvSpPr>
            <a:spLocks noGrp="1"/>
          </p:cNvSpPr>
          <p:nvPr>
            <p:ph type="ftr" sz="quarter" idx="11"/>
          </p:nvPr>
        </p:nvSpPr>
        <p:spPr/>
        <p:txBody>
          <a:bodyPr/>
          <a:lstStyle/>
          <a:p>
            <a:endParaRPr lang="en-US"/>
          </a:p>
        </p:txBody>
      </p:sp>
      <p:graphicFrame>
        <p:nvGraphicFramePr>
          <p:cNvPr id="4" name="Tablo 3"/>
          <p:cNvGraphicFramePr>
            <a:graphicFrameLocks noGrp="1"/>
          </p:cNvGraphicFramePr>
          <p:nvPr>
            <p:extLst>
              <p:ext uri="{D42A27DB-BD31-4B8C-83A1-F6EECF244321}">
                <p14:modId xmlns:p14="http://schemas.microsoft.com/office/powerpoint/2010/main" val="3748809490"/>
              </p:ext>
            </p:extLst>
          </p:nvPr>
        </p:nvGraphicFramePr>
        <p:xfrm>
          <a:off x="684138" y="1224186"/>
          <a:ext cx="8136904" cy="4232498"/>
        </p:xfrm>
        <a:graphic>
          <a:graphicData uri="http://schemas.openxmlformats.org/drawingml/2006/table">
            <a:tbl>
              <a:tblPr firstRow="1" bandRow="1">
                <a:tableStyleId>{5C22544A-7EE6-4342-B048-85BDC9FD1C3A}</a:tableStyleId>
              </a:tblPr>
              <a:tblGrid>
                <a:gridCol w="4068452">
                  <a:extLst>
                    <a:ext uri="{9D8B030D-6E8A-4147-A177-3AD203B41FA5}">
                      <a16:colId xmlns:a16="http://schemas.microsoft.com/office/drawing/2014/main" xmlns="" val="20000"/>
                    </a:ext>
                  </a:extLst>
                </a:gridCol>
                <a:gridCol w="4068452">
                  <a:extLst>
                    <a:ext uri="{9D8B030D-6E8A-4147-A177-3AD203B41FA5}">
                      <a16:colId xmlns:a16="http://schemas.microsoft.com/office/drawing/2014/main" xmlns="" val="20001"/>
                    </a:ext>
                  </a:extLst>
                </a:gridCol>
              </a:tblGrid>
              <a:tr h="1640907">
                <a:tc>
                  <a:txBody>
                    <a:bodyPr/>
                    <a:lstStyle/>
                    <a:p>
                      <a:pPr algn="ctr"/>
                      <a:r>
                        <a:rPr lang="tr-TR" sz="3600" dirty="0" smtClean="0">
                          <a:latin typeface="+mj-lt"/>
                        </a:rPr>
                        <a:t>SINAVA</a:t>
                      </a:r>
                      <a:r>
                        <a:rPr lang="tr-TR" sz="3600" baseline="0" dirty="0" smtClean="0">
                          <a:latin typeface="+mj-lt"/>
                        </a:rPr>
                        <a:t> KATILIM DURUMU</a:t>
                      </a:r>
                      <a:endParaRPr lang="tr-TR" sz="3600" dirty="0">
                        <a:latin typeface="+mj-lt"/>
                      </a:endParaRPr>
                    </a:p>
                  </a:txBody>
                  <a:tcPr anchor="ctr"/>
                </a:tc>
                <a:tc>
                  <a:txBody>
                    <a:bodyPr/>
                    <a:lstStyle/>
                    <a:p>
                      <a:pPr algn="ctr"/>
                      <a:r>
                        <a:rPr lang="tr-TR" sz="3600" dirty="0" smtClean="0">
                          <a:latin typeface="+mj-lt"/>
                        </a:rPr>
                        <a:t>ÖĞRENCİ</a:t>
                      </a:r>
                      <a:r>
                        <a:rPr lang="tr-TR" sz="3600" baseline="0" dirty="0" smtClean="0">
                          <a:latin typeface="+mj-lt"/>
                        </a:rPr>
                        <a:t> SAYISI</a:t>
                      </a:r>
                      <a:endParaRPr lang="tr-TR" sz="3600" dirty="0">
                        <a:latin typeface="+mj-lt"/>
                      </a:endParaRPr>
                    </a:p>
                  </a:txBody>
                  <a:tcPr anchor="ctr"/>
                </a:tc>
                <a:extLst>
                  <a:ext uri="{0D108BD9-81ED-4DB2-BD59-A6C34878D82A}">
                    <a16:rowId xmlns:a16="http://schemas.microsoft.com/office/drawing/2014/main" xmlns="" val="10000"/>
                  </a:ext>
                </a:extLst>
              </a:tr>
              <a:tr h="950684">
                <a:tc>
                  <a:txBody>
                    <a:bodyPr/>
                    <a:lstStyle/>
                    <a:p>
                      <a:pPr algn="l"/>
                      <a:r>
                        <a:rPr lang="tr-TR" sz="3600" dirty="0" smtClean="0">
                          <a:latin typeface="+mj-lt"/>
                        </a:rPr>
                        <a:t>Sınava Katılan</a:t>
                      </a:r>
                      <a:endParaRPr lang="tr-TR" sz="3600" dirty="0">
                        <a:latin typeface="+mj-lt"/>
                      </a:endParaRPr>
                    </a:p>
                  </a:txBody>
                  <a:tcPr anchor="ctr"/>
                </a:tc>
                <a:tc>
                  <a:txBody>
                    <a:bodyPr/>
                    <a:lstStyle/>
                    <a:p>
                      <a:pPr algn="ctr"/>
                      <a:r>
                        <a:rPr lang="tr-TR" sz="4000" dirty="0" smtClean="0">
                          <a:latin typeface="+mj-lt"/>
                        </a:rPr>
                        <a:t>1.029.555</a:t>
                      </a:r>
                      <a:endParaRPr lang="tr-TR" sz="4000" dirty="0">
                        <a:latin typeface="+mj-lt"/>
                      </a:endParaRPr>
                    </a:p>
                  </a:txBody>
                  <a:tcPr anchor="ctr"/>
                </a:tc>
                <a:extLst>
                  <a:ext uri="{0D108BD9-81ED-4DB2-BD59-A6C34878D82A}">
                    <a16:rowId xmlns:a16="http://schemas.microsoft.com/office/drawing/2014/main" xmlns="" val="10001"/>
                  </a:ext>
                </a:extLst>
              </a:tr>
              <a:tr h="1640907">
                <a:tc>
                  <a:txBody>
                    <a:bodyPr/>
                    <a:lstStyle/>
                    <a:p>
                      <a:pPr algn="l"/>
                      <a:r>
                        <a:rPr lang="tr-TR" sz="3200" dirty="0" smtClean="0">
                          <a:latin typeface="+mj-lt"/>
                        </a:rPr>
                        <a:t>Merkezi Olarak Yerleşen</a:t>
                      </a:r>
                      <a:endParaRPr lang="tr-TR" sz="3200" dirty="0">
                        <a:latin typeface="+mj-lt"/>
                      </a:endParaRPr>
                    </a:p>
                  </a:txBody>
                  <a:tcPr anchor="ctr"/>
                </a:tc>
                <a:tc>
                  <a:txBody>
                    <a:bodyPr/>
                    <a:lstStyle/>
                    <a:p>
                      <a:pPr algn="ctr"/>
                      <a:r>
                        <a:rPr lang="tr-TR" sz="3600" dirty="0" smtClean="0">
                          <a:latin typeface="+mj-lt"/>
                        </a:rPr>
                        <a:t>138.993</a:t>
                      </a:r>
                      <a:endParaRPr lang="tr-TR" sz="3600" dirty="0">
                        <a:latin typeface="+mj-lt"/>
                      </a:endParaRPr>
                    </a:p>
                  </a:txBody>
                  <a:tcPr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0446657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a:spLocks noGrp="1"/>
          </p:cNvSpPr>
          <p:nvPr>
            <p:ph type="title"/>
          </p:nvPr>
        </p:nvSpPr>
        <p:spPr>
          <a:xfrm>
            <a:off x="1" y="500506"/>
            <a:ext cx="9001125" cy="831692"/>
          </a:xfrm>
        </p:spPr>
        <p:style>
          <a:lnRef idx="1">
            <a:schemeClr val="accent5"/>
          </a:lnRef>
          <a:fillRef idx="3">
            <a:schemeClr val="accent5"/>
          </a:fillRef>
          <a:effectRef idx="2">
            <a:schemeClr val="accent5"/>
          </a:effectRef>
          <a:fontRef idx="minor">
            <a:schemeClr val="lt1"/>
          </a:fontRef>
        </p:style>
        <p:txBody>
          <a:bodyPr anchor="ctr">
            <a:noAutofit/>
          </a:bodyPr>
          <a:lstStyle/>
          <a:p>
            <a:pPr algn="ctr"/>
            <a:r>
              <a:rPr lang="tr-TR"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SINAVLA ÖĞRENCİ ALAN LİSELERİN SAYISI?</a:t>
            </a:r>
            <a:endPar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aphicFrame>
        <p:nvGraphicFramePr>
          <p:cNvPr id="10" name="9 Tablo"/>
          <p:cNvGraphicFramePr>
            <a:graphicFrameLocks noGrp="1"/>
          </p:cNvGraphicFramePr>
          <p:nvPr>
            <p:extLst>
              <p:ext uri="{D42A27DB-BD31-4B8C-83A1-F6EECF244321}">
                <p14:modId xmlns:p14="http://schemas.microsoft.com/office/powerpoint/2010/main" val="3338442409"/>
              </p:ext>
            </p:extLst>
          </p:nvPr>
        </p:nvGraphicFramePr>
        <p:xfrm>
          <a:off x="324099" y="1440210"/>
          <a:ext cx="8352927" cy="5336286"/>
        </p:xfrm>
        <a:graphic>
          <a:graphicData uri="http://schemas.openxmlformats.org/drawingml/2006/table">
            <a:tbl>
              <a:tblPr firstRow="1" bandRow="1">
                <a:tableStyleId>{F5AB1C69-6EDB-4FF4-983F-18BD219EF322}</a:tableStyleId>
              </a:tblPr>
              <a:tblGrid>
                <a:gridCol w="2544293">
                  <a:extLst>
                    <a:ext uri="{9D8B030D-6E8A-4147-A177-3AD203B41FA5}">
                      <a16:colId xmlns:a16="http://schemas.microsoft.com/office/drawing/2014/main" xmlns="" val="20000"/>
                    </a:ext>
                  </a:extLst>
                </a:gridCol>
                <a:gridCol w="1173484">
                  <a:extLst>
                    <a:ext uri="{9D8B030D-6E8A-4147-A177-3AD203B41FA5}">
                      <a16:colId xmlns:a16="http://schemas.microsoft.com/office/drawing/2014/main" xmlns="" val="20001"/>
                    </a:ext>
                  </a:extLst>
                </a:gridCol>
                <a:gridCol w="1545050">
                  <a:extLst>
                    <a:ext uri="{9D8B030D-6E8A-4147-A177-3AD203B41FA5}">
                      <a16:colId xmlns:a16="http://schemas.microsoft.com/office/drawing/2014/main" xmlns="" val="20002"/>
                    </a:ext>
                  </a:extLst>
                </a:gridCol>
                <a:gridCol w="1545050">
                  <a:extLst>
                    <a:ext uri="{9D8B030D-6E8A-4147-A177-3AD203B41FA5}">
                      <a16:colId xmlns:a16="http://schemas.microsoft.com/office/drawing/2014/main" xmlns="" val="20003"/>
                    </a:ext>
                  </a:extLst>
                </a:gridCol>
                <a:gridCol w="1545050">
                  <a:extLst>
                    <a:ext uri="{9D8B030D-6E8A-4147-A177-3AD203B41FA5}">
                      <a16:colId xmlns:a16="http://schemas.microsoft.com/office/drawing/2014/main" xmlns="" val="20004"/>
                    </a:ext>
                  </a:extLst>
                </a:gridCol>
              </a:tblGrid>
              <a:tr h="992124">
                <a:tc gridSpan="5">
                  <a:txBody>
                    <a:bodyPr/>
                    <a:lstStyle/>
                    <a:p>
                      <a:pPr algn="ctr"/>
                      <a:r>
                        <a:rPr lang="tr-TR" sz="2900" dirty="0" smtClean="0"/>
                        <a:t>OKUL SAYILARI VE KONTENJANLARI</a:t>
                      </a:r>
                      <a:endParaRPr lang="tr-TR" sz="2900" dirty="0"/>
                    </a:p>
                  </a:txBody>
                  <a:tcPr marL="67508" marR="67508" marT="48006" marB="48006" anchor="ctr"/>
                </a:tc>
                <a:tc hMerge="1">
                  <a:txBody>
                    <a:bodyPr/>
                    <a:lstStyle/>
                    <a:p>
                      <a:endParaRPr lang="tr-TR" dirty="0"/>
                    </a:p>
                  </a:txBody>
                  <a:tcPr/>
                </a:tc>
                <a:tc hMerge="1">
                  <a:txBody>
                    <a:bodyPr/>
                    <a:lstStyle/>
                    <a:p>
                      <a:endParaRPr lang="tr-TR" dirty="0"/>
                    </a:p>
                  </a:txBody>
                  <a:tcPr/>
                </a:tc>
                <a:tc hMerge="1">
                  <a:txBody>
                    <a:bodyPr/>
                    <a:lstStyle/>
                    <a:p>
                      <a:pPr algn="ctr"/>
                      <a:endParaRPr lang="tr-TR" sz="2900" dirty="0"/>
                    </a:p>
                  </a:txBody>
                  <a:tcPr marL="67508" marR="67508" marT="48006" marB="48006"/>
                </a:tc>
                <a:tc hMerge="1">
                  <a:txBody>
                    <a:bodyPr/>
                    <a:lstStyle/>
                    <a:p>
                      <a:pPr algn="ctr"/>
                      <a:endParaRPr lang="tr-TR" sz="2900" dirty="0"/>
                    </a:p>
                  </a:txBody>
                  <a:tcPr marL="67508" marR="67508" marT="48006" marB="48006"/>
                </a:tc>
                <a:extLst>
                  <a:ext uri="{0D108BD9-81ED-4DB2-BD59-A6C34878D82A}">
                    <a16:rowId xmlns:a16="http://schemas.microsoft.com/office/drawing/2014/main" xmlns="" val="10000"/>
                  </a:ext>
                </a:extLst>
              </a:tr>
              <a:tr h="736092">
                <a:tc>
                  <a:txBody>
                    <a:bodyPr/>
                    <a:lstStyle/>
                    <a:p>
                      <a:pPr algn="ctr"/>
                      <a:r>
                        <a:rPr lang="tr-TR" sz="2100" b="1" dirty="0" smtClean="0">
                          <a:solidFill>
                            <a:srgbClr val="0070C0"/>
                          </a:solidFill>
                          <a:latin typeface="+mj-lt"/>
                        </a:rPr>
                        <a:t>OKUL TÜRÜ</a:t>
                      </a:r>
                      <a:endParaRPr lang="tr-TR" sz="2100" b="1" dirty="0">
                        <a:solidFill>
                          <a:srgbClr val="0070C0"/>
                        </a:solidFill>
                        <a:latin typeface="+mj-lt"/>
                      </a:endParaRPr>
                    </a:p>
                  </a:txBody>
                  <a:tcPr marL="67508" marR="67508" marT="48006" marB="48006" anchor="ctr"/>
                </a:tc>
                <a:tc>
                  <a:txBody>
                    <a:bodyPr/>
                    <a:lstStyle/>
                    <a:p>
                      <a:pPr algn="ctr"/>
                      <a:r>
                        <a:rPr lang="tr-TR" sz="2100" b="1" dirty="0" smtClean="0">
                          <a:solidFill>
                            <a:srgbClr val="0070C0"/>
                          </a:solidFill>
                          <a:latin typeface="+mj-lt"/>
                        </a:rPr>
                        <a:t>OKUL</a:t>
                      </a:r>
                      <a:r>
                        <a:rPr lang="tr-TR" sz="2100" b="1" baseline="0" dirty="0" smtClean="0">
                          <a:solidFill>
                            <a:srgbClr val="0070C0"/>
                          </a:solidFill>
                          <a:latin typeface="+mj-lt"/>
                        </a:rPr>
                        <a:t> SAYISI</a:t>
                      </a:r>
                      <a:endParaRPr lang="tr-TR" sz="2100" b="1" dirty="0">
                        <a:solidFill>
                          <a:srgbClr val="0070C0"/>
                        </a:solidFill>
                        <a:latin typeface="+mj-lt"/>
                      </a:endParaRPr>
                    </a:p>
                  </a:txBody>
                  <a:tcPr marL="67508" marR="67508" marT="48006" marB="48006" anchor="ctr"/>
                </a:tc>
                <a:tc>
                  <a:txBody>
                    <a:bodyPr/>
                    <a:lstStyle/>
                    <a:p>
                      <a:pPr algn="ctr"/>
                      <a:r>
                        <a:rPr lang="tr-TR" sz="2100" b="1" dirty="0" smtClean="0">
                          <a:solidFill>
                            <a:srgbClr val="0070C0"/>
                          </a:solidFill>
                          <a:latin typeface="+mj-lt"/>
                        </a:rPr>
                        <a:t>KONTANJANLAR</a:t>
                      </a:r>
                      <a:endParaRPr lang="tr-TR" sz="2100" b="1" dirty="0">
                        <a:solidFill>
                          <a:srgbClr val="0070C0"/>
                        </a:solidFill>
                        <a:latin typeface="+mj-lt"/>
                      </a:endParaRPr>
                    </a:p>
                  </a:txBody>
                  <a:tcPr marL="67508" marR="67508" marT="48006" marB="48006" anchor="ctr"/>
                </a:tc>
                <a:tc>
                  <a:txBody>
                    <a:bodyPr/>
                    <a:lstStyle/>
                    <a:p>
                      <a:pPr algn="ctr"/>
                      <a:r>
                        <a:rPr lang="tr-TR" sz="2100" b="1" dirty="0" smtClean="0">
                          <a:solidFill>
                            <a:srgbClr val="0070C0"/>
                          </a:solidFill>
                          <a:latin typeface="+mj-lt"/>
                        </a:rPr>
                        <a:t>YERLEŞEN ÖĞRENCİ SAYISI</a:t>
                      </a:r>
                      <a:endParaRPr lang="tr-TR" sz="2100" b="1" dirty="0">
                        <a:solidFill>
                          <a:srgbClr val="0070C0"/>
                        </a:solidFill>
                        <a:latin typeface="+mj-lt"/>
                      </a:endParaRPr>
                    </a:p>
                  </a:txBody>
                  <a:tcPr marL="67508" marR="67508" marT="48006" marB="48006" anchor="ctr"/>
                </a:tc>
                <a:tc>
                  <a:txBody>
                    <a:bodyPr/>
                    <a:lstStyle/>
                    <a:p>
                      <a:pPr algn="ctr"/>
                      <a:r>
                        <a:rPr lang="tr-TR" sz="2100" b="1" dirty="0" smtClean="0">
                          <a:solidFill>
                            <a:srgbClr val="0070C0"/>
                          </a:solidFill>
                          <a:latin typeface="+mj-lt"/>
                        </a:rPr>
                        <a:t>YERLEŞME ORANI</a:t>
                      </a:r>
                      <a:endParaRPr lang="tr-TR" sz="2100" b="1" dirty="0">
                        <a:solidFill>
                          <a:srgbClr val="0070C0"/>
                        </a:solidFill>
                        <a:latin typeface="+mj-lt"/>
                      </a:endParaRPr>
                    </a:p>
                  </a:txBody>
                  <a:tcPr marL="67508" marR="67508" marT="48006" marB="48006" anchor="ctr"/>
                </a:tc>
                <a:extLst>
                  <a:ext uri="{0D108BD9-81ED-4DB2-BD59-A6C34878D82A}">
                    <a16:rowId xmlns:a16="http://schemas.microsoft.com/office/drawing/2014/main" xmlns="" val="10001"/>
                  </a:ext>
                </a:extLst>
              </a:tr>
              <a:tr h="389382">
                <a:tc>
                  <a:txBody>
                    <a:bodyPr/>
                    <a:lstStyle/>
                    <a:p>
                      <a:pPr algn="l"/>
                      <a:r>
                        <a:rPr lang="tr-TR" sz="1900" b="0" i="1" dirty="0" smtClean="0">
                          <a:latin typeface="+mj-lt"/>
                        </a:rPr>
                        <a:t>Fen</a:t>
                      </a:r>
                      <a:r>
                        <a:rPr lang="tr-TR" sz="1900" b="0" i="1" baseline="0" dirty="0" smtClean="0">
                          <a:latin typeface="+mj-lt"/>
                        </a:rPr>
                        <a:t> Lisesi</a:t>
                      </a:r>
                      <a:endParaRPr lang="tr-TR" sz="1900" b="0" i="1" dirty="0">
                        <a:latin typeface="+mj-lt"/>
                      </a:endParaRPr>
                    </a:p>
                  </a:txBody>
                  <a:tcPr marL="67508" marR="67508" marT="48006" marB="48006" anchor="ctr"/>
                </a:tc>
                <a:tc>
                  <a:txBody>
                    <a:bodyPr/>
                    <a:lstStyle/>
                    <a:p>
                      <a:pPr algn="ctr"/>
                      <a:r>
                        <a:rPr lang="tr-TR" sz="1900" b="0" i="1" dirty="0" smtClean="0">
                          <a:latin typeface="+mj-lt"/>
                        </a:rPr>
                        <a:t>310</a:t>
                      </a:r>
                      <a:endParaRPr lang="tr-TR" sz="1900" b="0" i="1" dirty="0">
                        <a:latin typeface="+mj-lt"/>
                      </a:endParaRPr>
                    </a:p>
                  </a:txBody>
                  <a:tcPr marL="67508" marR="67508" marT="48006" marB="48006" anchor="ctr"/>
                </a:tc>
                <a:tc>
                  <a:txBody>
                    <a:bodyPr/>
                    <a:lstStyle/>
                    <a:p>
                      <a:pPr algn="ctr"/>
                      <a:r>
                        <a:rPr lang="tr-TR" sz="1900" b="0" i="1" dirty="0" smtClean="0">
                          <a:latin typeface="+mj-lt"/>
                        </a:rPr>
                        <a:t>34.590</a:t>
                      </a:r>
                      <a:endParaRPr lang="tr-TR" sz="1900" b="0" i="1" dirty="0">
                        <a:latin typeface="+mj-lt"/>
                      </a:endParaRPr>
                    </a:p>
                  </a:txBody>
                  <a:tcPr marL="67508" marR="67508" marT="48006" marB="48006" anchor="ctr"/>
                </a:tc>
                <a:tc>
                  <a:txBody>
                    <a:bodyPr/>
                    <a:lstStyle/>
                    <a:p>
                      <a:pPr algn="ctr"/>
                      <a:r>
                        <a:rPr lang="tr-TR" sz="1900" b="0" i="1" dirty="0" smtClean="0">
                          <a:latin typeface="+mj-lt"/>
                        </a:rPr>
                        <a:t>34.590</a:t>
                      </a:r>
                      <a:endParaRPr lang="tr-TR" sz="1900" b="0" i="1" dirty="0">
                        <a:latin typeface="+mj-lt"/>
                      </a:endParaRPr>
                    </a:p>
                  </a:txBody>
                  <a:tcPr marL="67508" marR="67508" marT="48006" marB="48006" anchor="ctr"/>
                </a:tc>
                <a:tc>
                  <a:txBody>
                    <a:bodyPr/>
                    <a:lstStyle/>
                    <a:p>
                      <a:pPr algn="ctr"/>
                      <a:r>
                        <a:rPr lang="tr-TR" sz="1900" b="0" i="1" dirty="0" smtClean="0">
                          <a:latin typeface="+mj-lt"/>
                        </a:rPr>
                        <a:t>%100</a:t>
                      </a:r>
                      <a:endParaRPr lang="tr-TR" sz="1900" b="0" i="1" dirty="0">
                        <a:latin typeface="+mj-lt"/>
                      </a:endParaRPr>
                    </a:p>
                  </a:txBody>
                  <a:tcPr marL="67508" marR="67508" marT="48006" marB="48006" anchor="ctr"/>
                </a:tc>
                <a:extLst>
                  <a:ext uri="{0D108BD9-81ED-4DB2-BD59-A6C34878D82A}">
                    <a16:rowId xmlns:a16="http://schemas.microsoft.com/office/drawing/2014/main" xmlns="" val="10002"/>
                  </a:ext>
                </a:extLst>
              </a:tr>
              <a:tr h="389382">
                <a:tc>
                  <a:txBody>
                    <a:bodyPr/>
                    <a:lstStyle/>
                    <a:p>
                      <a:pPr algn="l"/>
                      <a:r>
                        <a:rPr lang="tr-TR" sz="1900" b="0" i="1" dirty="0" smtClean="0">
                          <a:latin typeface="+mj-lt"/>
                        </a:rPr>
                        <a:t>Sosyal</a:t>
                      </a:r>
                      <a:r>
                        <a:rPr lang="tr-TR" sz="1900" b="0" i="1" baseline="0" dirty="0" smtClean="0">
                          <a:latin typeface="+mj-lt"/>
                        </a:rPr>
                        <a:t> bilimler Lisesi</a:t>
                      </a:r>
                      <a:endParaRPr lang="tr-TR" sz="1900" b="0" i="1" dirty="0">
                        <a:latin typeface="+mj-lt"/>
                      </a:endParaRPr>
                    </a:p>
                  </a:txBody>
                  <a:tcPr marL="67508" marR="67508" marT="48006" marB="48006" anchor="ctr"/>
                </a:tc>
                <a:tc>
                  <a:txBody>
                    <a:bodyPr/>
                    <a:lstStyle/>
                    <a:p>
                      <a:pPr algn="ctr"/>
                      <a:r>
                        <a:rPr lang="tr-TR" sz="1900" b="0" i="1" dirty="0" smtClean="0">
                          <a:latin typeface="+mj-lt"/>
                        </a:rPr>
                        <a:t>91</a:t>
                      </a:r>
                      <a:endParaRPr lang="tr-TR" sz="1900" b="0" i="1" dirty="0">
                        <a:latin typeface="+mj-lt"/>
                      </a:endParaRPr>
                    </a:p>
                  </a:txBody>
                  <a:tcPr marL="67508" marR="67508" marT="48006" marB="48006" anchor="ctr"/>
                </a:tc>
                <a:tc>
                  <a:txBody>
                    <a:bodyPr/>
                    <a:lstStyle/>
                    <a:p>
                      <a:pPr algn="ctr"/>
                      <a:r>
                        <a:rPr lang="tr-TR" sz="1900" b="0" i="1" dirty="0" smtClean="0">
                          <a:latin typeface="+mj-lt"/>
                        </a:rPr>
                        <a:t>9.420</a:t>
                      </a:r>
                      <a:endParaRPr lang="tr-TR" sz="1900" b="0" i="1" dirty="0">
                        <a:latin typeface="+mj-lt"/>
                      </a:endParaRPr>
                    </a:p>
                  </a:txBody>
                  <a:tcPr marL="67508" marR="67508" marT="48006" marB="48006" anchor="ctr"/>
                </a:tc>
                <a:tc>
                  <a:txBody>
                    <a:bodyPr/>
                    <a:lstStyle/>
                    <a:p>
                      <a:pPr algn="ctr"/>
                      <a:r>
                        <a:rPr lang="tr-TR" sz="1900" b="0" i="1" dirty="0" smtClean="0">
                          <a:latin typeface="+mj-lt"/>
                        </a:rPr>
                        <a:t>9.420</a:t>
                      </a:r>
                      <a:endParaRPr lang="tr-TR" sz="1900" b="0" i="1" dirty="0">
                        <a:latin typeface="+mj-lt"/>
                      </a:endParaRPr>
                    </a:p>
                  </a:txBody>
                  <a:tcPr marL="67508" marR="67508" marT="48006" marB="4800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900" b="0" i="1" kern="1200" dirty="0" smtClean="0">
                          <a:solidFill>
                            <a:schemeClr val="dk1"/>
                          </a:solidFill>
                          <a:latin typeface="+mj-lt"/>
                          <a:ea typeface="+mn-ea"/>
                          <a:cs typeface="+mn-cs"/>
                        </a:rPr>
                        <a:t>%100</a:t>
                      </a:r>
                    </a:p>
                  </a:txBody>
                  <a:tcPr marL="67508" marR="67508" marT="48006" marB="48006" anchor="ctr"/>
                </a:tc>
                <a:extLst>
                  <a:ext uri="{0D108BD9-81ED-4DB2-BD59-A6C34878D82A}">
                    <a16:rowId xmlns:a16="http://schemas.microsoft.com/office/drawing/2014/main" xmlns="" val="10003"/>
                  </a:ext>
                </a:extLst>
              </a:tr>
              <a:tr h="389382">
                <a:tc>
                  <a:txBody>
                    <a:bodyPr/>
                    <a:lstStyle/>
                    <a:p>
                      <a:pPr algn="l"/>
                      <a:r>
                        <a:rPr lang="tr-TR" sz="1900" b="0" i="1" dirty="0" smtClean="0">
                          <a:latin typeface="+mj-lt"/>
                        </a:rPr>
                        <a:t>Anadolu</a:t>
                      </a:r>
                      <a:r>
                        <a:rPr lang="tr-TR" sz="1900" b="0" i="1" baseline="0" dirty="0" smtClean="0">
                          <a:latin typeface="+mj-lt"/>
                        </a:rPr>
                        <a:t> Lisesi</a:t>
                      </a:r>
                      <a:endParaRPr lang="tr-TR" sz="1900" b="0" i="1" dirty="0">
                        <a:latin typeface="+mj-lt"/>
                      </a:endParaRPr>
                    </a:p>
                  </a:txBody>
                  <a:tcPr marL="67508" marR="67508" marT="48006" marB="48006" anchor="ctr"/>
                </a:tc>
                <a:tc>
                  <a:txBody>
                    <a:bodyPr/>
                    <a:lstStyle/>
                    <a:p>
                      <a:pPr algn="ctr"/>
                      <a:r>
                        <a:rPr lang="tr-TR" sz="1900" b="0" i="1" dirty="0" smtClean="0">
                          <a:latin typeface="+mj-lt"/>
                        </a:rPr>
                        <a:t>290</a:t>
                      </a:r>
                      <a:endParaRPr lang="tr-TR" sz="1900" b="0" i="1" dirty="0">
                        <a:latin typeface="+mj-lt"/>
                      </a:endParaRPr>
                    </a:p>
                  </a:txBody>
                  <a:tcPr marL="67508" marR="67508" marT="48006" marB="48006" anchor="ctr"/>
                </a:tc>
                <a:tc>
                  <a:txBody>
                    <a:bodyPr/>
                    <a:lstStyle/>
                    <a:p>
                      <a:pPr algn="ctr"/>
                      <a:r>
                        <a:rPr lang="tr-TR" sz="1900" b="0" i="1" dirty="0" smtClean="0">
                          <a:latin typeface="+mj-lt"/>
                        </a:rPr>
                        <a:t>42.460</a:t>
                      </a:r>
                      <a:endParaRPr lang="tr-TR" sz="1900" b="0" i="1" dirty="0">
                        <a:latin typeface="+mj-lt"/>
                      </a:endParaRPr>
                    </a:p>
                  </a:txBody>
                  <a:tcPr marL="67508" marR="67508" marT="48006" marB="48006" anchor="ctr"/>
                </a:tc>
                <a:tc>
                  <a:txBody>
                    <a:bodyPr/>
                    <a:lstStyle/>
                    <a:p>
                      <a:pPr algn="ctr"/>
                      <a:r>
                        <a:rPr lang="tr-TR" sz="1900" b="0" i="1" dirty="0" smtClean="0">
                          <a:latin typeface="+mj-lt"/>
                        </a:rPr>
                        <a:t>42.460</a:t>
                      </a:r>
                      <a:endParaRPr lang="tr-TR" sz="1900" b="0" i="1" dirty="0">
                        <a:latin typeface="+mj-lt"/>
                      </a:endParaRPr>
                    </a:p>
                  </a:txBody>
                  <a:tcPr marL="67508" marR="67508" marT="48006" marB="4800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900" b="0" i="1" kern="1200" dirty="0" smtClean="0">
                          <a:solidFill>
                            <a:schemeClr val="dk1"/>
                          </a:solidFill>
                          <a:latin typeface="+mj-lt"/>
                          <a:ea typeface="+mn-ea"/>
                          <a:cs typeface="+mn-cs"/>
                        </a:rPr>
                        <a:t>%100</a:t>
                      </a:r>
                    </a:p>
                  </a:txBody>
                  <a:tcPr marL="67508" marR="67508" marT="48006" marB="48006" anchor="ctr"/>
                </a:tc>
                <a:extLst>
                  <a:ext uri="{0D108BD9-81ED-4DB2-BD59-A6C34878D82A}">
                    <a16:rowId xmlns:a16="http://schemas.microsoft.com/office/drawing/2014/main" xmlns="" val="10004"/>
                  </a:ext>
                </a:extLst>
              </a:tr>
              <a:tr h="6720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tr-TR" sz="1900" b="0" i="1" kern="1200" dirty="0" smtClean="0">
                          <a:solidFill>
                            <a:schemeClr val="dk1"/>
                          </a:solidFill>
                          <a:latin typeface="+mn-lt"/>
                          <a:ea typeface="+mn-ea"/>
                          <a:cs typeface="+mn-cs"/>
                        </a:rPr>
                        <a:t>Anadolu İmam</a:t>
                      </a:r>
                      <a:r>
                        <a:rPr kumimoji="0" lang="tr-TR" sz="1900" b="0" i="1" kern="1200" baseline="0" dirty="0" smtClean="0">
                          <a:solidFill>
                            <a:schemeClr val="dk1"/>
                          </a:solidFill>
                          <a:latin typeface="+mn-lt"/>
                          <a:ea typeface="+mn-ea"/>
                          <a:cs typeface="+mn-cs"/>
                        </a:rPr>
                        <a:t> Hatip Lisesi</a:t>
                      </a:r>
                      <a:endParaRPr kumimoji="0" lang="tr-TR" sz="1900" b="0" i="1" kern="1200" dirty="0" smtClean="0">
                        <a:solidFill>
                          <a:schemeClr val="dk1"/>
                        </a:solidFill>
                        <a:latin typeface="+mn-lt"/>
                        <a:ea typeface="+mn-ea"/>
                        <a:cs typeface="+mn-cs"/>
                      </a:endParaRPr>
                    </a:p>
                    <a:p>
                      <a:pPr algn="l"/>
                      <a:endParaRPr lang="tr-TR" sz="1900" b="0" i="1" dirty="0">
                        <a:latin typeface="+mj-lt"/>
                      </a:endParaRPr>
                    </a:p>
                  </a:txBody>
                  <a:tcPr marL="67508" marR="67508" marT="48006" marB="48006" anchor="ctr"/>
                </a:tc>
                <a:tc>
                  <a:txBody>
                    <a:bodyPr/>
                    <a:lstStyle/>
                    <a:p>
                      <a:pPr algn="ctr"/>
                      <a:r>
                        <a:rPr lang="tr-TR" sz="1900" b="0" i="1" dirty="0" smtClean="0">
                          <a:latin typeface="+mj-lt"/>
                        </a:rPr>
                        <a:t>339</a:t>
                      </a:r>
                      <a:endParaRPr lang="tr-TR" sz="1900" b="0" i="1" dirty="0">
                        <a:latin typeface="+mj-lt"/>
                      </a:endParaRPr>
                    </a:p>
                  </a:txBody>
                  <a:tcPr marL="67508" marR="67508" marT="48006" marB="48006" anchor="ctr"/>
                </a:tc>
                <a:tc>
                  <a:txBody>
                    <a:bodyPr/>
                    <a:lstStyle/>
                    <a:p>
                      <a:pPr algn="ctr"/>
                      <a:r>
                        <a:rPr lang="tr-TR" sz="1900" b="0" i="1" dirty="0" smtClean="0">
                          <a:latin typeface="+mj-lt"/>
                        </a:rPr>
                        <a:t>28770</a:t>
                      </a:r>
                      <a:endParaRPr lang="tr-TR" sz="1900" b="0" i="1" dirty="0">
                        <a:latin typeface="+mj-lt"/>
                      </a:endParaRPr>
                    </a:p>
                  </a:txBody>
                  <a:tcPr marL="67508" marR="67508" marT="48006" marB="48006" anchor="ctr"/>
                </a:tc>
                <a:tc>
                  <a:txBody>
                    <a:bodyPr/>
                    <a:lstStyle/>
                    <a:p>
                      <a:pPr algn="ctr"/>
                      <a:r>
                        <a:rPr lang="tr-TR" sz="1900" b="0" i="1" dirty="0" smtClean="0">
                          <a:latin typeface="+mj-lt"/>
                        </a:rPr>
                        <a:t>28748</a:t>
                      </a:r>
                      <a:endParaRPr lang="tr-TR" sz="1900" b="0" i="1" dirty="0">
                        <a:latin typeface="+mj-lt"/>
                      </a:endParaRPr>
                    </a:p>
                  </a:txBody>
                  <a:tcPr marL="67508" marR="67508" marT="48006" marB="4800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900" b="0" i="1" kern="1200" dirty="0" smtClean="0">
                          <a:solidFill>
                            <a:schemeClr val="dk1"/>
                          </a:solidFill>
                          <a:latin typeface="+mn-lt"/>
                          <a:ea typeface="+mn-ea"/>
                          <a:cs typeface="+mn-cs"/>
                        </a:rPr>
                        <a:t>%99,92</a:t>
                      </a:r>
                    </a:p>
                    <a:p>
                      <a:pPr algn="ctr"/>
                      <a:endParaRPr lang="tr-TR" sz="1900" b="0" i="1" dirty="0">
                        <a:latin typeface="+mj-lt"/>
                      </a:endParaRPr>
                    </a:p>
                  </a:txBody>
                  <a:tcPr marL="67508" marR="67508" marT="48006" marB="48006" anchor="ctr"/>
                </a:tc>
                <a:extLst>
                  <a:ext uri="{0D108BD9-81ED-4DB2-BD59-A6C34878D82A}">
                    <a16:rowId xmlns:a16="http://schemas.microsoft.com/office/drawing/2014/main" xmlns="" val="10005"/>
                  </a:ext>
                </a:extLst>
              </a:tr>
              <a:tr h="672084">
                <a:tc>
                  <a:txBody>
                    <a:bodyPr/>
                    <a:lstStyle/>
                    <a:p>
                      <a:pPr algn="l"/>
                      <a:r>
                        <a:rPr lang="tr-TR" sz="1900" b="0" i="1" dirty="0" smtClean="0">
                          <a:latin typeface="+mj-lt"/>
                        </a:rPr>
                        <a:t>Mesleki ve</a:t>
                      </a:r>
                      <a:r>
                        <a:rPr lang="tr-TR" sz="1900" b="0" i="1" baseline="0" dirty="0" smtClean="0">
                          <a:latin typeface="+mj-lt"/>
                        </a:rPr>
                        <a:t> Teknik Anadolu Lisesi</a:t>
                      </a:r>
                      <a:endParaRPr lang="tr-TR" sz="1900" b="0" i="1" dirty="0">
                        <a:latin typeface="+mj-lt"/>
                      </a:endParaRPr>
                    </a:p>
                  </a:txBody>
                  <a:tcPr marL="67508" marR="67508" marT="48006" marB="48006" anchor="ctr"/>
                </a:tc>
                <a:tc>
                  <a:txBody>
                    <a:bodyPr/>
                    <a:lstStyle/>
                    <a:p>
                      <a:pPr algn="ctr"/>
                      <a:r>
                        <a:rPr lang="tr-TR" sz="1900" b="0" i="1" dirty="0" smtClean="0">
                          <a:latin typeface="+mj-lt"/>
                        </a:rPr>
                        <a:t>716</a:t>
                      </a:r>
                      <a:endParaRPr lang="tr-TR" sz="1900" b="0" i="1" dirty="0">
                        <a:latin typeface="+mj-lt"/>
                      </a:endParaRPr>
                    </a:p>
                  </a:txBody>
                  <a:tcPr marL="67508" marR="67508" marT="48006" marB="48006" anchor="ctr"/>
                </a:tc>
                <a:tc>
                  <a:txBody>
                    <a:bodyPr/>
                    <a:lstStyle/>
                    <a:p>
                      <a:pPr algn="ctr"/>
                      <a:r>
                        <a:rPr lang="tr-TR" sz="1900" b="0" i="1" dirty="0" smtClean="0">
                          <a:latin typeface="+mj-lt"/>
                        </a:rPr>
                        <a:t>24360</a:t>
                      </a:r>
                      <a:endParaRPr lang="tr-TR" sz="1900" b="0" i="1" dirty="0">
                        <a:latin typeface="+mj-lt"/>
                      </a:endParaRPr>
                    </a:p>
                  </a:txBody>
                  <a:tcPr marL="67508" marR="67508" marT="48006" marB="48006" anchor="ctr"/>
                </a:tc>
                <a:tc>
                  <a:txBody>
                    <a:bodyPr/>
                    <a:lstStyle/>
                    <a:p>
                      <a:pPr algn="ctr"/>
                      <a:r>
                        <a:rPr lang="tr-TR" sz="1900" b="0" i="1" dirty="0" smtClean="0">
                          <a:latin typeface="+mj-lt"/>
                        </a:rPr>
                        <a:t>23775</a:t>
                      </a:r>
                      <a:endParaRPr lang="tr-TR" sz="1900" b="0" i="1" dirty="0">
                        <a:latin typeface="+mj-lt"/>
                      </a:endParaRPr>
                    </a:p>
                  </a:txBody>
                  <a:tcPr marL="67508" marR="67508" marT="48006" marB="48006" anchor="ctr"/>
                </a:tc>
                <a:tc>
                  <a:txBody>
                    <a:bodyPr/>
                    <a:lstStyle/>
                    <a:p>
                      <a:pPr algn="ctr"/>
                      <a:r>
                        <a:rPr lang="tr-TR" sz="1900" b="0" i="1" dirty="0" smtClean="0">
                          <a:latin typeface="+mj-lt"/>
                        </a:rPr>
                        <a:t>%97,60</a:t>
                      </a:r>
                      <a:endParaRPr lang="tr-TR" sz="1900" b="0" i="1" dirty="0">
                        <a:latin typeface="+mj-lt"/>
                      </a:endParaRPr>
                    </a:p>
                  </a:txBody>
                  <a:tcPr marL="67508" marR="67508" marT="48006" marB="48006" anchor="ctr"/>
                </a:tc>
                <a:extLst>
                  <a:ext uri="{0D108BD9-81ED-4DB2-BD59-A6C34878D82A}">
                    <a16:rowId xmlns:a16="http://schemas.microsoft.com/office/drawing/2014/main" xmlns="" val="10006"/>
                  </a:ext>
                </a:extLst>
              </a:tr>
              <a:tr h="480060">
                <a:tc>
                  <a:txBody>
                    <a:bodyPr/>
                    <a:lstStyle/>
                    <a:p>
                      <a:r>
                        <a:rPr lang="tr-TR" sz="2500" b="1" i="1" dirty="0" smtClean="0">
                          <a:solidFill>
                            <a:schemeClr val="accent3">
                              <a:lumMod val="75000"/>
                            </a:schemeClr>
                          </a:solidFill>
                          <a:latin typeface="+mj-lt"/>
                        </a:rPr>
                        <a:t>Toplam</a:t>
                      </a:r>
                      <a:endParaRPr lang="tr-TR" sz="2500" b="1" i="1" dirty="0">
                        <a:solidFill>
                          <a:schemeClr val="accent3">
                            <a:lumMod val="75000"/>
                          </a:schemeClr>
                        </a:solidFill>
                        <a:latin typeface="+mj-lt"/>
                      </a:endParaRPr>
                    </a:p>
                  </a:txBody>
                  <a:tcPr marL="67508" marR="67508" marT="48006" marB="48006"/>
                </a:tc>
                <a:tc>
                  <a:txBody>
                    <a:bodyPr/>
                    <a:lstStyle/>
                    <a:p>
                      <a:pPr algn="ctr"/>
                      <a:r>
                        <a:rPr lang="tr-TR" sz="2500" b="1" i="1" dirty="0" smtClean="0">
                          <a:solidFill>
                            <a:schemeClr val="accent3">
                              <a:lumMod val="75000"/>
                            </a:schemeClr>
                          </a:solidFill>
                          <a:latin typeface="+mj-lt"/>
                        </a:rPr>
                        <a:t>1.746</a:t>
                      </a:r>
                      <a:endParaRPr lang="tr-TR" sz="2500" b="1" i="1" dirty="0">
                        <a:solidFill>
                          <a:schemeClr val="accent3">
                            <a:lumMod val="75000"/>
                          </a:schemeClr>
                        </a:solidFill>
                        <a:latin typeface="+mj-lt"/>
                      </a:endParaRPr>
                    </a:p>
                  </a:txBody>
                  <a:tcPr marL="67508" marR="67508" marT="48006" marB="48006"/>
                </a:tc>
                <a:tc>
                  <a:txBody>
                    <a:bodyPr/>
                    <a:lstStyle/>
                    <a:p>
                      <a:pPr algn="ctr"/>
                      <a:r>
                        <a:rPr lang="tr-TR" sz="2500" b="1" i="1" dirty="0" smtClean="0">
                          <a:solidFill>
                            <a:schemeClr val="accent3">
                              <a:lumMod val="75000"/>
                            </a:schemeClr>
                          </a:solidFill>
                          <a:latin typeface="+mj-lt"/>
                        </a:rPr>
                        <a:t>139.600</a:t>
                      </a:r>
                      <a:endParaRPr lang="tr-TR" sz="2500" b="1" i="1" dirty="0">
                        <a:solidFill>
                          <a:schemeClr val="accent3">
                            <a:lumMod val="75000"/>
                          </a:schemeClr>
                        </a:solidFill>
                        <a:latin typeface="+mj-lt"/>
                      </a:endParaRPr>
                    </a:p>
                  </a:txBody>
                  <a:tcPr marL="67508" marR="67508" marT="48006" marB="48006"/>
                </a:tc>
                <a:tc>
                  <a:txBody>
                    <a:bodyPr/>
                    <a:lstStyle/>
                    <a:p>
                      <a:pPr algn="ctr"/>
                      <a:r>
                        <a:rPr lang="tr-TR" sz="2500" b="1" i="1" dirty="0" smtClean="0">
                          <a:solidFill>
                            <a:schemeClr val="accent3">
                              <a:lumMod val="75000"/>
                            </a:schemeClr>
                          </a:solidFill>
                          <a:latin typeface="+mj-lt"/>
                        </a:rPr>
                        <a:t>138.993</a:t>
                      </a:r>
                      <a:endParaRPr lang="tr-TR" sz="2500" b="1" i="1" dirty="0">
                        <a:solidFill>
                          <a:schemeClr val="accent3">
                            <a:lumMod val="75000"/>
                          </a:schemeClr>
                        </a:solidFill>
                        <a:latin typeface="+mj-lt"/>
                      </a:endParaRPr>
                    </a:p>
                  </a:txBody>
                  <a:tcPr marL="67508" marR="67508" marT="48006" marB="48006"/>
                </a:tc>
                <a:tc>
                  <a:txBody>
                    <a:bodyPr/>
                    <a:lstStyle/>
                    <a:p>
                      <a:pPr algn="ctr"/>
                      <a:r>
                        <a:rPr lang="tr-TR" sz="2500" b="1" i="1" dirty="0" smtClean="0">
                          <a:solidFill>
                            <a:schemeClr val="accent3">
                              <a:lumMod val="75000"/>
                            </a:schemeClr>
                          </a:solidFill>
                          <a:latin typeface="+mj-lt"/>
                        </a:rPr>
                        <a:t>%99,50</a:t>
                      </a:r>
                      <a:endParaRPr lang="tr-TR" sz="2500" b="1" i="1" dirty="0">
                        <a:solidFill>
                          <a:schemeClr val="accent3">
                            <a:lumMod val="75000"/>
                          </a:schemeClr>
                        </a:solidFill>
                        <a:latin typeface="+mj-lt"/>
                      </a:endParaRPr>
                    </a:p>
                  </a:txBody>
                  <a:tcPr marL="67508" marR="67508" marT="48006" marB="48006"/>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403270520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68114" y="1296194"/>
            <a:ext cx="8271076" cy="2954655"/>
          </a:xfrm>
          <a:prstGeom prst="rect">
            <a:avLst/>
          </a:prstGeom>
        </p:spPr>
        <p:txBody>
          <a:bodyPr wrap="square">
            <a:spAutoFit/>
          </a:bodyPr>
          <a:lstStyle/>
          <a:p>
            <a:r>
              <a:rPr lang="tr-TR" sz="2800" dirty="0" smtClean="0">
                <a:latin typeface="+mj-lt"/>
              </a:rPr>
              <a:t>	</a:t>
            </a:r>
            <a:endParaRPr lang="tr-TR" sz="2800" dirty="0">
              <a:latin typeface="+mj-lt"/>
            </a:endParaRPr>
          </a:p>
          <a:p>
            <a:r>
              <a:rPr lang="tr-TR" sz="2800" dirty="0" smtClean="0">
                <a:latin typeface="+mj-lt"/>
              </a:rPr>
              <a:t> </a:t>
            </a:r>
            <a:r>
              <a:rPr lang="tr-TR" sz="2800" dirty="0">
                <a:latin typeface="+mj-lt"/>
              </a:rPr>
              <a:t>Buna göre soruların ayırt ediciliği de ortalama güçlük düzeyleri de yüksek. Öğrencilerin sorulara ortalama doğru cevap verme oranlarının en düşük olduğu test Matematik, en yüksek </a:t>
            </a:r>
            <a:r>
              <a:rPr lang="tr-TR" sz="2800" dirty="0" smtClean="0">
                <a:latin typeface="+mj-lt"/>
              </a:rPr>
              <a:t>olduğu </a:t>
            </a:r>
            <a:r>
              <a:rPr lang="tr-TR" sz="2800" dirty="0">
                <a:latin typeface="+mj-lt"/>
              </a:rPr>
              <a:t>test ise TC İnkılap Tarihi ve </a:t>
            </a:r>
            <a:r>
              <a:rPr lang="tr-TR" sz="2800" dirty="0" smtClean="0">
                <a:latin typeface="+mj-lt"/>
              </a:rPr>
              <a:t>Atatürkçülüktür.</a:t>
            </a:r>
            <a:endParaRPr lang="tr-TR" sz="2800" dirty="0">
              <a:latin typeface="+mj-lt"/>
            </a:endParaRPr>
          </a:p>
          <a:p>
            <a:r>
              <a:rPr lang="tr-TR" dirty="0">
                <a:latin typeface="+mj-lt"/>
              </a:rPr>
              <a:t> </a:t>
            </a:r>
          </a:p>
        </p:txBody>
      </p:sp>
    </p:spTree>
    <p:extLst>
      <p:ext uri="{BB962C8B-B14F-4D97-AF65-F5344CB8AC3E}">
        <p14:creationId xmlns:p14="http://schemas.microsoft.com/office/powerpoint/2010/main" val="13607923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27331"/>
            <a:ext cx="9001125" cy="831692"/>
          </a:xfrm>
        </p:spPr>
        <p:style>
          <a:lnRef idx="3">
            <a:schemeClr val="lt1"/>
          </a:lnRef>
          <a:fillRef idx="1">
            <a:schemeClr val="accent5"/>
          </a:fillRef>
          <a:effectRef idx="1">
            <a:schemeClr val="accent5"/>
          </a:effectRef>
          <a:fontRef idx="minor">
            <a:schemeClr val="lt1"/>
          </a:fontRef>
        </p:style>
        <p:txBody>
          <a:bodyPr>
            <a:normAutofit/>
          </a:bodyPr>
          <a:lstStyle/>
          <a:p>
            <a:pPr algn="ctr"/>
            <a:r>
              <a:rPr lang="tr-TR"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SORU SAYISI ve SINAV SÜRESİ</a:t>
            </a:r>
            <a:endParaRPr lang="vi-VN" b="1"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grpSp>
        <p:nvGrpSpPr>
          <p:cNvPr id="3" name="Grup 19"/>
          <p:cNvGrpSpPr/>
          <p:nvPr/>
        </p:nvGrpSpPr>
        <p:grpSpPr>
          <a:xfrm>
            <a:off x="5076625" y="1785848"/>
            <a:ext cx="2464457" cy="4034656"/>
            <a:chOff x="6876275" y="1700808"/>
            <a:chExt cx="3338100" cy="3842529"/>
          </a:xfrm>
        </p:grpSpPr>
        <p:sp>
          <p:nvSpPr>
            <p:cNvPr id="48" name="Rectangle 47"/>
            <p:cNvSpPr/>
            <p:nvPr/>
          </p:nvSpPr>
          <p:spPr>
            <a:xfrm>
              <a:off x="6876275" y="4869160"/>
              <a:ext cx="3338100" cy="674177"/>
            </a:xfrm>
            <a:prstGeom prst="rect">
              <a:avLst/>
            </a:prstGeom>
          </p:spPr>
          <p:txBody>
            <a:bodyPr wrap="none">
              <a:spAutoFit/>
            </a:bodyPr>
            <a:lstStyle/>
            <a:p>
              <a:r>
                <a:rPr lang="tr-TR" sz="4000" b="1" dirty="0" smtClean="0">
                  <a:solidFill>
                    <a:schemeClr val="accent1">
                      <a:lumMod val="60000"/>
                      <a:lumOff val="40000"/>
                    </a:schemeClr>
                  </a:solidFill>
                  <a:latin typeface="+mj-lt"/>
                </a:rPr>
                <a:t>Soru Sayısı</a:t>
              </a:r>
              <a:endParaRPr lang="en-US" sz="4000" b="1" dirty="0">
                <a:solidFill>
                  <a:schemeClr val="accent1">
                    <a:lumMod val="60000"/>
                    <a:lumOff val="40000"/>
                  </a:schemeClr>
                </a:solidFill>
                <a:latin typeface="+mj-lt"/>
              </a:endParaRPr>
            </a:p>
          </p:txBody>
        </p:sp>
        <p:sp>
          <p:nvSpPr>
            <p:cNvPr id="11" name="Oval 10"/>
            <p:cNvSpPr/>
            <p:nvPr/>
          </p:nvSpPr>
          <p:spPr>
            <a:xfrm>
              <a:off x="6888088" y="1700808"/>
              <a:ext cx="3147406" cy="3023579"/>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117475">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grpSp>
      <p:grpSp>
        <p:nvGrpSpPr>
          <p:cNvPr id="4" name="Grup 12"/>
          <p:cNvGrpSpPr/>
          <p:nvPr/>
        </p:nvGrpSpPr>
        <p:grpSpPr>
          <a:xfrm>
            <a:off x="324098" y="1858199"/>
            <a:ext cx="2463623" cy="3900750"/>
            <a:chOff x="438988" y="1769713"/>
            <a:chExt cx="3336970" cy="3715000"/>
          </a:xfrm>
        </p:grpSpPr>
        <p:sp>
          <p:nvSpPr>
            <p:cNvPr id="17" name="Rectangle 16"/>
            <p:cNvSpPr/>
            <p:nvPr/>
          </p:nvSpPr>
          <p:spPr>
            <a:xfrm>
              <a:off x="438988" y="4869160"/>
              <a:ext cx="3336970" cy="615553"/>
            </a:xfrm>
            <a:prstGeom prst="rect">
              <a:avLst/>
            </a:prstGeom>
          </p:spPr>
          <p:txBody>
            <a:bodyPr wrap="none">
              <a:spAutoFit/>
            </a:bodyPr>
            <a:lstStyle/>
            <a:p>
              <a:r>
                <a:rPr lang="tr-TR" sz="3600" b="1" dirty="0" smtClean="0">
                  <a:solidFill>
                    <a:srgbClr val="18CAC2"/>
                  </a:solidFill>
                  <a:latin typeface="+mj-lt"/>
                </a:rPr>
                <a:t>Sınav Süresi</a:t>
              </a:r>
              <a:endParaRPr lang="en-US" sz="3600" b="1" dirty="0">
                <a:solidFill>
                  <a:srgbClr val="18CAC2"/>
                </a:solidFill>
                <a:latin typeface="+mj-lt"/>
              </a:endParaRPr>
            </a:p>
          </p:txBody>
        </p:sp>
        <p:pic>
          <p:nvPicPr>
            <p:cNvPr id="1026" name="Picture 2" descr="C:\Users\win7\Desktop\alarm-1673577_960_720.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384" y="1769713"/>
              <a:ext cx="3153516" cy="3153516"/>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Oval 11"/>
          <p:cNvSpPr/>
          <p:nvPr/>
        </p:nvSpPr>
        <p:spPr>
          <a:xfrm>
            <a:off x="2988394" y="4680570"/>
            <a:ext cx="1625806" cy="177991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tr-TR" sz="4800" b="1" dirty="0" smtClean="0">
                <a:solidFill>
                  <a:schemeClr val="bg1"/>
                </a:solidFill>
                <a:latin typeface="+mj-lt"/>
              </a:rPr>
              <a:t>155 </a:t>
            </a:r>
            <a:r>
              <a:rPr lang="tr-TR" sz="2000" b="1" dirty="0" smtClean="0">
                <a:solidFill>
                  <a:schemeClr val="bg1"/>
                </a:solidFill>
                <a:latin typeface="+mj-lt"/>
              </a:rPr>
              <a:t>dk</a:t>
            </a:r>
            <a:r>
              <a:rPr lang="tr-TR" sz="1100" dirty="0" smtClean="0">
                <a:solidFill>
                  <a:schemeClr val="bg1"/>
                </a:solidFill>
                <a:latin typeface="+mj-lt"/>
              </a:rPr>
              <a:t>.</a:t>
            </a:r>
            <a:endParaRPr lang="tr-TR" sz="1100" dirty="0">
              <a:solidFill>
                <a:schemeClr val="bg1"/>
              </a:solidFill>
              <a:latin typeface="+mj-lt"/>
            </a:endParaRPr>
          </a:p>
        </p:txBody>
      </p:sp>
      <p:sp>
        <p:nvSpPr>
          <p:cNvPr id="60" name="Oval 59"/>
          <p:cNvSpPr/>
          <p:nvPr/>
        </p:nvSpPr>
        <p:spPr>
          <a:xfrm>
            <a:off x="7530804" y="4631656"/>
            <a:ext cx="1290237" cy="1705098"/>
          </a:xfrm>
          <a:prstGeom prst="ellipse">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tr-TR" sz="4800" b="1" dirty="0">
                <a:solidFill>
                  <a:schemeClr val="bg1"/>
                </a:solidFill>
                <a:latin typeface="+mj-lt"/>
              </a:rPr>
              <a:t>9</a:t>
            </a:r>
            <a:r>
              <a:rPr lang="tr-TR" sz="4800" b="1" dirty="0" smtClean="0">
                <a:solidFill>
                  <a:schemeClr val="bg1"/>
                </a:solidFill>
                <a:latin typeface="+mj-lt"/>
              </a:rPr>
              <a:t>0</a:t>
            </a:r>
            <a:r>
              <a:rPr lang="tr-TR" sz="4800" b="1" dirty="0" smtClean="0">
                <a:solidFill>
                  <a:schemeClr val="bg1"/>
                </a:solidFill>
              </a:rPr>
              <a:t> </a:t>
            </a:r>
            <a:endParaRPr lang="tr-TR" sz="1100" dirty="0">
              <a:solidFill>
                <a:schemeClr val="bg1"/>
              </a:solidFill>
            </a:endParaRPr>
          </a:p>
        </p:txBody>
      </p:sp>
    </p:spTree>
    <p:extLst>
      <p:ext uri="{BB962C8B-B14F-4D97-AF65-F5344CB8AC3E}">
        <p14:creationId xmlns:p14="http://schemas.microsoft.com/office/powerpoint/2010/main" val="30256723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80">
                                          <p:stCondLst>
                                            <p:cond delay="0"/>
                                          </p:stCondLst>
                                        </p:cTn>
                                        <p:tgtEl>
                                          <p:spTgt spid="12"/>
                                        </p:tgtEl>
                                      </p:cBhvr>
                                    </p:animEffect>
                                    <p:anim calcmode="lin" valueType="num">
                                      <p:cBhvr>
                                        <p:cTn id="13"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8" dur="26">
                                          <p:stCondLst>
                                            <p:cond delay="650"/>
                                          </p:stCondLst>
                                        </p:cTn>
                                        <p:tgtEl>
                                          <p:spTgt spid="12"/>
                                        </p:tgtEl>
                                      </p:cBhvr>
                                      <p:to x="100000" y="60000"/>
                                    </p:animScale>
                                    <p:animScale>
                                      <p:cBhvr>
                                        <p:cTn id="19" dur="166" decel="50000">
                                          <p:stCondLst>
                                            <p:cond delay="676"/>
                                          </p:stCondLst>
                                        </p:cTn>
                                        <p:tgtEl>
                                          <p:spTgt spid="12"/>
                                        </p:tgtEl>
                                      </p:cBhvr>
                                      <p:to x="100000" y="100000"/>
                                    </p:animScale>
                                    <p:animScale>
                                      <p:cBhvr>
                                        <p:cTn id="20" dur="26">
                                          <p:stCondLst>
                                            <p:cond delay="1312"/>
                                          </p:stCondLst>
                                        </p:cTn>
                                        <p:tgtEl>
                                          <p:spTgt spid="12"/>
                                        </p:tgtEl>
                                      </p:cBhvr>
                                      <p:to x="100000" y="80000"/>
                                    </p:animScale>
                                    <p:animScale>
                                      <p:cBhvr>
                                        <p:cTn id="21" dur="166" decel="50000">
                                          <p:stCondLst>
                                            <p:cond delay="1338"/>
                                          </p:stCondLst>
                                        </p:cTn>
                                        <p:tgtEl>
                                          <p:spTgt spid="12"/>
                                        </p:tgtEl>
                                      </p:cBhvr>
                                      <p:to x="100000" y="100000"/>
                                    </p:animScale>
                                    <p:animScale>
                                      <p:cBhvr>
                                        <p:cTn id="22" dur="26">
                                          <p:stCondLst>
                                            <p:cond delay="1642"/>
                                          </p:stCondLst>
                                        </p:cTn>
                                        <p:tgtEl>
                                          <p:spTgt spid="12"/>
                                        </p:tgtEl>
                                      </p:cBhvr>
                                      <p:to x="100000" y="90000"/>
                                    </p:animScale>
                                    <p:animScale>
                                      <p:cBhvr>
                                        <p:cTn id="23" dur="166" decel="50000">
                                          <p:stCondLst>
                                            <p:cond delay="1668"/>
                                          </p:stCondLst>
                                        </p:cTn>
                                        <p:tgtEl>
                                          <p:spTgt spid="12"/>
                                        </p:tgtEl>
                                      </p:cBhvr>
                                      <p:to x="100000" y="100000"/>
                                    </p:animScale>
                                    <p:animScale>
                                      <p:cBhvr>
                                        <p:cTn id="24" dur="26">
                                          <p:stCondLst>
                                            <p:cond delay="1808"/>
                                          </p:stCondLst>
                                        </p:cTn>
                                        <p:tgtEl>
                                          <p:spTgt spid="12"/>
                                        </p:tgtEl>
                                      </p:cBhvr>
                                      <p:to x="100000" y="95000"/>
                                    </p:animScale>
                                    <p:animScale>
                                      <p:cBhvr>
                                        <p:cTn id="25" dur="166" decel="50000">
                                          <p:stCondLst>
                                            <p:cond delay="1834"/>
                                          </p:stCondLst>
                                        </p:cTn>
                                        <p:tgtEl>
                                          <p:spTgt spid="1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1" presetClass="entr" presetSubtype="1" fill="hold"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heel(1)">
                                      <p:cBhvr>
                                        <p:cTn id="30" dur="2000"/>
                                        <p:tgtEl>
                                          <p:spTgt spid="3"/>
                                        </p:tgtEl>
                                      </p:cBhvr>
                                    </p:animEffect>
                                  </p:childTnLst>
                                </p:cTn>
                              </p:par>
                            </p:childTnLst>
                          </p:cTn>
                        </p:par>
                        <p:par>
                          <p:cTn id="31" fill="hold">
                            <p:stCondLst>
                              <p:cond delay="2000"/>
                            </p:stCondLst>
                            <p:childTnLst>
                              <p:par>
                                <p:cTn id="32" presetID="26" presetClass="entr" presetSubtype="0" fill="hold" grpId="0" nodeType="afterEffect">
                                  <p:stCondLst>
                                    <p:cond delay="0"/>
                                  </p:stCondLst>
                                  <p:childTnLst>
                                    <p:set>
                                      <p:cBhvr>
                                        <p:cTn id="33" dur="1" fill="hold">
                                          <p:stCondLst>
                                            <p:cond delay="0"/>
                                          </p:stCondLst>
                                        </p:cTn>
                                        <p:tgtEl>
                                          <p:spTgt spid="60"/>
                                        </p:tgtEl>
                                        <p:attrNameLst>
                                          <p:attrName>style.visibility</p:attrName>
                                        </p:attrNameLst>
                                      </p:cBhvr>
                                      <p:to>
                                        <p:strVal val="visible"/>
                                      </p:to>
                                    </p:set>
                                    <p:animEffect transition="in" filter="wipe(down)">
                                      <p:cBhvr>
                                        <p:cTn id="34" dur="580">
                                          <p:stCondLst>
                                            <p:cond delay="0"/>
                                          </p:stCondLst>
                                        </p:cTn>
                                        <p:tgtEl>
                                          <p:spTgt spid="60"/>
                                        </p:tgtEl>
                                      </p:cBhvr>
                                    </p:animEffect>
                                    <p:anim calcmode="lin" valueType="num">
                                      <p:cBhvr>
                                        <p:cTn id="35" dur="1822" tmFilter="0,0; 0.14,0.36; 0.43,0.73; 0.71,0.91; 1.0,1.0">
                                          <p:stCondLst>
                                            <p:cond delay="0"/>
                                          </p:stCondLst>
                                        </p:cTn>
                                        <p:tgtEl>
                                          <p:spTgt spid="60"/>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60"/>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60"/>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60"/>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60"/>
                                        </p:tgtEl>
                                        <p:attrNameLst>
                                          <p:attrName>ppt_y</p:attrName>
                                        </p:attrNameLst>
                                      </p:cBhvr>
                                      <p:tavLst>
                                        <p:tav tm="0" fmla="#ppt_y-sin(pi*$)/81">
                                          <p:val>
                                            <p:fltVal val="0"/>
                                          </p:val>
                                        </p:tav>
                                        <p:tav tm="100000">
                                          <p:val>
                                            <p:fltVal val="1"/>
                                          </p:val>
                                        </p:tav>
                                      </p:tavLst>
                                    </p:anim>
                                    <p:animScale>
                                      <p:cBhvr>
                                        <p:cTn id="40" dur="26">
                                          <p:stCondLst>
                                            <p:cond delay="650"/>
                                          </p:stCondLst>
                                        </p:cTn>
                                        <p:tgtEl>
                                          <p:spTgt spid="60"/>
                                        </p:tgtEl>
                                      </p:cBhvr>
                                      <p:to x="100000" y="60000"/>
                                    </p:animScale>
                                    <p:animScale>
                                      <p:cBhvr>
                                        <p:cTn id="41" dur="166" decel="50000">
                                          <p:stCondLst>
                                            <p:cond delay="676"/>
                                          </p:stCondLst>
                                        </p:cTn>
                                        <p:tgtEl>
                                          <p:spTgt spid="60"/>
                                        </p:tgtEl>
                                      </p:cBhvr>
                                      <p:to x="100000" y="100000"/>
                                    </p:animScale>
                                    <p:animScale>
                                      <p:cBhvr>
                                        <p:cTn id="42" dur="26">
                                          <p:stCondLst>
                                            <p:cond delay="1312"/>
                                          </p:stCondLst>
                                        </p:cTn>
                                        <p:tgtEl>
                                          <p:spTgt spid="60"/>
                                        </p:tgtEl>
                                      </p:cBhvr>
                                      <p:to x="100000" y="80000"/>
                                    </p:animScale>
                                    <p:animScale>
                                      <p:cBhvr>
                                        <p:cTn id="43" dur="166" decel="50000">
                                          <p:stCondLst>
                                            <p:cond delay="1338"/>
                                          </p:stCondLst>
                                        </p:cTn>
                                        <p:tgtEl>
                                          <p:spTgt spid="60"/>
                                        </p:tgtEl>
                                      </p:cBhvr>
                                      <p:to x="100000" y="100000"/>
                                    </p:animScale>
                                    <p:animScale>
                                      <p:cBhvr>
                                        <p:cTn id="44" dur="26">
                                          <p:stCondLst>
                                            <p:cond delay="1642"/>
                                          </p:stCondLst>
                                        </p:cTn>
                                        <p:tgtEl>
                                          <p:spTgt spid="60"/>
                                        </p:tgtEl>
                                      </p:cBhvr>
                                      <p:to x="100000" y="90000"/>
                                    </p:animScale>
                                    <p:animScale>
                                      <p:cBhvr>
                                        <p:cTn id="45" dur="166" decel="50000">
                                          <p:stCondLst>
                                            <p:cond delay="1668"/>
                                          </p:stCondLst>
                                        </p:cTn>
                                        <p:tgtEl>
                                          <p:spTgt spid="60"/>
                                        </p:tgtEl>
                                      </p:cBhvr>
                                      <p:to x="100000" y="100000"/>
                                    </p:animScale>
                                    <p:animScale>
                                      <p:cBhvr>
                                        <p:cTn id="46" dur="26">
                                          <p:stCondLst>
                                            <p:cond delay="1808"/>
                                          </p:stCondLst>
                                        </p:cTn>
                                        <p:tgtEl>
                                          <p:spTgt spid="60"/>
                                        </p:tgtEl>
                                      </p:cBhvr>
                                      <p:to x="100000" y="95000"/>
                                    </p:animScale>
                                    <p:animScale>
                                      <p:cBhvr>
                                        <p:cTn id="47" dur="166" decel="50000">
                                          <p:stCondLst>
                                            <p:cond delay="1834"/>
                                          </p:stCondLst>
                                        </p:cTn>
                                        <p:tgtEl>
                                          <p:spTgt spid="6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6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576114"/>
            <a:ext cx="9001125" cy="831692"/>
          </a:xfrm>
        </p:spPr>
        <p:style>
          <a:lnRef idx="1">
            <a:schemeClr val="accent5"/>
          </a:lnRef>
          <a:fillRef idx="3">
            <a:schemeClr val="accent5"/>
          </a:fillRef>
          <a:effectRef idx="2">
            <a:schemeClr val="accent5"/>
          </a:effectRef>
          <a:fontRef idx="minor">
            <a:schemeClr val="lt1"/>
          </a:fontRef>
        </p:style>
        <p:txBody>
          <a:bodyPr>
            <a:noAutofit/>
          </a:bodyPr>
          <a:lstStyle/>
          <a:p>
            <a:pPr algn="ctr"/>
            <a:r>
              <a:rPr lang="tr-TR" sz="2800" b="1" dirty="0" smtClean="0"/>
              <a:t>2019 LGS: YERLEŞEN ÖĞRENCİLER KAÇ SORUYA DOĞRU YANIT VERDİ?</a:t>
            </a:r>
            <a:endParaRPr lang="en-US" sz="2800" b="1" dirty="0"/>
          </a:p>
        </p:txBody>
      </p:sp>
      <p:graphicFrame>
        <p:nvGraphicFramePr>
          <p:cNvPr id="6" name="5 Tablo"/>
          <p:cNvGraphicFramePr>
            <a:graphicFrameLocks noGrp="1"/>
          </p:cNvGraphicFramePr>
          <p:nvPr>
            <p:extLst>
              <p:ext uri="{D42A27DB-BD31-4B8C-83A1-F6EECF244321}">
                <p14:modId xmlns:p14="http://schemas.microsoft.com/office/powerpoint/2010/main" val="1694066738"/>
              </p:ext>
            </p:extLst>
          </p:nvPr>
        </p:nvGraphicFramePr>
        <p:xfrm>
          <a:off x="1500187" y="1600200"/>
          <a:ext cx="6000750" cy="4048760"/>
        </p:xfrm>
        <a:graphic>
          <a:graphicData uri="http://schemas.openxmlformats.org/drawingml/2006/table">
            <a:tbl>
              <a:tblPr firstRow="1" bandRow="1">
                <a:tableStyleId>{5C22544A-7EE6-4342-B048-85BDC9FD1C3A}</a:tableStyleId>
              </a:tblPr>
              <a:tblGrid>
                <a:gridCol w="2000250">
                  <a:extLst>
                    <a:ext uri="{9D8B030D-6E8A-4147-A177-3AD203B41FA5}">
                      <a16:colId xmlns:a16="http://schemas.microsoft.com/office/drawing/2014/main" xmlns="" val="20000"/>
                    </a:ext>
                  </a:extLst>
                </a:gridCol>
                <a:gridCol w="2000250">
                  <a:extLst>
                    <a:ext uri="{9D8B030D-6E8A-4147-A177-3AD203B41FA5}">
                      <a16:colId xmlns:a16="http://schemas.microsoft.com/office/drawing/2014/main" xmlns="" val="20001"/>
                    </a:ext>
                  </a:extLst>
                </a:gridCol>
                <a:gridCol w="2000250">
                  <a:extLst>
                    <a:ext uri="{9D8B030D-6E8A-4147-A177-3AD203B41FA5}">
                      <a16:colId xmlns:a16="http://schemas.microsoft.com/office/drawing/2014/main" xmlns="" val="20002"/>
                    </a:ext>
                  </a:extLst>
                </a:gridCol>
              </a:tblGrid>
              <a:tr h="370840">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tr-TR" sz="1800" b="1" kern="1200" dirty="0" smtClean="0">
                          <a:solidFill>
                            <a:schemeClr val="lt1"/>
                          </a:solidFill>
                          <a:latin typeface="+mj-lt"/>
                          <a:ea typeface="+mn-ea"/>
                          <a:cs typeface="+mn-cs"/>
                        </a:rPr>
                        <a:t>TESTLERİN YAPILMA ORTALAMALARI</a:t>
                      </a:r>
                    </a:p>
                  </a:txBody>
                  <a:tcPr anchor="ctr"/>
                </a:tc>
                <a:tc hMerge="1">
                  <a:txBody>
                    <a:bodyPr/>
                    <a:lstStyle/>
                    <a:p>
                      <a:endParaRPr lang="tr-TR" dirty="0"/>
                    </a:p>
                  </a:txBody>
                  <a:tcPr/>
                </a:tc>
                <a:tc hMerge="1">
                  <a:txBody>
                    <a:bodyPr/>
                    <a:lstStyle/>
                    <a:p>
                      <a:endParaRPr lang="tr-TR" dirty="0"/>
                    </a:p>
                  </a:txBody>
                  <a:tcPr/>
                </a:tc>
                <a:extLst>
                  <a:ext uri="{0D108BD9-81ED-4DB2-BD59-A6C34878D82A}">
                    <a16:rowId xmlns:a16="http://schemas.microsoft.com/office/drawing/2014/main" xmlns="" val="10000"/>
                  </a:ext>
                </a:extLst>
              </a:tr>
              <a:tr h="370840">
                <a:tc>
                  <a:txBody>
                    <a:bodyPr/>
                    <a:lstStyle/>
                    <a:p>
                      <a:pPr algn="ctr"/>
                      <a:r>
                        <a:rPr lang="tr-TR" dirty="0" smtClean="0">
                          <a:latin typeface="+mj-lt"/>
                        </a:rPr>
                        <a:t>Dersin adı</a:t>
                      </a:r>
                      <a:endParaRPr lang="tr-TR" dirty="0">
                        <a:latin typeface="+mj-lt"/>
                      </a:endParaRPr>
                    </a:p>
                  </a:txBody>
                  <a:tcPr anchor="ctr"/>
                </a:tc>
                <a:tc>
                  <a:txBody>
                    <a:bodyPr/>
                    <a:lstStyle/>
                    <a:p>
                      <a:pPr algn="ctr"/>
                      <a:r>
                        <a:rPr lang="tr-TR" dirty="0" smtClean="0">
                          <a:latin typeface="+mj-lt"/>
                        </a:rPr>
                        <a:t>Yerleşen</a:t>
                      </a:r>
                      <a:r>
                        <a:rPr lang="tr-TR" baseline="0" dirty="0" smtClean="0">
                          <a:latin typeface="+mj-lt"/>
                        </a:rPr>
                        <a:t> Öğrencilerin </a:t>
                      </a:r>
                      <a:r>
                        <a:rPr lang="tr-TR" dirty="0" smtClean="0">
                          <a:latin typeface="+mj-lt"/>
                        </a:rPr>
                        <a:t>Doğru ortalaması</a:t>
                      </a:r>
                      <a:endParaRPr lang="tr-TR" dirty="0">
                        <a:latin typeface="+mj-lt"/>
                      </a:endParaRPr>
                    </a:p>
                  </a:txBody>
                  <a:tcPr anchor="ctr"/>
                </a:tc>
                <a:tc>
                  <a:txBody>
                    <a:bodyPr/>
                    <a:lstStyle/>
                    <a:p>
                      <a:pPr algn="ctr"/>
                      <a:r>
                        <a:rPr kumimoji="0" lang="tr-TR" sz="1800" kern="1200" dirty="0" smtClean="0">
                          <a:solidFill>
                            <a:schemeClr val="dk1"/>
                          </a:solidFill>
                          <a:latin typeface="+mj-lt"/>
                          <a:ea typeface="+mn-ea"/>
                          <a:cs typeface="+mn-cs"/>
                        </a:rPr>
                        <a:t>Tüm öğrencilerin doğru ortalaması</a:t>
                      </a:r>
                      <a:endParaRPr lang="tr-TR" dirty="0">
                        <a:latin typeface="+mj-lt"/>
                      </a:endParaRPr>
                    </a:p>
                  </a:txBody>
                  <a:tcPr anchor="ctr"/>
                </a:tc>
                <a:extLst>
                  <a:ext uri="{0D108BD9-81ED-4DB2-BD59-A6C34878D82A}">
                    <a16:rowId xmlns:a16="http://schemas.microsoft.com/office/drawing/2014/main" xmlns="" val="10001"/>
                  </a:ext>
                </a:extLst>
              </a:tr>
              <a:tr h="370840">
                <a:tc>
                  <a:txBody>
                    <a:bodyPr/>
                    <a:lstStyle/>
                    <a:p>
                      <a:r>
                        <a:rPr lang="tr-TR" dirty="0" smtClean="0">
                          <a:latin typeface="+mj-lt"/>
                        </a:rPr>
                        <a:t>Türkçe</a:t>
                      </a:r>
                      <a:endParaRPr lang="tr-TR" dirty="0">
                        <a:latin typeface="+mj-lt"/>
                      </a:endParaRPr>
                    </a:p>
                  </a:txBody>
                  <a:tcPr/>
                </a:tc>
                <a:tc>
                  <a:txBody>
                    <a:bodyPr/>
                    <a:lstStyle/>
                    <a:p>
                      <a:pPr algn="ctr"/>
                      <a:r>
                        <a:rPr lang="tr-TR" dirty="0" smtClean="0">
                          <a:latin typeface="+mj-lt"/>
                        </a:rPr>
                        <a:t>17,42</a:t>
                      </a:r>
                      <a:endParaRPr lang="tr-TR" dirty="0">
                        <a:latin typeface="+mj-lt"/>
                      </a:endParaRPr>
                    </a:p>
                  </a:txBody>
                  <a:tcPr anchor="ctr"/>
                </a:tc>
                <a:tc>
                  <a:txBody>
                    <a:bodyPr/>
                    <a:lstStyle/>
                    <a:p>
                      <a:pPr algn="ctr"/>
                      <a:r>
                        <a:rPr lang="tr-TR" dirty="0" smtClean="0">
                          <a:latin typeface="+mj-lt"/>
                        </a:rPr>
                        <a:t>11,75</a:t>
                      </a:r>
                      <a:endParaRPr lang="tr-TR" dirty="0">
                        <a:latin typeface="+mj-lt"/>
                      </a:endParaRPr>
                    </a:p>
                  </a:txBody>
                  <a:tcPr anchor="ctr"/>
                </a:tc>
                <a:extLst>
                  <a:ext uri="{0D108BD9-81ED-4DB2-BD59-A6C34878D82A}">
                    <a16:rowId xmlns:a16="http://schemas.microsoft.com/office/drawing/2014/main" xmlns="" val="10002"/>
                  </a:ext>
                </a:extLst>
              </a:tr>
              <a:tr h="370840">
                <a:tc>
                  <a:txBody>
                    <a:bodyPr/>
                    <a:lstStyle/>
                    <a:p>
                      <a:r>
                        <a:rPr lang="tr-TR" dirty="0" smtClean="0">
                          <a:latin typeface="+mj-lt"/>
                        </a:rPr>
                        <a:t>Matematik</a:t>
                      </a:r>
                      <a:endParaRPr lang="tr-TR" dirty="0">
                        <a:latin typeface="+mj-lt"/>
                      </a:endParaRPr>
                    </a:p>
                  </a:txBody>
                  <a:tcPr/>
                </a:tc>
                <a:tc>
                  <a:txBody>
                    <a:bodyPr/>
                    <a:lstStyle/>
                    <a:p>
                      <a:pPr algn="ctr"/>
                      <a:r>
                        <a:rPr lang="tr-TR" dirty="0" smtClean="0">
                          <a:latin typeface="+mj-lt"/>
                        </a:rPr>
                        <a:t>11,14</a:t>
                      </a:r>
                      <a:endParaRPr lang="tr-TR" dirty="0">
                        <a:latin typeface="+mj-lt"/>
                      </a:endParaRPr>
                    </a:p>
                  </a:txBody>
                  <a:tcPr anchor="ctr"/>
                </a:tc>
                <a:tc>
                  <a:txBody>
                    <a:bodyPr/>
                    <a:lstStyle/>
                    <a:p>
                      <a:pPr algn="ctr"/>
                      <a:r>
                        <a:rPr lang="tr-TR" dirty="0" smtClean="0">
                          <a:latin typeface="+mj-lt"/>
                        </a:rPr>
                        <a:t>5,09</a:t>
                      </a:r>
                      <a:endParaRPr lang="tr-TR" dirty="0">
                        <a:latin typeface="+mj-lt"/>
                      </a:endParaRPr>
                    </a:p>
                  </a:txBody>
                  <a:tcPr anchor="ctr"/>
                </a:tc>
                <a:extLst>
                  <a:ext uri="{0D108BD9-81ED-4DB2-BD59-A6C34878D82A}">
                    <a16:rowId xmlns:a16="http://schemas.microsoft.com/office/drawing/2014/main" xmlns="" val="10003"/>
                  </a:ext>
                </a:extLst>
              </a:tr>
              <a:tr h="370840">
                <a:tc>
                  <a:txBody>
                    <a:bodyPr/>
                    <a:lstStyle/>
                    <a:p>
                      <a:r>
                        <a:rPr lang="tr-TR" dirty="0" smtClean="0">
                          <a:latin typeface="+mj-lt"/>
                        </a:rPr>
                        <a:t>Fen Bilimleri</a:t>
                      </a:r>
                      <a:endParaRPr lang="tr-TR" dirty="0">
                        <a:latin typeface="+mj-lt"/>
                      </a:endParaRPr>
                    </a:p>
                  </a:txBody>
                  <a:tcPr/>
                </a:tc>
                <a:tc>
                  <a:txBody>
                    <a:bodyPr/>
                    <a:lstStyle/>
                    <a:p>
                      <a:pPr algn="ctr"/>
                      <a:r>
                        <a:rPr lang="tr-TR" dirty="0" smtClean="0">
                          <a:latin typeface="+mj-lt"/>
                        </a:rPr>
                        <a:t>15,62</a:t>
                      </a:r>
                      <a:endParaRPr lang="tr-TR" dirty="0">
                        <a:latin typeface="+mj-lt"/>
                      </a:endParaRPr>
                    </a:p>
                  </a:txBody>
                  <a:tcPr anchor="ctr"/>
                </a:tc>
                <a:tc>
                  <a:txBody>
                    <a:bodyPr/>
                    <a:lstStyle/>
                    <a:p>
                      <a:pPr algn="ctr"/>
                      <a:r>
                        <a:rPr lang="tr-TR" dirty="0" smtClean="0">
                          <a:latin typeface="+mj-lt"/>
                        </a:rPr>
                        <a:t>9,97</a:t>
                      </a:r>
                      <a:endParaRPr lang="tr-TR" dirty="0">
                        <a:latin typeface="+mj-lt"/>
                      </a:endParaRPr>
                    </a:p>
                  </a:txBody>
                  <a:tcPr anchor="ctr"/>
                </a:tc>
                <a:extLst>
                  <a:ext uri="{0D108BD9-81ED-4DB2-BD59-A6C34878D82A}">
                    <a16:rowId xmlns:a16="http://schemas.microsoft.com/office/drawing/2014/main" xmlns="" val="10004"/>
                  </a:ext>
                </a:extLst>
              </a:tr>
              <a:tr h="370840">
                <a:tc>
                  <a:txBody>
                    <a:bodyPr/>
                    <a:lstStyle/>
                    <a:p>
                      <a:r>
                        <a:rPr kumimoji="0" lang="tr-TR" sz="1800" kern="1200" dirty="0" smtClean="0">
                          <a:solidFill>
                            <a:schemeClr val="dk1"/>
                          </a:solidFill>
                          <a:latin typeface="+mj-lt"/>
                          <a:ea typeface="+mn-ea"/>
                          <a:cs typeface="+mn-cs"/>
                        </a:rPr>
                        <a:t>TC İnkılap Tarihi ve Atatürkçülük: </a:t>
                      </a:r>
                      <a:endParaRPr lang="tr-TR" dirty="0">
                        <a:latin typeface="+mj-lt"/>
                      </a:endParaRPr>
                    </a:p>
                  </a:txBody>
                  <a:tcPr/>
                </a:tc>
                <a:tc>
                  <a:txBody>
                    <a:bodyPr/>
                    <a:lstStyle/>
                    <a:p>
                      <a:pPr algn="ctr"/>
                      <a:r>
                        <a:rPr lang="tr-TR" dirty="0" smtClean="0">
                          <a:latin typeface="+mj-lt"/>
                        </a:rPr>
                        <a:t>9,32</a:t>
                      </a:r>
                      <a:endParaRPr lang="tr-TR" dirty="0">
                        <a:latin typeface="+mj-lt"/>
                      </a:endParaRPr>
                    </a:p>
                  </a:txBody>
                  <a:tcPr anchor="ctr"/>
                </a:tc>
                <a:tc>
                  <a:txBody>
                    <a:bodyPr/>
                    <a:lstStyle/>
                    <a:p>
                      <a:pPr algn="ctr"/>
                      <a:r>
                        <a:rPr lang="tr-TR" dirty="0" smtClean="0">
                          <a:latin typeface="+mj-lt"/>
                        </a:rPr>
                        <a:t>6,88</a:t>
                      </a:r>
                      <a:endParaRPr lang="tr-TR" dirty="0">
                        <a:latin typeface="+mj-lt"/>
                      </a:endParaRPr>
                    </a:p>
                  </a:txBody>
                  <a:tcPr anchor="ctr"/>
                </a:tc>
                <a:extLst>
                  <a:ext uri="{0D108BD9-81ED-4DB2-BD59-A6C34878D82A}">
                    <a16:rowId xmlns:a16="http://schemas.microsoft.com/office/drawing/2014/main" xmlns="" val="10005"/>
                  </a:ext>
                </a:extLst>
              </a:tr>
              <a:tr h="370840">
                <a:tc>
                  <a:txBody>
                    <a:bodyPr/>
                    <a:lstStyle/>
                    <a:p>
                      <a:r>
                        <a:rPr kumimoji="0" lang="tr-TR" sz="1800" kern="1200" dirty="0" smtClean="0">
                          <a:solidFill>
                            <a:schemeClr val="dk1"/>
                          </a:solidFill>
                          <a:latin typeface="+mj-lt"/>
                          <a:ea typeface="+mn-ea"/>
                          <a:cs typeface="+mn-cs"/>
                        </a:rPr>
                        <a:t>Din Kültürü ve Ahlak Bilgisi</a:t>
                      </a:r>
                      <a:endParaRPr lang="tr-TR" dirty="0">
                        <a:latin typeface="+mj-lt"/>
                      </a:endParaRPr>
                    </a:p>
                  </a:txBody>
                  <a:tcPr/>
                </a:tc>
                <a:tc>
                  <a:txBody>
                    <a:bodyPr/>
                    <a:lstStyle/>
                    <a:p>
                      <a:pPr algn="ctr"/>
                      <a:r>
                        <a:rPr lang="tr-TR" dirty="0" smtClean="0">
                          <a:latin typeface="+mj-lt"/>
                        </a:rPr>
                        <a:t>8,89</a:t>
                      </a:r>
                      <a:endParaRPr lang="tr-TR" dirty="0">
                        <a:latin typeface="+mj-lt"/>
                      </a:endParaRPr>
                    </a:p>
                  </a:txBody>
                  <a:tcPr anchor="ctr"/>
                </a:tc>
                <a:tc>
                  <a:txBody>
                    <a:bodyPr/>
                    <a:lstStyle/>
                    <a:p>
                      <a:pPr algn="ctr"/>
                      <a:r>
                        <a:rPr lang="tr-TR" dirty="0" smtClean="0">
                          <a:latin typeface="+mj-lt"/>
                        </a:rPr>
                        <a:t>6,83</a:t>
                      </a:r>
                      <a:endParaRPr lang="tr-TR" dirty="0">
                        <a:latin typeface="+mj-lt"/>
                      </a:endParaRPr>
                    </a:p>
                  </a:txBody>
                  <a:tcPr anchor="ctr"/>
                </a:tc>
                <a:extLst>
                  <a:ext uri="{0D108BD9-81ED-4DB2-BD59-A6C34878D82A}">
                    <a16:rowId xmlns:a16="http://schemas.microsoft.com/office/drawing/2014/main" xmlns="" val="10006"/>
                  </a:ext>
                </a:extLst>
              </a:tr>
              <a:tr h="370840">
                <a:tc>
                  <a:txBody>
                    <a:bodyPr/>
                    <a:lstStyle/>
                    <a:p>
                      <a:r>
                        <a:rPr kumimoji="0" lang="tr-TR" sz="1800" kern="1200" dirty="0" smtClean="0">
                          <a:solidFill>
                            <a:schemeClr val="dk1"/>
                          </a:solidFill>
                          <a:latin typeface="+mj-lt"/>
                          <a:ea typeface="+mn-ea"/>
                          <a:cs typeface="+mn-cs"/>
                        </a:rPr>
                        <a:t>Yabancı Dil</a:t>
                      </a:r>
                      <a:endParaRPr lang="tr-TR" dirty="0">
                        <a:latin typeface="+mj-lt"/>
                      </a:endParaRPr>
                    </a:p>
                  </a:txBody>
                  <a:tcPr/>
                </a:tc>
                <a:tc>
                  <a:txBody>
                    <a:bodyPr/>
                    <a:lstStyle/>
                    <a:p>
                      <a:pPr algn="ctr"/>
                      <a:r>
                        <a:rPr lang="tr-TR" dirty="0" smtClean="0">
                          <a:latin typeface="+mj-lt"/>
                        </a:rPr>
                        <a:t>7,83</a:t>
                      </a:r>
                      <a:endParaRPr lang="tr-TR" dirty="0">
                        <a:latin typeface="+mj-lt"/>
                      </a:endParaRPr>
                    </a:p>
                  </a:txBody>
                  <a:tcPr anchor="ctr"/>
                </a:tc>
                <a:tc>
                  <a:txBody>
                    <a:bodyPr/>
                    <a:lstStyle/>
                    <a:p>
                      <a:pPr algn="ctr"/>
                      <a:r>
                        <a:rPr lang="tr-TR" dirty="0" smtClean="0">
                          <a:latin typeface="+mj-lt"/>
                        </a:rPr>
                        <a:t>4,65</a:t>
                      </a:r>
                      <a:endParaRPr lang="tr-TR" dirty="0">
                        <a:latin typeface="+mj-lt"/>
                      </a:endParaRPr>
                    </a:p>
                  </a:txBody>
                  <a:tcPr anchor="ctr"/>
                </a:tc>
                <a:extLst>
                  <a:ext uri="{0D108BD9-81ED-4DB2-BD59-A6C34878D82A}">
                    <a16:rowId xmlns:a16="http://schemas.microsoft.com/office/drawing/2014/main" xmlns="" val="10007"/>
                  </a:ext>
                </a:extLst>
              </a:tr>
            </a:tbl>
          </a:graphicData>
        </a:graphic>
      </p:graphicFrame>
    </p:spTree>
    <p:extLst>
      <p:ext uri="{BB962C8B-B14F-4D97-AF65-F5344CB8AC3E}">
        <p14:creationId xmlns:p14="http://schemas.microsoft.com/office/powerpoint/2010/main" val="54823316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bilgi Yer Tutucusu 2"/>
          <p:cNvSpPr>
            <a:spLocks noGrp="1"/>
          </p:cNvSpPr>
          <p:nvPr>
            <p:ph type="ftr" sz="quarter" idx="11"/>
          </p:nvPr>
        </p:nvSpPr>
        <p:spPr/>
        <p:txBody>
          <a:bodyPr/>
          <a:lstStyle/>
          <a:p>
            <a:endParaRPr lang="en-US"/>
          </a:p>
        </p:txBody>
      </p:sp>
      <p:sp>
        <p:nvSpPr>
          <p:cNvPr id="4" name="Dikdörtgen 3"/>
          <p:cNvSpPr/>
          <p:nvPr/>
        </p:nvSpPr>
        <p:spPr>
          <a:xfrm>
            <a:off x="612130" y="720130"/>
            <a:ext cx="8031665" cy="6001643"/>
          </a:xfrm>
          <a:prstGeom prst="rect">
            <a:avLst/>
          </a:prstGeom>
        </p:spPr>
        <p:txBody>
          <a:bodyPr wrap="square">
            <a:spAutoFit/>
          </a:bodyPr>
          <a:lstStyle/>
          <a:p>
            <a:r>
              <a:rPr lang="tr-TR" sz="3200" dirty="0" smtClean="0">
                <a:latin typeface="+mj-lt"/>
              </a:rPr>
              <a:t>	</a:t>
            </a:r>
            <a:r>
              <a:rPr lang="tr-TR" sz="3200" dirty="0">
                <a:latin typeface="+mj-lt"/>
              </a:rPr>
              <a:t>Mesleki ve teknik eğitimin güçlendirilmesi amacıyla MEB </a:t>
            </a:r>
            <a:r>
              <a:rPr lang="tr-TR" sz="3200" dirty="0" smtClean="0">
                <a:latin typeface="+mj-lt"/>
              </a:rPr>
              <a:t>tarafından </a:t>
            </a:r>
            <a:r>
              <a:rPr lang="tr-TR" sz="3200" dirty="0">
                <a:latin typeface="+mj-lt"/>
              </a:rPr>
              <a:t>mesleki ve teknik eğitimin niteliğini artırmak, öğrencilerin mesleki becerilerini geliştirmek ve öğrencilerin istihdam imkânlarını zenginleştirmek için sektör ve Bakanlık paydaşları ile yapılan </a:t>
            </a:r>
            <a:r>
              <a:rPr lang="tr-TR" sz="3200" dirty="0" smtClean="0">
                <a:latin typeface="+mj-lt"/>
              </a:rPr>
              <a:t>protokoller kapsamında Kültür </a:t>
            </a:r>
            <a:r>
              <a:rPr lang="tr-TR" sz="3200" dirty="0">
                <a:latin typeface="+mj-lt"/>
              </a:rPr>
              <a:t>ve Turizm Bakanlığı, Sanayi ve Teknoloji Bakanlığı, İSO, İTO, İTÜ ve TOBB arasındaki iş birlikleri kapsamına alınan </a:t>
            </a:r>
            <a:r>
              <a:rPr lang="tr-TR" sz="3200" dirty="0" smtClean="0">
                <a:latin typeface="+mj-lt"/>
              </a:rPr>
              <a:t>Mesleki </a:t>
            </a:r>
            <a:r>
              <a:rPr lang="tr-TR" sz="3200" dirty="0">
                <a:latin typeface="+mj-lt"/>
              </a:rPr>
              <a:t>ve </a:t>
            </a:r>
            <a:r>
              <a:rPr lang="tr-TR" sz="3200" dirty="0" smtClean="0">
                <a:latin typeface="+mj-lt"/>
              </a:rPr>
              <a:t>Teknik </a:t>
            </a:r>
            <a:r>
              <a:rPr lang="tr-TR" sz="3200" dirty="0">
                <a:latin typeface="+mj-lt"/>
              </a:rPr>
              <a:t>Anadolu liselerinin doluluk </a:t>
            </a:r>
            <a:r>
              <a:rPr lang="tr-TR" sz="3200" dirty="0" smtClean="0">
                <a:latin typeface="+mj-lt"/>
              </a:rPr>
              <a:t>oranlarının oldukça yüksek olduğu görülmektedir.</a:t>
            </a:r>
            <a:endParaRPr lang="tr-TR" sz="3200" dirty="0">
              <a:latin typeface="+mj-lt"/>
            </a:endParaRPr>
          </a:p>
        </p:txBody>
      </p:sp>
    </p:spTree>
    <p:extLst>
      <p:ext uri="{BB962C8B-B14F-4D97-AF65-F5344CB8AC3E}">
        <p14:creationId xmlns:p14="http://schemas.microsoft.com/office/powerpoint/2010/main" val="26270168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2129" y="720131"/>
            <a:ext cx="7056785" cy="792088"/>
          </a:xfrm>
        </p:spPr>
        <p:txBody>
          <a:bodyPr>
            <a:noAutofit/>
          </a:bodyPr>
          <a:lstStyle/>
          <a:p>
            <a:pPr algn="ctr"/>
            <a:r>
              <a:rPr lang="tr-TR" sz="2400" b="1" dirty="0" smtClean="0"/>
              <a:t/>
            </a:r>
            <a:br>
              <a:rPr lang="tr-TR" sz="2400" b="1" dirty="0" smtClean="0"/>
            </a:br>
            <a:r>
              <a:rPr lang="tr-TR" sz="2400" b="1" dirty="0" smtClean="0"/>
              <a:t/>
            </a:r>
            <a:br>
              <a:rPr lang="tr-TR" sz="2400" b="1" dirty="0" smtClean="0"/>
            </a:br>
            <a:r>
              <a:rPr lang="tr-TR" sz="2400" b="1" dirty="0" smtClean="0"/>
              <a:t/>
            </a:r>
            <a:br>
              <a:rPr lang="tr-TR" sz="2400" b="1" dirty="0" smtClean="0"/>
            </a:br>
            <a:r>
              <a:rPr lang="tr-TR" sz="2400" b="1" dirty="0" smtClean="0"/>
              <a:t/>
            </a:r>
            <a:br>
              <a:rPr lang="tr-TR" sz="2400" b="1" dirty="0" smtClean="0"/>
            </a:br>
            <a:r>
              <a:rPr lang="tr-TR" sz="2400" b="1" dirty="0" smtClean="0"/>
              <a:t/>
            </a:r>
            <a:br>
              <a:rPr lang="tr-TR" sz="2400" b="1" dirty="0" smtClean="0"/>
            </a:br>
            <a:r>
              <a:rPr lang="tr-TR" sz="2400" b="1" dirty="0" smtClean="0"/>
              <a:t/>
            </a:r>
            <a:br>
              <a:rPr lang="tr-TR" sz="2400" b="1" dirty="0" smtClean="0"/>
            </a:br>
            <a:r>
              <a:rPr lang="tr-TR" sz="2400" b="1" dirty="0" smtClean="0"/>
              <a:t/>
            </a:r>
            <a:br>
              <a:rPr lang="tr-TR" sz="2400" b="1" dirty="0" smtClean="0"/>
            </a:br>
            <a:r>
              <a:rPr lang="tr-TR" sz="2400" b="1" dirty="0" smtClean="0"/>
              <a:t/>
            </a:r>
            <a:br>
              <a:rPr lang="tr-TR" sz="2400" b="1" dirty="0" smtClean="0"/>
            </a:br>
            <a:r>
              <a:rPr lang="tr-TR" sz="2400" b="1" dirty="0"/>
              <a:t/>
            </a:r>
            <a:br>
              <a:rPr lang="tr-TR" sz="2400" b="1" dirty="0"/>
            </a:br>
            <a:endParaRPr lang="tr-TR" sz="2400" b="1" dirty="0"/>
          </a:p>
        </p:txBody>
      </p:sp>
      <p:graphicFrame>
        <p:nvGraphicFramePr>
          <p:cNvPr id="4" name="Tablo 3"/>
          <p:cNvGraphicFramePr>
            <a:graphicFrameLocks noGrp="1"/>
          </p:cNvGraphicFramePr>
          <p:nvPr>
            <p:extLst>
              <p:ext uri="{D42A27DB-BD31-4B8C-83A1-F6EECF244321}">
                <p14:modId xmlns:p14="http://schemas.microsoft.com/office/powerpoint/2010/main" val="3254983778"/>
              </p:ext>
            </p:extLst>
          </p:nvPr>
        </p:nvGraphicFramePr>
        <p:xfrm>
          <a:off x="900162" y="1656234"/>
          <a:ext cx="6934373" cy="1890210"/>
        </p:xfrm>
        <a:graphic>
          <a:graphicData uri="http://schemas.openxmlformats.org/drawingml/2006/table">
            <a:tbl>
              <a:tblPr firstRow="1" bandRow="1">
                <a:tableStyleId>{5C22544A-7EE6-4342-B048-85BDC9FD1C3A}</a:tableStyleId>
              </a:tblPr>
              <a:tblGrid>
                <a:gridCol w="2488665">
                  <a:extLst>
                    <a:ext uri="{9D8B030D-6E8A-4147-A177-3AD203B41FA5}">
                      <a16:colId xmlns:a16="http://schemas.microsoft.com/office/drawing/2014/main" xmlns="" val="20000"/>
                    </a:ext>
                  </a:extLst>
                </a:gridCol>
                <a:gridCol w="2222854">
                  <a:extLst>
                    <a:ext uri="{9D8B030D-6E8A-4147-A177-3AD203B41FA5}">
                      <a16:colId xmlns:a16="http://schemas.microsoft.com/office/drawing/2014/main" xmlns="" val="20001"/>
                    </a:ext>
                  </a:extLst>
                </a:gridCol>
                <a:gridCol w="2222854">
                  <a:extLst>
                    <a:ext uri="{9D8B030D-6E8A-4147-A177-3AD203B41FA5}">
                      <a16:colId xmlns:a16="http://schemas.microsoft.com/office/drawing/2014/main" xmlns="" val="20002"/>
                    </a:ext>
                  </a:extLst>
                </a:gridCol>
              </a:tblGrid>
              <a:tr h="672084">
                <a:tc>
                  <a:txBody>
                    <a:bodyPr/>
                    <a:lstStyle/>
                    <a:p>
                      <a:pPr algn="ctr"/>
                      <a:r>
                        <a:rPr lang="tr-TR" sz="1900" dirty="0" smtClean="0"/>
                        <a:t>Alan</a:t>
                      </a:r>
                      <a:endParaRPr lang="tr-TR" sz="1900" dirty="0"/>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nb-NO" sz="1900" dirty="0" smtClean="0"/>
                        <a:t>En Düşük Yüzdelik Dilim</a:t>
                      </a:r>
                      <a:endParaRPr lang="tr-TR" sz="1900" dirty="0"/>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900" dirty="0" smtClean="0"/>
                        <a:t>En Yüksek Yüzdelik Dilim</a:t>
                      </a:r>
                      <a:endParaRPr lang="tr-TR" sz="1900" dirty="0"/>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672084">
                <a:tc>
                  <a:txBody>
                    <a:bodyPr/>
                    <a:lstStyle/>
                    <a:p>
                      <a:r>
                        <a:rPr lang="nn-NO" sz="1900" dirty="0" smtClean="0">
                          <a:latin typeface="+mj-lt"/>
                        </a:rPr>
                        <a:t>Elektrik Elektronik Teknolojisi</a:t>
                      </a:r>
                      <a:endParaRPr lang="tr-TR" sz="1900" dirty="0">
                        <a:latin typeface="+mj-lt"/>
                      </a:endParaRPr>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900" dirty="0" smtClean="0">
                          <a:latin typeface="+mj-lt"/>
                        </a:rPr>
                        <a:t>8,08</a:t>
                      </a:r>
                      <a:endParaRPr lang="tr-TR" sz="1900" dirty="0">
                        <a:latin typeface="+mj-lt"/>
                      </a:endParaRPr>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900" dirty="0" smtClean="0">
                          <a:latin typeface="+mj-lt"/>
                        </a:rPr>
                        <a:t>0,46</a:t>
                      </a:r>
                      <a:endParaRPr lang="tr-TR" sz="1900" dirty="0">
                        <a:latin typeface="+mj-lt"/>
                      </a:endParaRPr>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539946">
                <a:tc>
                  <a:txBody>
                    <a:bodyPr/>
                    <a:lstStyle/>
                    <a:p>
                      <a:r>
                        <a:rPr lang="tr-TR" sz="1900" dirty="0" smtClean="0">
                          <a:latin typeface="+mj-lt"/>
                        </a:rPr>
                        <a:t>Makine Teknolojisi</a:t>
                      </a:r>
                      <a:endParaRPr lang="tr-TR" sz="1900" dirty="0">
                        <a:latin typeface="+mj-lt"/>
                      </a:endParaRPr>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900" dirty="0" smtClean="0">
                          <a:latin typeface="+mj-lt"/>
                        </a:rPr>
                        <a:t>9,75 </a:t>
                      </a:r>
                      <a:endParaRPr lang="tr-TR" sz="1900" dirty="0">
                        <a:latin typeface="+mj-lt"/>
                      </a:endParaRPr>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sz="1900" dirty="0" smtClean="0">
                          <a:latin typeface="+mj-lt"/>
                        </a:rPr>
                        <a:t>2,09</a:t>
                      </a:r>
                      <a:endParaRPr lang="tr-TR" sz="1900" dirty="0">
                        <a:latin typeface="+mj-lt"/>
                      </a:endParaRPr>
                    </a:p>
                  </a:txBody>
                  <a:tcPr marL="67508" marR="67508" marT="48006" marB="4800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sp>
        <p:nvSpPr>
          <p:cNvPr id="5" name="Dikdörtgen 4"/>
          <p:cNvSpPr/>
          <p:nvPr/>
        </p:nvSpPr>
        <p:spPr>
          <a:xfrm>
            <a:off x="900162" y="3816474"/>
            <a:ext cx="6912768" cy="3046988"/>
          </a:xfrm>
          <a:prstGeom prst="rect">
            <a:avLst/>
          </a:prstGeom>
        </p:spPr>
        <p:txBody>
          <a:bodyPr wrap="square">
            <a:spAutoFit/>
          </a:bodyPr>
          <a:lstStyle/>
          <a:p>
            <a:r>
              <a:rPr lang="tr-TR" sz="2400" dirty="0" smtClean="0">
                <a:latin typeface="+mj-lt"/>
              </a:rPr>
              <a:t>	Milli </a:t>
            </a:r>
            <a:r>
              <a:rPr lang="tr-TR" sz="2400" dirty="0">
                <a:latin typeface="+mj-lt"/>
              </a:rPr>
              <a:t>Eğitim Bakanlığı ile sektör ve bakanlık protokolleri kapsamında ASELSAN ve İTÜ Mesleki ve Teknik Anadolu lisesine tercihlerin oldukça yoğun olduğu görülmüştür.</a:t>
            </a:r>
          </a:p>
          <a:p>
            <a:r>
              <a:rPr lang="tr-TR" sz="2400" dirty="0" smtClean="0">
                <a:latin typeface="+mj-lt"/>
              </a:rPr>
              <a:t>	2019 Merkezi Sınavında yüksek performans gösteren öğrenciler, ASELSAN Mesleki ve Teknik Anadolu Lisesini tercih etmiştir. İlk kez bir mesleki ve teknik Anadolu lisesi, %1’lik dilimden öğrenci almıştır</a:t>
            </a:r>
            <a:endParaRPr lang="tr-TR" sz="2400" dirty="0">
              <a:latin typeface="+mj-lt"/>
            </a:endParaRPr>
          </a:p>
        </p:txBody>
      </p:sp>
      <p:sp>
        <p:nvSpPr>
          <p:cNvPr id="6" name="Title 1"/>
          <p:cNvSpPr txBox="1">
            <a:spLocks/>
          </p:cNvSpPr>
          <p:nvPr/>
        </p:nvSpPr>
        <p:spPr>
          <a:xfrm>
            <a:off x="396106" y="360090"/>
            <a:ext cx="8352928" cy="831692"/>
          </a:xfrm>
          <a:prstGeom prst="rect">
            <a:avLst/>
          </a:prstGeom>
        </p:spPr>
        <p:style>
          <a:lnRef idx="1">
            <a:schemeClr val="accent5"/>
          </a:lnRef>
          <a:fillRef idx="3">
            <a:schemeClr val="accent5"/>
          </a:fillRef>
          <a:effectRef idx="2">
            <a:schemeClr val="accent5"/>
          </a:effectRef>
          <a:fontRef idx="minor">
            <a:schemeClr val="lt1"/>
          </a:fontRef>
        </p:style>
        <p:txBody>
          <a:bodyPr vert="horz" lIns="0" tIns="45720" rIns="0" bIns="0" anchor="ctr">
            <a:noAutofit/>
            <a:scene3d>
              <a:camera prst="orthographicFront"/>
              <a:lightRig rig="freezing" dir="t">
                <a:rot lat="0" lon="0" rev="5640000"/>
              </a:lightRig>
            </a:scene3d>
            <a:sp3d prstMaterial="flat">
              <a:contourClr>
                <a:schemeClr val="tx2"/>
              </a:contourClr>
            </a:sp3d>
          </a:bodyPr>
          <a:lstStyle/>
          <a:p>
            <a:pPr lvl="0" algn="ctr">
              <a:spcBef>
                <a:spcPct val="0"/>
              </a:spcBef>
            </a:pPr>
            <a:r>
              <a:rPr lang="tr-TR" sz="2400" b="1" dirty="0" smtClean="0">
                <a:latin typeface="+mj-lt"/>
              </a:rPr>
              <a:t>ASELSAN MTAL’E YERLEŞEN </a:t>
            </a:r>
            <a:r>
              <a:rPr lang="tr-TR" sz="2400" b="1" dirty="0" err="1" smtClean="0">
                <a:latin typeface="+mj-lt"/>
              </a:rPr>
              <a:t>ÖĞRENCiLERiN</a:t>
            </a:r>
            <a:r>
              <a:rPr lang="tr-TR" sz="2400" b="1" dirty="0" smtClean="0">
                <a:latin typeface="+mj-lt"/>
              </a:rPr>
              <a:t> ALANLARA GÖRE </a:t>
            </a:r>
            <a:r>
              <a:rPr lang="tr-TR" sz="2400" b="1" dirty="0" err="1" smtClean="0">
                <a:latin typeface="+mj-lt"/>
              </a:rPr>
              <a:t>YÜZDELiK</a:t>
            </a:r>
            <a:r>
              <a:rPr lang="tr-TR" sz="2400" b="1" dirty="0" smtClean="0">
                <a:latin typeface="+mj-lt"/>
              </a:rPr>
              <a:t> </a:t>
            </a:r>
            <a:r>
              <a:rPr lang="tr-TR" sz="2400" b="1" dirty="0" err="1" smtClean="0">
                <a:latin typeface="+mj-lt"/>
              </a:rPr>
              <a:t>DiLiMLERi</a:t>
            </a:r>
            <a:endParaRPr kumimoji="0" lang="en-US" sz="2400" b="1" i="0" u="none" strike="noStrike" kern="1200" cap="none" spc="0" normalizeH="0" baseline="0" noProof="0" dirty="0">
              <a:ln w="18415" cmpd="sng">
                <a:solidFill>
                  <a:srgbClr val="FFFFFF"/>
                </a:solidFill>
                <a:prstDash val="solid"/>
              </a:ln>
              <a:solidFill>
                <a:srgbClr val="FFFFFF"/>
              </a:solidFill>
              <a:effectLst>
                <a:outerShdw blurRad="63500" dir="3600000" algn="tl" rotWithShape="0">
                  <a:srgbClr val="000000">
                    <a:alpha val="70000"/>
                  </a:srgbClr>
                </a:outerShdw>
              </a:effectLst>
              <a:uLnTx/>
              <a:uFillTx/>
              <a:latin typeface="+mj-lt"/>
              <a:ea typeface="+mj-ea"/>
              <a:cs typeface="+mj-cs"/>
            </a:endParaRPr>
          </a:p>
        </p:txBody>
      </p:sp>
    </p:spTree>
    <p:extLst>
      <p:ext uri="{BB962C8B-B14F-4D97-AF65-F5344CB8AC3E}">
        <p14:creationId xmlns:p14="http://schemas.microsoft.com/office/powerpoint/2010/main" val="33732154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1" name="Title 1"/>
          <p:cNvSpPr txBox="1">
            <a:spLocks/>
          </p:cNvSpPr>
          <p:nvPr/>
        </p:nvSpPr>
        <p:spPr>
          <a:xfrm>
            <a:off x="-15901" y="3222412"/>
            <a:ext cx="9001125" cy="2873118"/>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l" defTabSz="914400" rtl="0" eaLnBrk="1" latinLnBrk="0" hangingPunct="1">
              <a:lnSpc>
                <a:spcPct val="90000"/>
              </a:lnSpc>
              <a:spcBef>
                <a:spcPct val="0"/>
              </a:spcBef>
              <a:buNone/>
              <a:defRPr sz="3600" kern="1200">
                <a:solidFill>
                  <a:schemeClr val="tx1">
                    <a:lumMod val="65000"/>
                    <a:lumOff val="35000"/>
                  </a:schemeClr>
                </a:solidFill>
                <a:latin typeface="+mj-lt"/>
                <a:ea typeface="+mj-ea"/>
                <a:cs typeface="+mj-cs"/>
              </a:defRPr>
            </a:lvl1pPr>
          </a:lstStyle>
          <a:p>
            <a:pPr algn="ctr"/>
            <a:endParaRPr lang="en-US" sz="8800" b="1" dirty="0">
              <a:ln w="19050">
                <a:solidFill>
                  <a:srgbClr val="04617B">
                    <a:tint val="1000"/>
                  </a:srgbClr>
                </a:solidFill>
                <a:prstDash val="solid"/>
              </a:ln>
              <a:solidFill>
                <a:srgbClr val="0BD0D9"/>
              </a:solidFill>
              <a:effectLst>
                <a:outerShdw blurRad="50000" dist="50800" dir="7500000" algn="tl">
                  <a:srgbClr val="000000">
                    <a:shade val="5000"/>
                    <a:alpha val="35000"/>
                  </a:srgbClr>
                </a:outerShdw>
              </a:effectLst>
            </a:endParaRPr>
          </a:p>
        </p:txBody>
      </p:sp>
      <p:sp>
        <p:nvSpPr>
          <p:cNvPr id="25" name="Rectangle 24"/>
          <p:cNvSpPr/>
          <p:nvPr/>
        </p:nvSpPr>
        <p:spPr>
          <a:xfrm>
            <a:off x="2799375" y="6095527"/>
            <a:ext cx="3667203" cy="1107996"/>
          </a:xfrm>
          <a:prstGeom prst="rect">
            <a:avLst/>
          </a:prstGeom>
        </p:spPr>
        <p:txBody>
          <a:bodyPr wrap="square">
            <a:spAutoFit/>
          </a:bodyPr>
          <a:lstStyle/>
          <a:p>
            <a:pPr algn="ctr"/>
            <a:r>
              <a:rPr lang="tr-TR" sz="6600" b="1" dirty="0" smtClean="0">
                <a:solidFill>
                  <a:srgbClr val="0BD0D9"/>
                </a:solidFill>
              </a:rPr>
              <a:t>2019</a:t>
            </a:r>
            <a:endParaRPr lang="en-US" sz="6600" b="1" dirty="0">
              <a:solidFill>
                <a:srgbClr val="0BD0D9"/>
              </a:solidFill>
            </a:endParaRPr>
          </a:p>
        </p:txBody>
      </p:sp>
      <p:sp>
        <p:nvSpPr>
          <p:cNvPr id="3" name="WordArt 2"/>
          <p:cNvSpPr>
            <a:spLocks noChangeArrowheads="1" noChangeShapeType="1" noTextEdit="1"/>
          </p:cNvSpPr>
          <p:nvPr/>
        </p:nvSpPr>
        <p:spPr bwMode="auto">
          <a:xfrm>
            <a:off x="540122" y="576113"/>
            <a:ext cx="8208912" cy="4464497"/>
          </a:xfrm>
          <a:prstGeom prst="rect">
            <a:avLst/>
          </a:prstGeom>
          <a:extLst>
            <a:ext uri="{AF507438-7753-43E0-B8FC-AC1667EBCBE1}">
              <a14:hiddenEffects xmlns:a14="http://schemas.microsoft.com/office/drawing/2010/main">
                <a:effectLst/>
              </a14:hiddenEffects>
            </a:ext>
          </a:extLst>
        </p:spPr>
        <p:txBody>
          <a:bodyPr wrap="none" fromWordArt="1">
            <a:prstTxWarp prst="textArchUp">
              <a:avLst>
                <a:gd name="adj" fmla="val 10904702"/>
              </a:avLst>
            </a:prstTxWarp>
          </a:bodyPr>
          <a:lstStyle/>
          <a:p>
            <a:pPr algn="ctr" rtl="0">
              <a:buNone/>
            </a:pPr>
            <a:r>
              <a:rPr lang="tr-TR" sz="3600" kern="10" spc="0" dirty="0" smtClean="0">
                <a:ln w="9525">
                  <a:solidFill>
                    <a:srgbClr val="000000"/>
                  </a:solidFill>
                  <a:round/>
                  <a:headEnd/>
                  <a:tailEnd/>
                </a:ln>
                <a:solidFill>
                  <a:srgbClr val="000000"/>
                </a:solidFill>
                <a:effectLst/>
                <a:latin typeface="Arial Black"/>
              </a:rPr>
              <a:t>DOĞRU BİR TERCİH İYİ BİR YAŞAMIN BAŞLANGICIDIR!</a:t>
            </a:r>
            <a:endParaRPr lang="tr-TR" sz="3600" kern="10" spc="0" dirty="0">
              <a:ln w="9525">
                <a:solidFill>
                  <a:srgbClr val="000000"/>
                </a:solidFill>
                <a:round/>
                <a:headEnd/>
                <a:tailEnd/>
              </a:ln>
              <a:solidFill>
                <a:srgbClr val="000000"/>
              </a:solidFill>
              <a:effectLst/>
              <a:latin typeface="Arial Black"/>
            </a:endParaRPr>
          </a:p>
        </p:txBody>
      </p:sp>
      <p:sp>
        <p:nvSpPr>
          <p:cNvPr id="7" name="Dikdörtgen 6"/>
          <p:cNvSpPr/>
          <p:nvPr/>
        </p:nvSpPr>
        <p:spPr>
          <a:xfrm>
            <a:off x="2052290" y="2304306"/>
            <a:ext cx="5184576" cy="2554545"/>
          </a:xfrm>
          <a:prstGeom prst="rect">
            <a:avLst/>
          </a:prstGeom>
          <a:solidFill>
            <a:schemeClr val="accent2"/>
          </a:solidFill>
        </p:spPr>
        <p:txBody>
          <a:bodyPr wrap="square">
            <a:spAutoFit/>
          </a:bodyPr>
          <a:lstStyle/>
          <a:p>
            <a:pPr algn="ctr"/>
            <a:r>
              <a:rPr lang="tr-TR" sz="4000" b="1" dirty="0" smtClean="0">
                <a:solidFill>
                  <a:schemeClr val="bg1"/>
                </a:solidFill>
                <a:latin typeface="Calibri" pitchFamily="34" charset="0"/>
              </a:rPr>
              <a:t>TEŞEKKÜR EDERİM</a:t>
            </a:r>
          </a:p>
          <a:p>
            <a:endParaRPr lang="tr-TR" sz="4000" b="1" dirty="0">
              <a:solidFill>
                <a:schemeClr val="bg1"/>
              </a:solidFill>
              <a:latin typeface="Calibri" pitchFamily="34" charset="0"/>
            </a:endParaRPr>
          </a:p>
          <a:p>
            <a:pPr algn="ctr"/>
            <a:r>
              <a:rPr lang="tr-TR" sz="4000" b="1" dirty="0" smtClean="0">
                <a:solidFill>
                  <a:schemeClr val="bg1"/>
                </a:solidFill>
                <a:latin typeface="Calibri" pitchFamily="34" charset="0"/>
              </a:rPr>
              <a:t>İLKNUR İPEK</a:t>
            </a:r>
          </a:p>
          <a:p>
            <a:pPr algn="ctr"/>
            <a:r>
              <a:rPr lang="tr-TR" sz="4000" b="1" dirty="0" smtClean="0">
                <a:solidFill>
                  <a:schemeClr val="bg1"/>
                </a:solidFill>
                <a:latin typeface="Calibri" pitchFamily="34" charset="0"/>
              </a:rPr>
              <a:t>Rehber Öğretmen</a:t>
            </a:r>
            <a:endParaRPr lang="tr-TR" sz="4000" b="1" dirty="0">
              <a:solidFill>
                <a:schemeClr val="bg1"/>
              </a:solidFill>
              <a:latin typeface="Calibri" pitchFamily="34" charset="0"/>
            </a:endParaRPr>
          </a:p>
        </p:txBody>
      </p:sp>
    </p:spTree>
    <p:extLst>
      <p:ext uri="{BB962C8B-B14F-4D97-AF65-F5344CB8AC3E}">
        <p14:creationId xmlns:p14="http://schemas.microsoft.com/office/powerpoint/2010/main" val="40762162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500" fill="hold"/>
                                        <p:tgtEl>
                                          <p:spTgt spid="21"/>
                                        </p:tgtEl>
                                        <p:attrNameLst>
                                          <p:attrName>ppt_w</p:attrName>
                                        </p:attrNameLst>
                                      </p:cBhvr>
                                      <p:tavLst>
                                        <p:tav tm="0">
                                          <p:val>
                                            <p:fltVal val="0"/>
                                          </p:val>
                                        </p:tav>
                                        <p:tav tm="100000">
                                          <p:val>
                                            <p:strVal val="#ppt_w"/>
                                          </p:val>
                                        </p:tav>
                                      </p:tavLst>
                                    </p:anim>
                                    <p:anim calcmode="lin" valueType="num">
                                      <p:cBhvr>
                                        <p:cTn id="8" dur="500" fill="hold"/>
                                        <p:tgtEl>
                                          <p:spTgt spid="21"/>
                                        </p:tgtEl>
                                        <p:attrNameLst>
                                          <p:attrName>ppt_h</p:attrName>
                                        </p:attrNameLst>
                                      </p:cBhvr>
                                      <p:tavLst>
                                        <p:tav tm="0">
                                          <p:val>
                                            <p:fltVal val="0"/>
                                          </p:val>
                                        </p:tav>
                                        <p:tav tm="100000">
                                          <p:val>
                                            <p:strVal val="#ppt_h"/>
                                          </p:val>
                                        </p:tav>
                                      </p:tavLst>
                                    </p:anim>
                                    <p:animEffect transition="in" filter="fade">
                                      <p:cBhvr>
                                        <p:cTn id="9" dur="500"/>
                                        <p:tgtEl>
                                          <p:spTgt spid="21"/>
                                        </p:tgtEl>
                                      </p:cBhvr>
                                    </p:animEffect>
                                  </p:childTnLst>
                                </p:cTn>
                              </p:par>
                            </p:childTnLst>
                          </p:cTn>
                        </p:par>
                        <p:par>
                          <p:cTn id="10" fill="hold">
                            <p:stCondLst>
                              <p:cond delay="500"/>
                            </p:stCondLst>
                            <p:childTnLst>
                              <p:par>
                                <p:cTn id="11" presetID="47" presetClass="entr" presetSubtype="0" fill="hold" grpId="0" nodeType="after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anim calcmode="lin" valueType="num">
                                      <p:cBhvr>
                                        <p:cTn id="14" dur="500" fill="hold"/>
                                        <p:tgtEl>
                                          <p:spTgt spid="25"/>
                                        </p:tgtEl>
                                        <p:attrNameLst>
                                          <p:attrName>ppt_x</p:attrName>
                                        </p:attrNameLst>
                                      </p:cBhvr>
                                      <p:tavLst>
                                        <p:tav tm="0">
                                          <p:val>
                                            <p:strVal val="#ppt_x"/>
                                          </p:val>
                                        </p:tav>
                                        <p:tav tm="100000">
                                          <p:val>
                                            <p:strVal val="#ppt_x"/>
                                          </p:val>
                                        </p:tav>
                                      </p:tavLst>
                                    </p:anim>
                                    <p:anim calcmode="lin" valueType="num">
                                      <p:cBhvr>
                                        <p:cTn id="15" dur="500" fill="hold"/>
                                        <p:tgtEl>
                                          <p:spTgt spid="2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500506"/>
            <a:ext cx="9001125" cy="686339"/>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ctr"/>
            <a:r>
              <a:rPr lang="tr-T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HANGİ DERSTEN KAÇ SORU ÇIKACAK?</a:t>
            </a:r>
            <a:endParaRPr lang="vi-VN" dirty="0"/>
          </a:p>
        </p:txBody>
      </p:sp>
      <p:grpSp>
        <p:nvGrpSpPr>
          <p:cNvPr id="3" name="Group 3"/>
          <p:cNvGrpSpPr/>
          <p:nvPr/>
        </p:nvGrpSpPr>
        <p:grpSpPr>
          <a:xfrm>
            <a:off x="1692251" y="2304307"/>
            <a:ext cx="1638746" cy="1828614"/>
            <a:chOff x="3692576" y="1742634"/>
            <a:chExt cx="2790379" cy="2796023"/>
          </a:xfrm>
        </p:grpSpPr>
        <p:grpSp>
          <p:nvGrpSpPr>
            <p:cNvPr id="4" name="组合 79"/>
            <p:cNvGrpSpPr>
              <a:grpSpLocks/>
            </p:cNvGrpSpPr>
            <p:nvPr/>
          </p:nvGrpSpPr>
          <p:grpSpPr bwMode="auto">
            <a:xfrm>
              <a:off x="3692576" y="1742634"/>
              <a:ext cx="2790379" cy="2796023"/>
              <a:chOff x="6379729" y="2488774"/>
              <a:chExt cx="2513016" cy="2513016"/>
            </a:xfrm>
          </p:grpSpPr>
          <p:sp>
            <p:nvSpPr>
              <p:cNvPr id="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6" name="椭圆 80"/>
            <p:cNvSpPr/>
            <p:nvPr/>
          </p:nvSpPr>
          <p:spPr bwMode="auto">
            <a:xfrm>
              <a:off x="4079531" y="2136608"/>
              <a:ext cx="2016472" cy="2020557"/>
            </a:xfrm>
            <a:prstGeom prst="ellipse">
              <a:avLst/>
            </a:prstGeom>
            <a:solidFill>
              <a:schemeClr val="accent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5" name="Group 8"/>
          <p:cNvGrpSpPr/>
          <p:nvPr/>
        </p:nvGrpSpPr>
        <p:grpSpPr>
          <a:xfrm>
            <a:off x="612131" y="4160738"/>
            <a:ext cx="1497258" cy="1887984"/>
            <a:chOff x="3692576" y="1742634"/>
            <a:chExt cx="2790379" cy="2796023"/>
          </a:xfrm>
        </p:grpSpPr>
        <p:grpSp>
          <p:nvGrpSpPr>
            <p:cNvPr id="9" name="组合 79"/>
            <p:cNvGrpSpPr>
              <a:grpSpLocks/>
            </p:cNvGrpSpPr>
            <p:nvPr/>
          </p:nvGrpSpPr>
          <p:grpSpPr bwMode="auto">
            <a:xfrm>
              <a:off x="3692576" y="1742634"/>
              <a:ext cx="2790379" cy="2796023"/>
              <a:chOff x="6379729" y="2488774"/>
              <a:chExt cx="2513016" cy="2513016"/>
            </a:xfrm>
          </p:grpSpPr>
          <p:sp>
            <p:nvSpPr>
              <p:cNvPr id="1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1" name="椭圆 80"/>
            <p:cNvSpPr/>
            <p:nvPr/>
          </p:nvSpPr>
          <p:spPr bwMode="auto">
            <a:xfrm>
              <a:off x="4079531" y="2136608"/>
              <a:ext cx="2016472" cy="2020557"/>
            </a:xfrm>
            <a:prstGeom prst="ellipse">
              <a:avLst/>
            </a:prstGeom>
            <a:solidFill>
              <a:schemeClr val="accent1"/>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0" name="Group 13"/>
          <p:cNvGrpSpPr/>
          <p:nvPr/>
        </p:nvGrpSpPr>
        <p:grpSpPr>
          <a:xfrm>
            <a:off x="3132411" y="4188555"/>
            <a:ext cx="1584176" cy="2004183"/>
            <a:chOff x="3692576" y="1742634"/>
            <a:chExt cx="2790379" cy="2796023"/>
          </a:xfrm>
        </p:grpSpPr>
        <p:grpSp>
          <p:nvGrpSpPr>
            <p:cNvPr id="14" name="组合 79"/>
            <p:cNvGrpSpPr>
              <a:grpSpLocks/>
            </p:cNvGrpSpPr>
            <p:nvPr/>
          </p:nvGrpSpPr>
          <p:grpSpPr bwMode="auto">
            <a:xfrm>
              <a:off x="3692576" y="1742634"/>
              <a:ext cx="2790379" cy="2796023"/>
              <a:chOff x="6379729" y="2488774"/>
              <a:chExt cx="2513016" cy="2513016"/>
            </a:xfrm>
          </p:grpSpPr>
          <p:sp>
            <p:nvSpPr>
              <p:cNvPr id="1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1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16" name="椭圆 80"/>
            <p:cNvSpPr/>
            <p:nvPr/>
          </p:nvSpPr>
          <p:spPr bwMode="auto">
            <a:xfrm>
              <a:off x="4079531" y="2136608"/>
              <a:ext cx="2016472" cy="2020557"/>
            </a:xfrm>
            <a:prstGeom prst="ellipse">
              <a:avLst/>
            </a:prstGeom>
            <a:solidFill>
              <a:schemeClr val="accent3"/>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15" name="Group 18"/>
          <p:cNvGrpSpPr/>
          <p:nvPr/>
        </p:nvGrpSpPr>
        <p:grpSpPr>
          <a:xfrm>
            <a:off x="5705839" y="4166520"/>
            <a:ext cx="1459019" cy="1954210"/>
            <a:chOff x="3692576" y="1742634"/>
            <a:chExt cx="2790379" cy="2796023"/>
          </a:xfrm>
        </p:grpSpPr>
        <p:grpSp>
          <p:nvGrpSpPr>
            <p:cNvPr id="19" name="组合 79"/>
            <p:cNvGrpSpPr>
              <a:grpSpLocks/>
            </p:cNvGrpSpPr>
            <p:nvPr/>
          </p:nvGrpSpPr>
          <p:grpSpPr bwMode="auto">
            <a:xfrm>
              <a:off x="3692576" y="1742634"/>
              <a:ext cx="2790379" cy="2796023"/>
              <a:chOff x="6379729" y="2488774"/>
              <a:chExt cx="2513016" cy="2513016"/>
            </a:xfrm>
          </p:grpSpPr>
          <p:sp>
            <p:nvSpPr>
              <p:cNvPr id="2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1" name="椭圆 80"/>
            <p:cNvSpPr/>
            <p:nvPr/>
          </p:nvSpPr>
          <p:spPr bwMode="auto">
            <a:xfrm>
              <a:off x="4079531" y="2136608"/>
              <a:ext cx="2016472" cy="2020557"/>
            </a:xfrm>
            <a:prstGeom prst="ellipse">
              <a:avLst/>
            </a:prstGeom>
            <a:solidFill>
              <a:schemeClr val="accent5"/>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0" name="Group 23"/>
          <p:cNvGrpSpPr/>
          <p:nvPr/>
        </p:nvGrpSpPr>
        <p:grpSpPr>
          <a:xfrm>
            <a:off x="6516786" y="2376314"/>
            <a:ext cx="1518695" cy="1784423"/>
            <a:chOff x="3692576" y="1742634"/>
            <a:chExt cx="2790379" cy="2796023"/>
          </a:xfrm>
        </p:grpSpPr>
        <p:grpSp>
          <p:nvGrpSpPr>
            <p:cNvPr id="24" name="组合 79"/>
            <p:cNvGrpSpPr>
              <a:grpSpLocks/>
            </p:cNvGrpSpPr>
            <p:nvPr/>
          </p:nvGrpSpPr>
          <p:grpSpPr bwMode="auto">
            <a:xfrm>
              <a:off x="3692576" y="1742634"/>
              <a:ext cx="2790379" cy="2796023"/>
              <a:chOff x="6379729" y="2488774"/>
              <a:chExt cx="2513016" cy="2513016"/>
            </a:xfrm>
          </p:grpSpPr>
          <p:sp>
            <p:nvSpPr>
              <p:cNvPr id="27"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28"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26" name="椭圆 80"/>
            <p:cNvSpPr/>
            <p:nvPr/>
          </p:nvSpPr>
          <p:spPr bwMode="auto">
            <a:xfrm>
              <a:off x="4079531" y="2136608"/>
              <a:ext cx="2016472" cy="2020557"/>
            </a:xfrm>
            <a:prstGeom prst="ellipse">
              <a:avLst/>
            </a:prstGeom>
            <a:solidFill>
              <a:schemeClr val="tx2"/>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grpSp>
        <p:nvGrpSpPr>
          <p:cNvPr id="25" name="Group 28"/>
          <p:cNvGrpSpPr/>
          <p:nvPr/>
        </p:nvGrpSpPr>
        <p:grpSpPr>
          <a:xfrm>
            <a:off x="3996506" y="2232299"/>
            <a:ext cx="1636835" cy="1900622"/>
            <a:chOff x="3692576" y="1742634"/>
            <a:chExt cx="2790379" cy="2796023"/>
          </a:xfrm>
        </p:grpSpPr>
        <p:grpSp>
          <p:nvGrpSpPr>
            <p:cNvPr id="29" name="组合 79"/>
            <p:cNvGrpSpPr>
              <a:grpSpLocks/>
            </p:cNvGrpSpPr>
            <p:nvPr/>
          </p:nvGrpSpPr>
          <p:grpSpPr bwMode="auto">
            <a:xfrm>
              <a:off x="3692576" y="1742634"/>
              <a:ext cx="2790379" cy="2796023"/>
              <a:chOff x="6379729" y="2488774"/>
              <a:chExt cx="2513016" cy="2513016"/>
            </a:xfrm>
          </p:grpSpPr>
          <p:sp>
            <p:nvSpPr>
              <p:cNvPr id="32" name="任意多边形 82"/>
              <p:cNvSpPr/>
              <p:nvPr/>
            </p:nvSpPr>
            <p:spPr>
              <a:xfrm rot="3738964">
                <a:off x="6379729" y="2488774"/>
                <a:ext cx="2513016" cy="2513016"/>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17000">
                    <a:srgbClr val="FFFFFF"/>
                  </a:gs>
                  <a:gs pos="88000">
                    <a:srgbClr val="FFFFFF">
                      <a:lumMod val="72000"/>
                    </a:srgbClr>
                  </a:gs>
                </a:gsLst>
                <a:lin ang="2700000" scaled="1"/>
                <a:tileRect/>
              </a:gradFill>
              <a:ln w="25400" cap="flat" cmpd="sng" algn="ctr">
                <a:noFill/>
                <a:prstDash val="solid"/>
              </a:ln>
              <a:effectLst>
                <a:outerShdw blurRad="127000" dist="63500" dir="7380000" sx="102000" sy="102000" algn="tr" rotWithShape="0">
                  <a:prstClr val="black">
                    <a:alpha val="39000"/>
                  </a:prstClr>
                </a:outerShdw>
              </a:effectLst>
            </p:spPr>
            <p:txBody>
              <a:bodyPr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a:ln>
                    <a:noFill/>
                  </a:ln>
                  <a:solidFill>
                    <a:srgbClr val="FFFFFF"/>
                  </a:solidFill>
                  <a:effectLst/>
                  <a:uLnTx/>
                  <a:uFillTx/>
                  <a:latin typeface="Arial"/>
                  <a:ea typeface="宋体"/>
                </a:endParaRPr>
              </a:p>
            </p:txBody>
          </p:sp>
          <p:sp>
            <p:nvSpPr>
              <p:cNvPr id="33" name="任意多边形 83"/>
              <p:cNvSpPr/>
              <p:nvPr/>
            </p:nvSpPr>
            <p:spPr>
              <a:xfrm rot="16377237">
                <a:off x="6409518" y="2506881"/>
                <a:ext cx="2476803" cy="2476800"/>
              </a:xfrm>
              <a:custGeom>
                <a:avLst/>
                <a:gdLst>
                  <a:gd name="connsiteX0" fmla="*/ 0 w 1800200"/>
                  <a:gd name="connsiteY0" fmla="*/ 900100 h 1800200"/>
                  <a:gd name="connsiteX1" fmla="*/ 263634 w 1800200"/>
                  <a:gd name="connsiteY1" fmla="*/ 263633 h 1800200"/>
                  <a:gd name="connsiteX2" fmla="*/ 900101 w 1800200"/>
                  <a:gd name="connsiteY2" fmla="*/ 1 h 1800200"/>
                  <a:gd name="connsiteX3" fmla="*/ 1536568 w 1800200"/>
                  <a:gd name="connsiteY3" fmla="*/ 263635 h 1800200"/>
                  <a:gd name="connsiteX4" fmla="*/ 1800200 w 1800200"/>
                  <a:gd name="connsiteY4" fmla="*/ 900102 h 1800200"/>
                  <a:gd name="connsiteX5" fmla="*/ 1536567 w 1800200"/>
                  <a:gd name="connsiteY5" fmla="*/ 1536569 h 1800200"/>
                  <a:gd name="connsiteX6" fmla="*/ 900100 w 1800200"/>
                  <a:gd name="connsiteY6" fmla="*/ 1800202 h 1800200"/>
                  <a:gd name="connsiteX7" fmla="*/ 263633 w 1800200"/>
                  <a:gd name="connsiteY7" fmla="*/ 1536568 h 1800200"/>
                  <a:gd name="connsiteX8" fmla="*/ 0 w 1800200"/>
                  <a:gd name="connsiteY8" fmla="*/ 900101 h 1800200"/>
                  <a:gd name="connsiteX9" fmla="*/ 0 w 1800200"/>
                  <a:gd name="connsiteY9" fmla="*/ 900100 h 180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00200" h="1800200">
                    <a:moveTo>
                      <a:pt x="0" y="900100"/>
                    </a:moveTo>
                    <a:cubicBezTo>
                      <a:pt x="0" y="661379"/>
                      <a:pt x="94832" y="432435"/>
                      <a:pt x="263634" y="263633"/>
                    </a:cubicBezTo>
                    <a:cubicBezTo>
                      <a:pt x="432436" y="94832"/>
                      <a:pt x="661380" y="0"/>
                      <a:pt x="900101" y="1"/>
                    </a:cubicBezTo>
                    <a:cubicBezTo>
                      <a:pt x="1138822" y="1"/>
                      <a:pt x="1367766" y="94833"/>
                      <a:pt x="1536568" y="263635"/>
                    </a:cubicBezTo>
                    <a:cubicBezTo>
                      <a:pt x="1705369" y="432437"/>
                      <a:pt x="1800201" y="661381"/>
                      <a:pt x="1800200" y="900102"/>
                    </a:cubicBezTo>
                    <a:cubicBezTo>
                      <a:pt x="1800200" y="1138823"/>
                      <a:pt x="1705368" y="1367767"/>
                      <a:pt x="1536567" y="1536569"/>
                    </a:cubicBezTo>
                    <a:cubicBezTo>
                      <a:pt x="1367765" y="1705371"/>
                      <a:pt x="1138821" y="1800202"/>
                      <a:pt x="900100" y="1800202"/>
                    </a:cubicBezTo>
                    <a:cubicBezTo>
                      <a:pt x="661379" y="1800202"/>
                      <a:pt x="432435" y="1705370"/>
                      <a:pt x="263633" y="1536568"/>
                    </a:cubicBezTo>
                    <a:cubicBezTo>
                      <a:pt x="94832" y="1367766"/>
                      <a:pt x="0" y="1138822"/>
                      <a:pt x="0" y="900101"/>
                    </a:cubicBezTo>
                    <a:lnTo>
                      <a:pt x="0" y="900100"/>
                    </a:lnTo>
                    <a:close/>
                  </a:path>
                </a:pathLst>
              </a:custGeom>
              <a:gradFill flip="none" rotWithShape="1">
                <a:gsLst>
                  <a:gs pos="29000">
                    <a:srgbClr val="FFFFFF"/>
                  </a:gs>
                  <a:gs pos="98000">
                    <a:srgbClr val="FFFFFF">
                      <a:lumMod val="75000"/>
                    </a:srgbClr>
                  </a:gs>
                </a:gsLst>
                <a:lin ang="2700000" scaled="1"/>
                <a:tileRect/>
              </a:gradFill>
              <a:ln w="25400" cap="flat" cmpd="sng" algn="ctr">
                <a:noFill/>
                <a:prstDash val="solid"/>
              </a:ln>
              <a:effectLst>
                <a:softEdge rad="0"/>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sp>
          <p:nvSpPr>
            <p:cNvPr id="31" name="椭圆 80"/>
            <p:cNvSpPr/>
            <p:nvPr/>
          </p:nvSpPr>
          <p:spPr bwMode="auto">
            <a:xfrm>
              <a:off x="4079531" y="2136608"/>
              <a:ext cx="2016472" cy="2020557"/>
            </a:xfrm>
            <a:prstGeom prst="ellipse">
              <a:avLst/>
            </a:prstGeom>
            <a:solidFill>
              <a:schemeClr val="accent4"/>
            </a:solidFill>
            <a:ln w="25400" cap="flat" cmpd="sng" algn="ctr">
              <a:no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zh-CN" altLang="en-US" sz="1800" b="0" i="0" u="none" strike="noStrike" kern="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endParaRPr>
            </a:p>
          </p:txBody>
        </p:sp>
      </p:grpSp>
      <p:cxnSp>
        <p:nvCxnSpPr>
          <p:cNvPr id="34" name="Straight Connector 33"/>
          <p:cNvCxnSpPr>
            <a:stCxn id="13" idx="4"/>
            <a:endCxn id="8" idx="1"/>
          </p:cNvCxnSpPr>
          <p:nvPr/>
        </p:nvCxnSpPr>
        <p:spPr>
          <a:xfrm flipV="1">
            <a:off x="1415669" y="3825535"/>
            <a:ext cx="500461" cy="350041"/>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a:stCxn id="17" idx="0"/>
          </p:cNvCxnSpPr>
          <p:nvPr/>
        </p:nvCxnSpPr>
        <p:spPr>
          <a:xfrm flipH="1" flipV="1">
            <a:off x="3159843" y="3943661"/>
            <a:ext cx="299091" cy="35961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33" idx="1"/>
            <a:endCxn id="18" idx="4"/>
          </p:cNvCxnSpPr>
          <p:nvPr/>
        </p:nvCxnSpPr>
        <p:spPr>
          <a:xfrm flipH="1">
            <a:off x="3982762" y="3814623"/>
            <a:ext cx="236030" cy="38968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H="1">
            <a:off x="6627736" y="3899566"/>
            <a:ext cx="382113" cy="522347"/>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5482090" y="3910784"/>
            <a:ext cx="378566" cy="474132"/>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116186" y="4464546"/>
            <a:ext cx="56618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0" name="TextBox 39"/>
          <p:cNvSpPr txBox="1"/>
          <p:nvPr/>
        </p:nvSpPr>
        <p:spPr>
          <a:xfrm>
            <a:off x="2268314" y="2664346"/>
            <a:ext cx="56618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1" name="TextBox 40"/>
          <p:cNvSpPr txBox="1"/>
          <p:nvPr/>
        </p:nvSpPr>
        <p:spPr>
          <a:xfrm>
            <a:off x="3636466" y="4536554"/>
            <a:ext cx="566181"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20</a:t>
            </a:r>
            <a:endParaRPr lang="vi-VN" sz="2800" b="1" dirty="0">
              <a:solidFill>
                <a:schemeClr val="bg1"/>
              </a:solidFill>
              <a:cs typeface="Arial" panose="020B0604020202020204" pitchFamily="34" charset="0"/>
            </a:endParaRPr>
          </a:p>
        </p:txBody>
      </p:sp>
      <p:sp>
        <p:nvSpPr>
          <p:cNvPr id="42" name="TextBox 41"/>
          <p:cNvSpPr txBox="1"/>
          <p:nvPr/>
        </p:nvSpPr>
        <p:spPr>
          <a:xfrm>
            <a:off x="4500562" y="2592338"/>
            <a:ext cx="522900"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3" name="TextBox 42"/>
          <p:cNvSpPr txBox="1"/>
          <p:nvPr/>
        </p:nvSpPr>
        <p:spPr>
          <a:xfrm>
            <a:off x="6156746" y="4464546"/>
            <a:ext cx="522900" cy="523220"/>
          </a:xfrm>
          <a:prstGeom prst="rect">
            <a:avLst/>
          </a:prstGeom>
          <a:noFill/>
        </p:spPr>
        <p:txBody>
          <a:bodyPr wrap="non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4" name="TextBox 43"/>
          <p:cNvSpPr txBox="1"/>
          <p:nvPr/>
        </p:nvSpPr>
        <p:spPr>
          <a:xfrm>
            <a:off x="7020842" y="2736354"/>
            <a:ext cx="522900" cy="523220"/>
          </a:xfrm>
          <a:prstGeom prst="rect">
            <a:avLst/>
          </a:prstGeom>
          <a:noFill/>
        </p:spPr>
        <p:txBody>
          <a:bodyPr wrap="square" rtlCol="0">
            <a:spAutoFit/>
          </a:bodyPr>
          <a:lstStyle/>
          <a:p>
            <a:r>
              <a:rPr lang="tr-TR" sz="2800" b="1" dirty="0" smtClean="0">
                <a:solidFill>
                  <a:schemeClr val="bg1"/>
                </a:solidFill>
                <a:cs typeface="Arial" panose="020B0604020202020204" pitchFamily="34" charset="0"/>
              </a:rPr>
              <a:t>10</a:t>
            </a:r>
            <a:endParaRPr lang="vi-VN" sz="2800" b="1" dirty="0">
              <a:solidFill>
                <a:schemeClr val="bg1"/>
              </a:solidFill>
              <a:cs typeface="Arial" panose="020B0604020202020204" pitchFamily="34" charset="0"/>
            </a:endParaRPr>
          </a:p>
        </p:txBody>
      </p:sp>
      <p:sp>
        <p:nvSpPr>
          <p:cNvPr id="45" name="Rectangle 44"/>
          <p:cNvSpPr/>
          <p:nvPr/>
        </p:nvSpPr>
        <p:spPr>
          <a:xfrm>
            <a:off x="828154" y="4896594"/>
            <a:ext cx="1023937" cy="400110"/>
          </a:xfrm>
          <a:prstGeom prst="rect">
            <a:avLst/>
          </a:prstGeom>
        </p:spPr>
        <p:txBody>
          <a:bodyPr wrap="square">
            <a:spAutoFit/>
          </a:bodyPr>
          <a:lstStyle/>
          <a:p>
            <a:pPr algn="ctr"/>
            <a:r>
              <a:rPr lang="tr-TR" sz="2000" b="1" dirty="0" smtClean="0">
                <a:solidFill>
                  <a:schemeClr val="bg1"/>
                </a:solidFill>
              </a:rPr>
              <a:t>Türkçe</a:t>
            </a:r>
            <a:endParaRPr lang="en-US" sz="2000" b="1" dirty="0">
              <a:solidFill>
                <a:schemeClr val="bg1"/>
              </a:solidFill>
            </a:endParaRPr>
          </a:p>
        </p:txBody>
      </p:sp>
      <p:sp>
        <p:nvSpPr>
          <p:cNvPr id="46" name="Rectangle 45"/>
          <p:cNvSpPr/>
          <p:nvPr/>
        </p:nvSpPr>
        <p:spPr>
          <a:xfrm>
            <a:off x="1908274" y="3168402"/>
            <a:ext cx="1368152" cy="338554"/>
          </a:xfrm>
          <a:prstGeom prst="rect">
            <a:avLst/>
          </a:prstGeom>
        </p:spPr>
        <p:txBody>
          <a:bodyPr wrap="square">
            <a:spAutoFit/>
          </a:bodyPr>
          <a:lstStyle/>
          <a:p>
            <a:pPr algn="ctr"/>
            <a:r>
              <a:rPr lang="tr-TR" sz="1600" b="1" dirty="0" smtClean="0">
                <a:solidFill>
                  <a:schemeClr val="bg1"/>
                </a:solidFill>
              </a:rPr>
              <a:t>Matematik</a:t>
            </a:r>
            <a:endParaRPr lang="en-US" sz="1600" b="1" dirty="0">
              <a:solidFill>
                <a:schemeClr val="bg1"/>
              </a:solidFill>
            </a:endParaRPr>
          </a:p>
        </p:txBody>
      </p:sp>
      <p:sp>
        <p:nvSpPr>
          <p:cNvPr id="47" name="Rectangle 46"/>
          <p:cNvSpPr/>
          <p:nvPr/>
        </p:nvSpPr>
        <p:spPr>
          <a:xfrm>
            <a:off x="4140522" y="3096394"/>
            <a:ext cx="1440160" cy="400110"/>
          </a:xfrm>
          <a:prstGeom prst="rect">
            <a:avLst/>
          </a:prstGeom>
        </p:spPr>
        <p:txBody>
          <a:bodyPr wrap="square">
            <a:spAutoFit/>
          </a:bodyPr>
          <a:lstStyle/>
          <a:p>
            <a:pPr algn="ctr"/>
            <a:r>
              <a:rPr lang="tr-TR" sz="1600" b="1" dirty="0" smtClean="0">
                <a:solidFill>
                  <a:schemeClr val="bg1"/>
                </a:solidFill>
              </a:rPr>
              <a:t>İ</a:t>
            </a:r>
            <a:r>
              <a:rPr lang="tr-TR" sz="2000" b="1" dirty="0" smtClean="0">
                <a:solidFill>
                  <a:schemeClr val="bg1"/>
                </a:solidFill>
              </a:rPr>
              <a:t>n</a:t>
            </a:r>
            <a:r>
              <a:rPr lang="tr-TR" b="1" dirty="0" smtClean="0">
                <a:solidFill>
                  <a:schemeClr val="bg1"/>
                </a:solidFill>
              </a:rPr>
              <a:t>kılap  T</a:t>
            </a:r>
            <a:r>
              <a:rPr lang="tr-TR" sz="1600" b="1" dirty="0" smtClean="0">
                <a:solidFill>
                  <a:schemeClr val="bg1"/>
                </a:solidFill>
              </a:rPr>
              <a:t>.</a:t>
            </a:r>
            <a:endParaRPr lang="en-US" sz="1600" b="1" dirty="0">
              <a:solidFill>
                <a:schemeClr val="bg1"/>
              </a:solidFill>
            </a:endParaRPr>
          </a:p>
        </p:txBody>
      </p:sp>
      <p:sp>
        <p:nvSpPr>
          <p:cNvPr id="48" name="Rectangle 47"/>
          <p:cNvSpPr/>
          <p:nvPr/>
        </p:nvSpPr>
        <p:spPr>
          <a:xfrm>
            <a:off x="6804818" y="3240410"/>
            <a:ext cx="951929" cy="400110"/>
          </a:xfrm>
          <a:prstGeom prst="rect">
            <a:avLst/>
          </a:prstGeom>
        </p:spPr>
        <p:txBody>
          <a:bodyPr wrap="square">
            <a:spAutoFit/>
          </a:bodyPr>
          <a:lstStyle/>
          <a:p>
            <a:pPr algn="ctr"/>
            <a:r>
              <a:rPr lang="tr-TR" sz="2000" b="1" dirty="0" smtClean="0">
                <a:solidFill>
                  <a:schemeClr val="bg1"/>
                </a:solidFill>
              </a:rPr>
              <a:t>Din K.</a:t>
            </a:r>
            <a:endParaRPr lang="en-US" sz="2000" b="1" dirty="0">
              <a:solidFill>
                <a:schemeClr val="bg1"/>
              </a:solidFill>
            </a:endParaRPr>
          </a:p>
        </p:txBody>
      </p:sp>
      <p:sp>
        <p:nvSpPr>
          <p:cNvPr id="49" name="Rectangle 48"/>
          <p:cNvSpPr/>
          <p:nvPr/>
        </p:nvSpPr>
        <p:spPr>
          <a:xfrm>
            <a:off x="3420442" y="5040610"/>
            <a:ext cx="1080120" cy="369332"/>
          </a:xfrm>
          <a:prstGeom prst="rect">
            <a:avLst/>
          </a:prstGeom>
        </p:spPr>
        <p:txBody>
          <a:bodyPr wrap="square">
            <a:spAutoFit/>
          </a:bodyPr>
          <a:lstStyle/>
          <a:p>
            <a:pPr algn="ctr"/>
            <a:r>
              <a:rPr lang="tr-TR" b="1" dirty="0" smtClean="0">
                <a:solidFill>
                  <a:schemeClr val="bg1"/>
                </a:solidFill>
              </a:rPr>
              <a:t>Fen ve T</a:t>
            </a:r>
            <a:r>
              <a:rPr lang="tr-TR" sz="1200" dirty="0">
                <a:solidFill>
                  <a:schemeClr val="bg1"/>
                </a:solidFill>
              </a:rPr>
              <a:t>.</a:t>
            </a:r>
            <a:endParaRPr lang="en-US" sz="1200" dirty="0">
              <a:solidFill>
                <a:schemeClr val="bg1"/>
              </a:solidFill>
            </a:endParaRPr>
          </a:p>
        </p:txBody>
      </p:sp>
      <p:sp>
        <p:nvSpPr>
          <p:cNvPr id="50" name="Rectangle 49"/>
          <p:cNvSpPr/>
          <p:nvPr/>
        </p:nvSpPr>
        <p:spPr>
          <a:xfrm>
            <a:off x="5796706" y="5040610"/>
            <a:ext cx="1371591" cy="646331"/>
          </a:xfrm>
          <a:prstGeom prst="rect">
            <a:avLst/>
          </a:prstGeom>
        </p:spPr>
        <p:txBody>
          <a:bodyPr wrap="square">
            <a:spAutoFit/>
          </a:bodyPr>
          <a:lstStyle/>
          <a:p>
            <a:pPr algn="ctr"/>
            <a:r>
              <a:rPr lang="tr-TR" b="1" dirty="0" smtClean="0">
                <a:solidFill>
                  <a:schemeClr val="bg1"/>
                </a:solidFill>
              </a:rPr>
              <a:t>Yabancı Dil</a:t>
            </a:r>
            <a:endParaRPr lang="en-US" b="1" dirty="0">
              <a:solidFill>
                <a:schemeClr val="bg1"/>
              </a:solidFill>
            </a:endParaRPr>
          </a:p>
        </p:txBody>
      </p:sp>
    </p:spTree>
    <p:extLst>
      <p:ext uri="{BB962C8B-B14F-4D97-AF65-F5344CB8AC3E}">
        <p14:creationId xmlns:p14="http://schemas.microsoft.com/office/powerpoint/2010/main" val="508250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 calcmode="lin" valueType="num">
                                      <p:cBhvr>
                                        <p:cTn id="13" dur="1000" fill="hold"/>
                                        <p:tgtEl>
                                          <p:spTgt spid="45"/>
                                        </p:tgtEl>
                                        <p:attrNameLst>
                                          <p:attrName>ppt_w</p:attrName>
                                        </p:attrNameLst>
                                      </p:cBhvr>
                                      <p:tavLst>
                                        <p:tav tm="0">
                                          <p:val>
                                            <p:fltVal val="0"/>
                                          </p:val>
                                        </p:tav>
                                        <p:tav tm="100000">
                                          <p:val>
                                            <p:strVal val="#ppt_w"/>
                                          </p:val>
                                        </p:tav>
                                      </p:tavLst>
                                    </p:anim>
                                    <p:anim calcmode="lin" valueType="num">
                                      <p:cBhvr>
                                        <p:cTn id="14" dur="1000" fill="hold"/>
                                        <p:tgtEl>
                                          <p:spTgt spid="45"/>
                                        </p:tgtEl>
                                        <p:attrNameLst>
                                          <p:attrName>ppt_h</p:attrName>
                                        </p:attrNameLst>
                                      </p:cBhvr>
                                      <p:tavLst>
                                        <p:tav tm="0">
                                          <p:val>
                                            <p:fltVal val="0"/>
                                          </p:val>
                                        </p:tav>
                                        <p:tav tm="100000">
                                          <p:val>
                                            <p:strVal val="#ppt_h"/>
                                          </p:val>
                                        </p:tav>
                                      </p:tavLst>
                                    </p:anim>
                                    <p:anim calcmode="lin" valueType="num">
                                      <p:cBhvr>
                                        <p:cTn id="15" dur="1000" fill="hold"/>
                                        <p:tgtEl>
                                          <p:spTgt spid="45"/>
                                        </p:tgtEl>
                                        <p:attrNameLst>
                                          <p:attrName>style.rotation</p:attrName>
                                        </p:attrNameLst>
                                      </p:cBhvr>
                                      <p:tavLst>
                                        <p:tav tm="0">
                                          <p:val>
                                            <p:fltVal val="90"/>
                                          </p:val>
                                        </p:tav>
                                        <p:tav tm="100000">
                                          <p:val>
                                            <p:fltVal val="0"/>
                                          </p:val>
                                        </p:tav>
                                      </p:tavLst>
                                    </p:anim>
                                    <p:animEffect transition="in" filter="fade">
                                      <p:cBhvr>
                                        <p:cTn id="16" dur="1000"/>
                                        <p:tgtEl>
                                          <p:spTgt spid="45"/>
                                        </p:tgtEl>
                                      </p:cBhvr>
                                    </p:animEffect>
                                  </p:childTnLst>
                                </p:cTn>
                              </p:par>
                              <p:par>
                                <p:cTn id="17" presetID="31" presetClass="entr" presetSubtype="0" fill="hold" grpId="0" nodeType="withEffect">
                                  <p:stCondLst>
                                    <p:cond delay="0"/>
                                  </p:stCondLst>
                                  <p:childTnLst>
                                    <p:set>
                                      <p:cBhvr>
                                        <p:cTn id="18" dur="1" fill="hold">
                                          <p:stCondLst>
                                            <p:cond delay="0"/>
                                          </p:stCondLst>
                                        </p:cTn>
                                        <p:tgtEl>
                                          <p:spTgt spid="39"/>
                                        </p:tgtEl>
                                        <p:attrNameLst>
                                          <p:attrName>style.visibility</p:attrName>
                                        </p:attrNameLst>
                                      </p:cBhvr>
                                      <p:to>
                                        <p:strVal val="visible"/>
                                      </p:to>
                                    </p:set>
                                    <p:anim calcmode="lin" valueType="num">
                                      <p:cBhvr>
                                        <p:cTn id="19" dur="1000" fill="hold"/>
                                        <p:tgtEl>
                                          <p:spTgt spid="39"/>
                                        </p:tgtEl>
                                        <p:attrNameLst>
                                          <p:attrName>ppt_w</p:attrName>
                                        </p:attrNameLst>
                                      </p:cBhvr>
                                      <p:tavLst>
                                        <p:tav tm="0">
                                          <p:val>
                                            <p:fltVal val="0"/>
                                          </p:val>
                                        </p:tav>
                                        <p:tav tm="100000">
                                          <p:val>
                                            <p:strVal val="#ppt_w"/>
                                          </p:val>
                                        </p:tav>
                                      </p:tavLst>
                                    </p:anim>
                                    <p:anim calcmode="lin" valueType="num">
                                      <p:cBhvr>
                                        <p:cTn id="20" dur="1000" fill="hold"/>
                                        <p:tgtEl>
                                          <p:spTgt spid="39"/>
                                        </p:tgtEl>
                                        <p:attrNameLst>
                                          <p:attrName>ppt_h</p:attrName>
                                        </p:attrNameLst>
                                      </p:cBhvr>
                                      <p:tavLst>
                                        <p:tav tm="0">
                                          <p:val>
                                            <p:fltVal val="0"/>
                                          </p:val>
                                        </p:tav>
                                        <p:tav tm="100000">
                                          <p:val>
                                            <p:strVal val="#ppt_h"/>
                                          </p:val>
                                        </p:tav>
                                      </p:tavLst>
                                    </p:anim>
                                    <p:anim calcmode="lin" valueType="num">
                                      <p:cBhvr>
                                        <p:cTn id="21" dur="1000" fill="hold"/>
                                        <p:tgtEl>
                                          <p:spTgt spid="39"/>
                                        </p:tgtEl>
                                        <p:attrNameLst>
                                          <p:attrName>style.rotation</p:attrName>
                                        </p:attrNameLst>
                                      </p:cBhvr>
                                      <p:tavLst>
                                        <p:tav tm="0">
                                          <p:val>
                                            <p:fltVal val="90"/>
                                          </p:val>
                                        </p:tav>
                                        <p:tav tm="100000">
                                          <p:val>
                                            <p:fltVal val="0"/>
                                          </p:val>
                                        </p:tav>
                                      </p:tavLst>
                                    </p:anim>
                                    <p:animEffect transition="in" filter="fade">
                                      <p:cBhvr>
                                        <p:cTn id="22" dur="1000"/>
                                        <p:tgtEl>
                                          <p:spTgt spid="39"/>
                                        </p:tgtEl>
                                      </p:cBhvr>
                                    </p:animEffect>
                                  </p:childTnLst>
                                </p:cTn>
                              </p:par>
                            </p:childTnLst>
                          </p:cTn>
                        </p:par>
                        <p:par>
                          <p:cTn id="23" fill="hold">
                            <p:stCondLst>
                              <p:cond delay="1000"/>
                            </p:stCondLst>
                            <p:childTnLst>
                              <p:par>
                                <p:cTn id="24" presetID="22" presetClass="entr" presetSubtype="4"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Effect transition="in" filter="wipe(down)">
                                      <p:cBhvr>
                                        <p:cTn id="26" dur="500"/>
                                        <p:tgtEl>
                                          <p:spTgt spid="34"/>
                                        </p:tgtEl>
                                      </p:cBhvr>
                                    </p:animEffect>
                                  </p:childTnLst>
                                </p:cTn>
                              </p:par>
                            </p:childTnLst>
                          </p:cTn>
                        </p:par>
                        <p:par>
                          <p:cTn id="27" fill="hold">
                            <p:stCondLst>
                              <p:cond delay="1500"/>
                            </p:stCondLst>
                            <p:childTnLst>
                              <p:par>
                                <p:cTn id="28" presetID="31" presetClass="entr" presetSubtype="0" fill="hold" nodeType="afterEffect">
                                  <p:stCondLst>
                                    <p:cond delay="0"/>
                                  </p:stCondLst>
                                  <p:childTnLst>
                                    <p:set>
                                      <p:cBhvr>
                                        <p:cTn id="29" dur="1" fill="hold">
                                          <p:stCondLst>
                                            <p:cond delay="0"/>
                                          </p:stCondLst>
                                        </p:cTn>
                                        <p:tgtEl>
                                          <p:spTgt spid="3"/>
                                        </p:tgtEl>
                                        <p:attrNameLst>
                                          <p:attrName>style.visibility</p:attrName>
                                        </p:attrNameLst>
                                      </p:cBhvr>
                                      <p:to>
                                        <p:strVal val="visible"/>
                                      </p:to>
                                    </p:set>
                                    <p:anim calcmode="lin" valueType="num">
                                      <p:cBhvr>
                                        <p:cTn id="30" dur="1000" fill="hold"/>
                                        <p:tgtEl>
                                          <p:spTgt spid="3"/>
                                        </p:tgtEl>
                                        <p:attrNameLst>
                                          <p:attrName>ppt_w</p:attrName>
                                        </p:attrNameLst>
                                      </p:cBhvr>
                                      <p:tavLst>
                                        <p:tav tm="0">
                                          <p:val>
                                            <p:fltVal val="0"/>
                                          </p:val>
                                        </p:tav>
                                        <p:tav tm="100000">
                                          <p:val>
                                            <p:strVal val="#ppt_w"/>
                                          </p:val>
                                        </p:tav>
                                      </p:tavLst>
                                    </p:anim>
                                    <p:anim calcmode="lin" valueType="num">
                                      <p:cBhvr>
                                        <p:cTn id="31" dur="1000" fill="hold"/>
                                        <p:tgtEl>
                                          <p:spTgt spid="3"/>
                                        </p:tgtEl>
                                        <p:attrNameLst>
                                          <p:attrName>ppt_h</p:attrName>
                                        </p:attrNameLst>
                                      </p:cBhvr>
                                      <p:tavLst>
                                        <p:tav tm="0">
                                          <p:val>
                                            <p:fltVal val="0"/>
                                          </p:val>
                                        </p:tav>
                                        <p:tav tm="100000">
                                          <p:val>
                                            <p:strVal val="#ppt_h"/>
                                          </p:val>
                                        </p:tav>
                                      </p:tavLst>
                                    </p:anim>
                                    <p:anim calcmode="lin" valueType="num">
                                      <p:cBhvr>
                                        <p:cTn id="32" dur="1000" fill="hold"/>
                                        <p:tgtEl>
                                          <p:spTgt spid="3"/>
                                        </p:tgtEl>
                                        <p:attrNameLst>
                                          <p:attrName>style.rotation</p:attrName>
                                        </p:attrNameLst>
                                      </p:cBhvr>
                                      <p:tavLst>
                                        <p:tav tm="0">
                                          <p:val>
                                            <p:fltVal val="90"/>
                                          </p:val>
                                        </p:tav>
                                        <p:tav tm="100000">
                                          <p:val>
                                            <p:fltVal val="0"/>
                                          </p:val>
                                        </p:tav>
                                      </p:tavLst>
                                    </p:anim>
                                    <p:animEffect transition="in" filter="fade">
                                      <p:cBhvr>
                                        <p:cTn id="33" dur="1000"/>
                                        <p:tgtEl>
                                          <p:spTgt spid="3"/>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46"/>
                                        </p:tgtEl>
                                        <p:attrNameLst>
                                          <p:attrName>style.visibility</p:attrName>
                                        </p:attrNameLst>
                                      </p:cBhvr>
                                      <p:to>
                                        <p:strVal val="visible"/>
                                      </p:to>
                                    </p:set>
                                    <p:anim calcmode="lin" valueType="num">
                                      <p:cBhvr>
                                        <p:cTn id="36" dur="1000" fill="hold"/>
                                        <p:tgtEl>
                                          <p:spTgt spid="46"/>
                                        </p:tgtEl>
                                        <p:attrNameLst>
                                          <p:attrName>ppt_w</p:attrName>
                                        </p:attrNameLst>
                                      </p:cBhvr>
                                      <p:tavLst>
                                        <p:tav tm="0">
                                          <p:val>
                                            <p:fltVal val="0"/>
                                          </p:val>
                                        </p:tav>
                                        <p:tav tm="100000">
                                          <p:val>
                                            <p:strVal val="#ppt_w"/>
                                          </p:val>
                                        </p:tav>
                                      </p:tavLst>
                                    </p:anim>
                                    <p:anim calcmode="lin" valueType="num">
                                      <p:cBhvr>
                                        <p:cTn id="37" dur="1000" fill="hold"/>
                                        <p:tgtEl>
                                          <p:spTgt spid="46"/>
                                        </p:tgtEl>
                                        <p:attrNameLst>
                                          <p:attrName>ppt_h</p:attrName>
                                        </p:attrNameLst>
                                      </p:cBhvr>
                                      <p:tavLst>
                                        <p:tav tm="0">
                                          <p:val>
                                            <p:fltVal val="0"/>
                                          </p:val>
                                        </p:tav>
                                        <p:tav tm="100000">
                                          <p:val>
                                            <p:strVal val="#ppt_h"/>
                                          </p:val>
                                        </p:tav>
                                      </p:tavLst>
                                    </p:anim>
                                    <p:anim calcmode="lin" valueType="num">
                                      <p:cBhvr>
                                        <p:cTn id="38" dur="1000" fill="hold"/>
                                        <p:tgtEl>
                                          <p:spTgt spid="46"/>
                                        </p:tgtEl>
                                        <p:attrNameLst>
                                          <p:attrName>style.rotation</p:attrName>
                                        </p:attrNameLst>
                                      </p:cBhvr>
                                      <p:tavLst>
                                        <p:tav tm="0">
                                          <p:val>
                                            <p:fltVal val="90"/>
                                          </p:val>
                                        </p:tav>
                                        <p:tav tm="100000">
                                          <p:val>
                                            <p:fltVal val="0"/>
                                          </p:val>
                                        </p:tav>
                                      </p:tavLst>
                                    </p:anim>
                                    <p:animEffect transition="in" filter="fade">
                                      <p:cBhvr>
                                        <p:cTn id="39" dur="1000"/>
                                        <p:tgtEl>
                                          <p:spTgt spid="46"/>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40"/>
                                        </p:tgtEl>
                                        <p:attrNameLst>
                                          <p:attrName>style.visibility</p:attrName>
                                        </p:attrNameLst>
                                      </p:cBhvr>
                                      <p:to>
                                        <p:strVal val="visible"/>
                                      </p:to>
                                    </p:set>
                                    <p:anim calcmode="lin" valueType="num">
                                      <p:cBhvr>
                                        <p:cTn id="42" dur="1000" fill="hold"/>
                                        <p:tgtEl>
                                          <p:spTgt spid="40"/>
                                        </p:tgtEl>
                                        <p:attrNameLst>
                                          <p:attrName>ppt_w</p:attrName>
                                        </p:attrNameLst>
                                      </p:cBhvr>
                                      <p:tavLst>
                                        <p:tav tm="0">
                                          <p:val>
                                            <p:fltVal val="0"/>
                                          </p:val>
                                        </p:tav>
                                        <p:tav tm="100000">
                                          <p:val>
                                            <p:strVal val="#ppt_w"/>
                                          </p:val>
                                        </p:tav>
                                      </p:tavLst>
                                    </p:anim>
                                    <p:anim calcmode="lin" valueType="num">
                                      <p:cBhvr>
                                        <p:cTn id="43" dur="1000" fill="hold"/>
                                        <p:tgtEl>
                                          <p:spTgt spid="40"/>
                                        </p:tgtEl>
                                        <p:attrNameLst>
                                          <p:attrName>ppt_h</p:attrName>
                                        </p:attrNameLst>
                                      </p:cBhvr>
                                      <p:tavLst>
                                        <p:tav tm="0">
                                          <p:val>
                                            <p:fltVal val="0"/>
                                          </p:val>
                                        </p:tav>
                                        <p:tav tm="100000">
                                          <p:val>
                                            <p:strVal val="#ppt_h"/>
                                          </p:val>
                                        </p:tav>
                                      </p:tavLst>
                                    </p:anim>
                                    <p:anim calcmode="lin" valueType="num">
                                      <p:cBhvr>
                                        <p:cTn id="44" dur="1000" fill="hold"/>
                                        <p:tgtEl>
                                          <p:spTgt spid="40"/>
                                        </p:tgtEl>
                                        <p:attrNameLst>
                                          <p:attrName>style.rotation</p:attrName>
                                        </p:attrNameLst>
                                      </p:cBhvr>
                                      <p:tavLst>
                                        <p:tav tm="0">
                                          <p:val>
                                            <p:fltVal val="90"/>
                                          </p:val>
                                        </p:tav>
                                        <p:tav tm="100000">
                                          <p:val>
                                            <p:fltVal val="0"/>
                                          </p:val>
                                        </p:tav>
                                      </p:tavLst>
                                    </p:anim>
                                    <p:animEffect transition="in" filter="fade">
                                      <p:cBhvr>
                                        <p:cTn id="45" dur="1000"/>
                                        <p:tgtEl>
                                          <p:spTgt spid="40"/>
                                        </p:tgtEl>
                                      </p:cBhvr>
                                    </p:animEffect>
                                  </p:childTnLst>
                                </p:cTn>
                              </p:par>
                            </p:childTnLst>
                          </p:cTn>
                        </p:par>
                        <p:par>
                          <p:cTn id="46" fill="hold">
                            <p:stCondLst>
                              <p:cond delay="2500"/>
                            </p:stCondLst>
                            <p:childTnLst>
                              <p:par>
                                <p:cTn id="47" presetID="22" presetClass="entr" presetSubtype="1" fill="hold" nodeType="afterEffect">
                                  <p:stCondLst>
                                    <p:cond delay="0"/>
                                  </p:stCondLst>
                                  <p:childTnLst>
                                    <p:set>
                                      <p:cBhvr>
                                        <p:cTn id="48" dur="1" fill="hold">
                                          <p:stCondLst>
                                            <p:cond delay="0"/>
                                          </p:stCondLst>
                                        </p:cTn>
                                        <p:tgtEl>
                                          <p:spTgt spid="35"/>
                                        </p:tgtEl>
                                        <p:attrNameLst>
                                          <p:attrName>style.visibility</p:attrName>
                                        </p:attrNameLst>
                                      </p:cBhvr>
                                      <p:to>
                                        <p:strVal val="visible"/>
                                      </p:to>
                                    </p:set>
                                    <p:animEffect transition="in" filter="wipe(up)">
                                      <p:cBhvr>
                                        <p:cTn id="49" dur="500"/>
                                        <p:tgtEl>
                                          <p:spTgt spid="35"/>
                                        </p:tgtEl>
                                      </p:cBhvr>
                                    </p:animEffect>
                                  </p:childTnLst>
                                </p:cTn>
                              </p:par>
                            </p:childTnLst>
                          </p:cTn>
                        </p:par>
                        <p:par>
                          <p:cTn id="50" fill="hold">
                            <p:stCondLst>
                              <p:cond delay="3000"/>
                            </p:stCondLst>
                            <p:childTnLst>
                              <p:par>
                                <p:cTn id="51" presetID="31" presetClass="entr" presetSubtype="0" fill="hold" nodeType="after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p:cTn id="53" dur="1000" fill="hold"/>
                                        <p:tgtEl>
                                          <p:spTgt spid="10"/>
                                        </p:tgtEl>
                                        <p:attrNameLst>
                                          <p:attrName>ppt_w</p:attrName>
                                        </p:attrNameLst>
                                      </p:cBhvr>
                                      <p:tavLst>
                                        <p:tav tm="0">
                                          <p:val>
                                            <p:fltVal val="0"/>
                                          </p:val>
                                        </p:tav>
                                        <p:tav tm="100000">
                                          <p:val>
                                            <p:strVal val="#ppt_w"/>
                                          </p:val>
                                        </p:tav>
                                      </p:tavLst>
                                    </p:anim>
                                    <p:anim calcmode="lin" valueType="num">
                                      <p:cBhvr>
                                        <p:cTn id="54" dur="1000" fill="hold"/>
                                        <p:tgtEl>
                                          <p:spTgt spid="10"/>
                                        </p:tgtEl>
                                        <p:attrNameLst>
                                          <p:attrName>ppt_h</p:attrName>
                                        </p:attrNameLst>
                                      </p:cBhvr>
                                      <p:tavLst>
                                        <p:tav tm="0">
                                          <p:val>
                                            <p:fltVal val="0"/>
                                          </p:val>
                                        </p:tav>
                                        <p:tav tm="100000">
                                          <p:val>
                                            <p:strVal val="#ppt_h"/>
                                          </p:val>
                                        </p:tav>
                                      </p:tavLst>
                                    </p:anim>
                                    <p:anim calcmode="lin" valueType="num">
                                      <p:cBhvr>
                                        <p:cTn id="55" dur="1000" fill="hold"/>
                                        <p:tgtEl>
                                          <p:spTgt spid="10"/>
                                        </p:tgtEl>
                                        <p:attrNameLst>
                                          <p:attrName>style.rotation</p:attrName>
                                        </p:attrNameLst>
                                      </p:cBhvr>
                                      <p:tavLst>
                                        <p:tav tm="0">
                                          <p:val>
                                            <p:fltVal val="90"/>
                                          </p:val>
                                        </p:tav>
                                        <p:tav tm="100000">
                                          <p:val>
                                            <p:fltVal val="0"/>
                                          </p:val>
                                        </p:tav>
                                      </p:tavLst>
                                    </p:anim>
                                    <p:animEffect transition="in" filter="fade">
                                      <p:cBhvr>
                                        <p:cTn id="56" dur="1000"/>
                                        <p:tgtEl>
                                          <p:spTgt spid="10"/>
                                        </p:tgtEl>
                                      </p:cBhvr>
                                    </p:animEffect>
                                  </p:childTnLst>
                                </p:cTn>
                              </p:par>
                              <p:par>
                                <p:cTn id="57" presetID="31" presetClass="entr" presetSubtype="0" fill="hold" grpId="0" nodeType="withEffect">
                                  <p:stCondLst>
                                    <p:cond delay="0"/>
                                  </p:stCondLst>
                                  <p:childTnLst>
                                    <p:set>
                                      <p:cBhvr>
                                        <p:cTn id="58" dur="1" fill="hold">
                                          <p:stCondLst>
                                            <p:cond delay="0"/>
                                          </p:stCondLst>
                                        </p:cTn>
                                        <p:tgtEl>
                                          <p:spTgt spid="49"/>
                                        </p:tgtEl>
                                        <p:attrNameLst>
                                          <p:attrName>style.visibility</p:attrName>
                                        </p:attrNameLst>
                                      </p:cBhvr>
                                      <p:to>
                                        <p:strVal val="visible"/>
                                      </p:to>
                                    </p:set>
                                    <p:anim calcmode="lin" valueType="num">
                                      <p:cBhvr>
                                        <p:cTn id="59" dur="1000" fill="hold"/>
                                        <p:tgtEl>
                                          <p:spTgt spid="49"/>
                                        </p:tgtEl>
                                        <p:attrNameLst>
                                          <p:attrName>ppt_w</p:attrName>
                                        </p:attrNameLst>
                                      </p:cBhvr>
                                      <p:tavLst>
                                        <p:tav tm="0">
                                          <p:val>
                                            <p:fltVal val="0"/>
                                          </p:val>
                                        </p:tav>
                                        <p:tav tm="100000">
                                          <p:val>
                                            <p:strVal val="#ppt_w"/>
                                          </p:val>
                                        </p:tav>
                                      </p:tavLst>
                                    </p:anim>
                                    <p:anim calcmode="lin" valueType="num">
                                      <p:cBhvr>
                                        <p:cTn id="60" dur="1000" fill="hold"/>
                                        <p:tgtEl>
                                          <p:spTgt spid="49"/>
                                        </p:tgtEl>
                                        <p:attrNameLst>
                                          <p:attrName>ppt_h</p:attrName>
                                        </p:attrNameLst>
                                      </p:cBhvr>
                                      <p:tavLst>
                                        <p:tav tm="0">
                                          <p:val>
                                            <p:fltVal val="0"/>
                                          </p:val>
                                        </p:tav>
                                        <p:tav tm="100000">
                                          <p:val>
                                            <p:strVal val="#ppt_h"/>
                                          </p:val>
                                        </p:tav>
                                      </p:tavLst>
                                    </p:anim>
                                    <p:anim calcmode="lin" valueType="num">
                                      <p:cBhvr>
                                        <p:cTn id="61" dur="1000" fill="hold"/>
                                        <p:tgtEl>
                                          <p:spTgt spid="49"/>
                                        </p:tgtEl>
                                        <p:attrNameLst>
                                          <p:attrName>style.rotation</p:attrName>
                                        </p:attrNameLst>
                                      </p:cBhvr>
                                      <p:tavLst>
                                        <p:tav tm="0">
                                          <p:val>
                                            <p:fltVal val="90"/>
                                          </p:val>
                                        </p:tav>
                                        <p:tav tm="100000">
                                          <p:val>
                                            <p:fltVal val="0"/>
                                          </p:val>
                                        </p:tav>
                                      </p:tavLst>
                                    </p:anim>
                                    <p:animEffect transition="in" filter="fade">
                                      <p:cBhvr>
                                        <p:cTn id="62" dur="1000"/>
                                        <p:tgtEl>
                                          <p:spTgt spid="49"/>
                                        </p:tgtEl>
                                      </p:cBhvr>
                                    </p:animEffect>
                                  </p:childTnLst>
                                </p:cTn>
                              </p:par>
                              <p:par>
                                <p:cTn id="63" presetID="31" presetClass="entr" presetSubtype="0" fill="hold" grpId="0" nodeType="withEffect">
                                  <p:stCondLst>
                                    <p:cond delay="0"/>
                                  </p:stCondLst>
                                  <p:childTnLst>
                                    <p:set>
                                      <p:cBhvr>
                                        <p:cTn id="64" dur="1" fill="hold">
                                          <p:stCondLst>
                                            <p:cond delay="0"/>
                                          </p:stCondLst>
                                        </p:cTn>
                                        <p:tgtEl>
                                          <p:spTgt spid="41"/>
                                        </p:tgtEl>
                                        <p:attrNameLst>
                                          <p:attrName>style.visibility</p:attrName>
                                        </p:attrNameLst>
                                      </p:cBhvr>
                                      <p:to>
                                        <p:strVal val="visible"/>
                                      </p:to>
                                    </p:set>
                                    <p:anim calcmode="lin" valueType="num">
                                      <p:cBhvr>
                                        <p:cTn id="65" dur="1000" fill="hold"/>
                                        <p:tgtEl>
                                          <p:spTgt spid="41"/>
                                        </p:tgtEl>
                                        <p:attrNameLst>
                                          <p:attrName>ppt_w</p:attrName>
                                        </p:attrNameLst>
                                      </p:cBhvr>
                                      <p:tavLst>
                                        <p:tav tm="0">
                                          <p:val>
                                            <p:fltVal val="0"/>
                                          </p:val>
                                        </p:tav>
                                        <p:tav tm="100000">
                                          <p:val>
                                            <p:strVal val="#ppt_w"/>
                                          </p:val>
                                        </p:tav>
                                      </p:tavLst>
                                    </p:anim>
                                    <p:anim calcmode="lin" valueType="num">
                                      <p:cBhvr>
                                        <p:cTn id="66" dur="1000" fill="hold"/>
                                        <p:tgtEl>
                                          <p:spTgt spid="41"/>
                                        </p:tgtEl>
                                        <p:attrNameLst>
                                          <p:attrName>ppt_h</p:attrName>
                                        </p:attrNameLst>
                                      </p:cBhvr>
                                      <p:tavLst>
                                        <p:tav tm="0">
                                          <p:val>
                                            <p:fltVal val="0"/>
                                          </p:val>
                                        </p:tav>
                                        <p:tav tm="100000">
                                          <p:val>
                                            <p:strVal val="#ppt_h"/>
                                          </p:val>
                                        </p:tav>
                                      </p:tavLst>
                                    </p:anim>
                                    <p:anim calcmode="lin" valueType="num">
                                      <p:cBhvr>
                                        <p:cTn id="67" dur="1000" fill="hold"/>
                                        <p:tgtEl>
                                          <p:spTgt spid="41"/>
                                        </p:tgtEl>
                                        <p:attrNameLst>
                                          <p:attrName>style.rotation</p:attrName>
                                        </p:attrNameLst>
                                      </p:cBhvr>
                                      <p:tavLst>
                                        <p:tav tm="0">
                                          <p:val>
                                            <p:fltVal val="90"/>
                                          </p:val>
                                        </p:tav>
                                        <p:tav tm="100000">
                                          <p:val>
                                            <p:fltVal val="0"/>
                                          </p:val>
                                        </p:tav>
                                      </p:tavLst>
                                    </p:anim>
                                    <p:animEffect transition="in" filter="fade">
                                      <p:cBhvr>
                                        <p:cTn id="68" dur="1000"/>
                                        <p:tgtEl>
                                          <p:spTgt spid="41"/>
                                        </p:tgtEl>
                                      </p:cBhvr>
                                    </p:animEffect>
                                  </p:childTnLst>
                                </p:cTn>
                              </p:par>
                            </p:childTnLst>
                          </p:cTn>
                        </p:par>
                        <p:par>
                          <p:cTn id="69" fill="hold">
                            <p:stCondLst>
                              <p:cond delay="4000"/>
                            </p:stCondLst>
                            <p:childTnLst>
                              <p:par>
                                <p:cTn id="70" presetID="22" presetClass="entr" presetSubtype="4" fill="hold" nodeType="afterEffect">
                                  <p:stCondLst>
                                    <p:cond delay="0"/>
                                  </p:stCondLst>
                                  <p:childTnLst>
                                    <p:set>
                                      <p:cBhvr>
                                        <p:cTn id="71" dur="1" fill="hold">
                                          <p:stCondLst>
                                            <p:cond delay="0"/>
                                          </p:stCondLst>
                                        </p:cTn>
                                        <p:tgtEl>
                                          <p:spTgt spid="36"/>
                                        </p:tgtEl>
                                        <p:attrNameLst>
                                          <p:attrName>style.visibility</p:attrName>
                                        </p:attrNameLst>
                                      </p:cBhvr>
                                      <p:to>
                                        <p:strVal val="visible"/>
                                      </p:to>
                                    </p:set>
                                    <p:animEffect transition="in" filter="wipe(down)">
                                      <p:cBhvr>
                                        <p:cTn id="72" dur="500"/>
                                        <p:tgtEl>
                                          <p:spTgt spid="36"/>
                                        </p:tgtEl>
                                      </p:cBhvr>
                                    </p:animEffect>
                                  </p:childTnLst>
                                </p:cTn>
                              </p:par>
                            </p:childTnLst>
                          </p:cTn>
                        </p:par>
                        <p:par>
                          <p:cTn id="73" fill="hold">
                            <p:stCondLst>
                              <p:cond delay="4500"/>
                            </p:stCondLst>
                            <p:childTnLst>
                              <p:par>
                                <p:cTn id="74" presetID="31" presetClass="entr" presetSubtype="0" fill="hold" nodeType="afterEffect">
                                  <p:stCondLst>
                                    <p:cond delay="0"/>
                                  </p:stCondLst>
                                  <p:childTnLst>
                                    <p:set>
                                      <p:cBhvr>
                                        <p:cTn id="75" dur="1" fill="hold">
                                          <p:stCondLst>
                                            <p:cond delay="0"/>
                                          </p:stCondLst>
                                        </p:cTn>
                                        <p:tgtEl>
                                          <p:spTgt spid="25"/>
                                        </p:tgtEl>
                                        <p:attrNameLst>
                                          <p:attrName>style.visibility</p:attrName>
                                        </p:attrNameLst>
                                      </p:cBhvr>
                                      <p:to>
                                        <p:strVal val="visible"/>
                                      </p:to>
                                    </p:set>
                                    <p:anim calcmode="lin" valueType="num">
                                      <p:cBhvr>
                                        <p:cTn id="76" dur="1000" fill="hold"/>
                                        <p:tgtEl>
                                          <p:spTgt spid="25"/>
                                        </p:tgtEl>
                                        <p:attrNameLst>
                                          <p:attrName>ppt_w</p:attrName>
                                        </p:attrNameLst>
                                      </p:cBhvr>
                                      <p:tavLst>
                                        <p:tav tm="0">
                                          <p:val>
                                            <p:fltVal val="0"/>
                                          </p:val>
                                        </p:tav>
                                        <p:tav tm="100000">
                                          <p:val>
                                            <p:strVal val="#ppt_w"/>
                                          </p:val>
                                        </p:tav>
                                      </p:tavLst>
                                    </p:anim>
                                    <p:anim calcmode="lin" valueType="num">
                                      <p:cBhvr>
                                        <p:cTn id="77" dur="1000" fill="hold"/>
                                        <p:tgtEl>
                                          <p:spTgt spid="25"/>
                                        </p:tgtEl>
                                        <p:attrNameLst>
                                          <p:attrName>ppt_h</p:attrName>
                                        </p:attrNameLst>
                                      </p:cBhvr>
                                      <p:tavLst>
                                        <p:tav tm="0">
                                          <p:val>
                                            <p:fltVal val="0"/>
                                          </p:val>
                                        </p:tav>
                                        <p:tav tm="100000">
                                          <p:val>
                                            <p:strVal val="#ppt_h"/>
                                          </p:val>
                                        </p:tav>
                                      </p:tavLst>
                                    </p:anim>
                                    <p:anim calcmode="lin" valueType="num">
                                      <p:cBhvr>
                                        <p:cTn id="78" dur="1000" fill="hold"/>
                                        <p:tgtEl>
                                          <p:spTgt spid="25"/>
                                        </p:tgtEl>
                                        <p:attrNameLst>
                                          <p:attrName>style.rotation</p:attrName>
                                        </p:attrNameLst>
                                      </p:cBhvr>
                                      <p:tavLst>
                                        <p:tav tm="0">
                                          <p:val>
                                            <p:fltVal val="90"/>
                                          </p:val>
                                        </p:tav>
                                        <p:tav tm="100000">
                                          <p:val>
                                            <p:fltVal val="0"/>
                                          </p:val>
                                        </p:tav>
                                      </p:tavLst>
                                    </p:anim>
                                    <p:animEffect transition="in" filter="fade">
                                      <p:cBhvr>
                                        <p:cTn id="79" dur="1000"/>
                                        <p:tgtEl>
                                          <p:spTgt spid="25"/>
                                        </p:tgtEl>
                                      </p:cBhvr>
                                    </p:animEffect>
                                  </p:childTnLst>
                                </p:cTn>
                              </p:par>
                              <p:par>
                                <p:cTn id="80" presetID="31" presetClass="entr" presetSubtype="0" fill="hold" grpId="0" nodeType="withEffect">
                                  <p:stCondLst>
                                    <p:cond delay="0"/>
                                  </p:stCondLst>
                                  <p:childTnLst>
                                    <p:set>
                                      <p:cBhvr>
                                        <p:cTn id="81" dur="1" fill="hold">
                                          <p:stCondLst>
                                            <p:cond delay="0"/>
                                          </p:stCondLst>
                                        </p:cTn>
                                        <p:tgtEl>
                                          <p:spTgt spid="47"/>
                                        </p:tgtEl>
                                        <p:attrNameLst>
                                          <p:attrName>style.visibility</p:attrName>
                                        </p:attrNameLst>
                                      </p:cBhvr>
                                      <p:to>
                                        <p:strVal val="visible"/>
                                      </p:to>
                                    </p:set>
                                    <p:anim calcmode="lin" valueType="num">
                                      <p:cBhvr>
                                        <p:cTn id="82" dur="1000" fill="hold"/>
                                        <p:tgtEl>
                                          <p:spTgt spid="47"/>
                                        </p:tgtEl>
                                        <p:attrNameLst>
                                          <p:attrName>ppt_w</p:attrName>
                                        </p:attrNameLst>
                                      </p:cBhvr>
                                      <p:tavLst>
                                        <p:tav tm="0">
                                          <p:val>
                                            <p:fltVal val="0"/>
                                          </p:val>
                                        </p:tav>
                                        <p:tav tm="100000">
                                          <p:val>
                                            <p:strVal val="#ppt_w"/>
                                          </p:val>
                                        </p:tav>
                                      </p:tavLst>
                                    </p:anim>
                                    <p:anim calcmode="lin" valueType="num">
                                      <p:cBhvr>
                                        <p:cTn id="83" dur="1000" fill="hold"/>
                                        <p:tgtEl>
                                          <p:spTgt spid="47"/>
                                        </p:tgtEl>
                                        <p:attrNameLst>
                                          <p:attrName>ppt_h</p:attrName>
                                        </p:attrNameLst>
                                      </p:cBhvr>
                                      <p:tavLst>
                                        <p:tav tm="0">
                                          <p:val>
                                            <p:fltVal val="0"/>
                                          </p:val>
                                        </p:tav>
                                        <p:tav tm="100000">
                                          <p:val>
                                            <p:strVal val="#ppt_h"/>
                                          </p:val>
                                        </p:tav>
                                      </p:tavLst>
                                    </p:anim>
                                    <p:anim calcmode="lin" valueType="num">
                                      <p:cBhvr>
                                        <p:cTn id="84" dur="1000" fill="hold"/>
                                        <p:tgtEl>
                                          <p:spTgt spid="47"/>
                                        </p:tgtEl>
                                        <p:attrNameLst>
                                          <p:attrName>style.rotation</p:attrName>
                                        </p:attrNameLst>
                                      </p:cBhvr>
                                      <p:tavLst>
                                        <p:tav tm="0">
                                          <p:val>
                                            <p:fltVal val="90"/>
                                          </p:val>
                                        </p:tav>
                                        <p:tav tm="100000">
                                          <p:val>
                                            <p:fltVal val="0"/>
                                          </p:val>
                                        </p:tav>
                                      </p:tavLst>
                                    </p:anim>
                                    <p:animEffect transition="in" filter="fade">
                                      <p:cBhvr>
                                        <p:cTn id="85" dur="1000"/>
                                        <p:tgtEl>
                                          <p:spTgt spid="47"/>
                                        </p:tgtEl>
                                      </p:cBhvr>
                                    </p:animEffect>
                                  </p:childTnLst>
                                </p:cTn>
                              </p:par>
                              <p:par>
                                <p:cTn id="86" presetID="31"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 calcmode="lin" valueType="num">
                                      <p:cBhvr>
                                        <p:cTn id="88" dur="1000" fill="hold"/>
                                        <p:tgtEl>
                                          <p:spTgt spid="42"/>
                                        </p:tgtEl>
                                        <p:attrNameLst>
                                          <p:attrName>ppt_w</p:attrName>
                                        </p:attrNameLst>
                                      </p:cBhvr>
                                      <p:tavLst>
                                        <p:tav tm="0">
                                          <p:val>
                                            <p:fltVal val="0"/>
                                          </p:val>
                                        </p:tav>
                                        <p:tav tm="100000">
                                          <p:val>
                                            <p:strVal val="#ppt_w"/>
                                          </p:val>
                                        </p:tav>
                                      </p:tavLst>
                                    </p:anim>
                                    <p:anim calcmode="lin" valueType="num">
                                      <p:cBhvr>
                                        <p:cTn id="89" dur="1000" fill="hold"/>
                                        <p:tgtEl>
                                          <p:spTgt spid="42"/>
                                        </p:tgtEl>
                                        <p:attrNameLst>
                                          <p:attrName>ppt_h</p:attrName>
                                        </p:attrNameLst>
                                      </p:cBhvr>
                                      <p:tavLst>
                                        <p:tav tm="0">
                                          <p:val>
                                            <p:fltVal val="0"/>
                                          </p:val>
                                        </p:tav>
                                        <p:tav tm="100000">
                                          <p:val>
                                            <p:strVal val="#ppt_h"/>
                                          </p:val>
                                        </p:tav>
                                      </p:tavLst>
                                    </p:anim>
                                    <p:anim calcmode="lin" valueType="num">
                                      <p:cBhvr>
                                        <p:cTn id="90" dur="1000" fill="hold"/>
                                        <p:tgtEl>
                                          <p:spTgt spid="42"/>
                                        </p:tgtEl>
                                        <p:attrNameLst>
                                          <p:attrName>style.rotation</p:attrName>
                                        </p:attrNameLst>
                                      </p:cBhvr>
                                      <p:tavLst>
                                        <p:tav tm="0">
                                          <p:val>
                                            <p:fltVal val="90"/>
                                          </p:val>
                                        </p:tav>
                                        <p:tav tm="100000">
                                          <p:val>
                                            <p:fltVal val="0"/>
                                          </p:val>
                                        </p:tav>
                                      </p:tavLst>
                                    </p:anim>
                                    <p:animEffect transition="in" filter="fade">
                                      <p:cBhvr>
                                        <p:cTn id="91" dur="1000"/>
                                        <p:tgtEl>
                                          <p:spTgt spid="42"/>
                                        </p:tgtEl>
                                      </p:cBhvr>
                                    </p:animEffect>
                                  </p:childTnLst>
                                </p:cTn>
                              </p:par>
                            </p:childTnLst>
                          </p:cTn>
                        </p:par>
                        <p:par>
                          <p:cTn id="92" fill="hold">
                            <p:stCondLst>
                              <p:cond delay="5500"/>
                            </p:stCondLst>
                            <p:childTnLst>
                              <p:par>
                                <p:cTn id="93" presetID="22" presetClass="entr" presetSubtype="1" fill="hold" nodeType="afterEffect">
                                  <p:stCondLst>
                                    <p:cond delay="0"/>
                                  </p:stCondLst>
                                  <p:childTnLst>
                                    <p:set>
                                      <p:cBhvr>
                                        <p:cTn id="94" dur="1" fill="hold">
                                          <p:stCondLst>
                                            <p:cond delay="0"/>
                                          </p:stCondLst>
                                        </p:cTn>
                                        <p:tgtEl>
                                          <p:spTgt spid="38"/>
                                        </p:tgtEl>
                                        <p:attrNameLst>
                                          <p:attrName>style.visibility</p:attrName>
                                        </p:attrNameLst>
                                      </p:cBhvr>
                                      <p:to>
                                        <p:strVal val="visible"/>
                                      </p:to>
                                    </p:set>
                                    <p:animEffect transition="in" filter="wipe(up)">
                                      <p:cBhvr>
                                        <p:cTn id="95" dur="500"/>
                                        <p:tgtEl>
                                          <p:spTgt spid="38"/>
                                        </p:tgtEl>
                                      </p:cBhvr>
                                    </p:animEffect>
                                  </p:childTnLst>
                                </p:cTn>
                              </p:par>
                            </p:childTnLst>
                          </p:cTn>
                        </p:par>
                        <p:par>
                          <p:cTn id="96" fill="hold">
                            <p:stCondLst>
                              <p:cond delay="6000"/>
                            </p:stCondLst>
                            <p:childTnLst>
                              <p:par>
                                <p:cTn id="97" presetID="31" presetClass="entr" presetSubtype="0" fill="hold" nodeType="afterEffect">
                                  <p:stCondLst>
                                    <p:cond delay="0"/>
                                  </p:stCondLst>
                                  <p:childTnLst>
                                    <p:set>
                                      <p:cBhvr>
                                        <p:cTn id="98" dur="1" fill="hold">
                                          <p:stCondLst>
                                            <p:cond delay="0"/>
                                          </p:stCondLst>
                                        </p:cTn>
                                        <p:tgtEl>
                                          <p:spTgt spid="15"/>
                                        </p:tgtEl>
                                        <p:attrNameLst>
                                          <p:attrName>style.visibility</p:attrName>
                                        </p:attrNameLst>
                                      </p:cBhvr>
                                      <p:to>
                                        <p:strVal val="visible"/>
                                      </p:to>
                                    </p:set>
                                    <p:anim calcmode="lin" valueType="num">
                                      <p:cBhvr>
                                        <p:cTn id="99" dur="1000" fill="hold"/>
                                        <p:tgtEl>
                                          <p:spTgt spid="15"/>
                                        </p:tgtEl>
                                        <p:attrNameLst>
                                          <p:attrName>ppt_w</p:attrName>
                                        </p:attrNameLst>
                                      </p:cBhvr>
                                      <p:tavLst>
                                        <p:tav tm="0">
                                          <p:val>
                                            <p:fltVal val="0"/>
                                          </p:val>
                                        </p:tav>
                                        <p:tav tm="100000">
                                          <p:val>
                                            <p:strVal val="#ppt_w"/>
                                          </p:val>
                                        </p:tav>
                                      </p:tavLst>
                                    </p:anim>
                                    <p:anim calcmode="lin" valueType="num">
                                      <p:cBhvr>
                                        <p:cTn id="100" dur="1000" fill="hold"/>
                                        <p:tgtEl>
                                          <p:spTgt spid="15"/>
                                        </p:tgtEl>
                                        <p:attrNameLst>
                                          <p:attrName>ppt_h</p:attrName>
                                        </p:attrNameLst>
                                      </p:cBhvr>
                                      <p:tavLst>
                                        <p:tav tm="0">
                                          <p:val>
                                            <p:fltVal val="0"/>
                                          </p:val>
                                        </p:tav>
                                        <p:tav tm="100000">
                                          <p:val>
                                            <p:strVal val="#ppt_h"/>
                                          </p:val>
                                        </p:tav>
                                      </p:tavLst>
                                    </p:anim>
                                    <p:anim calcmode="lin" valueType="num">
                                      <p:cBhvr>
                                        <p:cTn id="101" dur="1000" fill="hold"/>
                                        <p:tgtEl>
                                          <p:spTgt spid="15"/>
                                        </p:tgtEl>
                                        <p:attrNameLst>
                                          <p:attrName>style.rotation</p:attrName>
                                        </p:attrNameLst>
                                      </p:cBhvr>
                                      <p:tavLst>
                                        <p:tav tm="0">
                                          <p:val>
                                            <p:fltVal val="90"/>
                                          </p:val>
                                        </p:tav>
                                        <p:tav tm="100000">
                                          <p:val>
                                            <p:fltVal val="0"/>
                                          </p:val>
                                        </p:tav>
                                      </p:tavLst>
                                    </p:anim>
                                    <p:animEffect transition="in" filter="fade">
                                      <p:cBhvr>
                                        <p:cTn id="102" dur="1000"/>
                                        <p:tgtEl>
                                          <p:spTgt spid="15"/>
                                        </p:tgtEl>
                                      </p:cBhvr>
                                    </p:animEffect>
                                  </p:childTnLst>
                                </p:cTn>
                              </p:par>
                              <p:par>
                                <p:cTn id="103" presetID="31" presetClass="entr" presetSubtype="0" fill="hold" grpId="0" nodeType="withEffect">
                                  <p:stCondLst>
                                    <p:cond delay="0"/>
                                  </p:stCondLst>
                                  <p:childTnLst>
                                    <p:set>
                                      <p:cBhvr>
                                        <p:cTn id="104" dur="1" fill="hold">
                                          <p:stCondLst>
                                            <p:cond delay="0"/>
                                          </p:stCondLst>
                                        </p:cTn>
                                        <p:tgtEl>
                                          <p:spTgt spid="50"/>
                                        </p:tgtEl>
                                        <p:attrNameLst>
                                          <p:attrName>style.visibility</p:attrName>
                                        </p:attrNameLst>
                                      </p:cBhvr>
                                      <p:to>
                                        <p:strVal val="visible"/>
                                      </p:to>
                                    </p:set>
                                    <p:anim calcmode="lin" valueType="num">
                                      <p:cBhvr>
                                        <p:cTn id="105" dur="1000" fill="hold"/>
                                        <p:tgtEl>
                                          <p:spTgt spid="50"/>
                                        </p:tgtEl>
                                        <p:attrNameLst>
                                          <p:attrName>ppt_w</p:attrName>
                                        </p:attrNameLst>
                                      </p:cBhvr>
                                      <p:tavLst>
                                        <p:tav tm="0">
                                          <p:val>
                                            <p:fltVal val="0"/>
                                          </p:val>
                                        </p:tav>
                                        <p:tav tm="100000">
                                          <p:val>
                                            <p:strVal val="#ppt_w"/>
                                          </p:val>
                                        </p:tav>
                                      </p:tavLst>
                                    </p:anim>
                                    <p:anim calcmode="lin" valueType="num">
                                      <p:cBhvr>
                                        <p:cTn id="106" dur="1000" fill="hold"/>
                                        <p:tgtEl>
                                          <p:spTgt spid="50"/>
                                        </p:tgtEl>
                                        <p:attrNameLst>
                                          <p:attrName>ppt_h</p:attrName>
                                        </p:attrNameLst>
                                      </p:cBhvr>
                                      <p:tavLst>
                                        <p:tav tm="0">
                                          <p:val>
                                            <p:fltVal val="0"/>
                                          </p:val>
                                        </p:tav>
                                        <p:tav tm="100000">
                                          <p:val>
                                            <p:strVal val="#ppt_h"/>
                                          </p:val>
                                        </p:tav>
                                      </p:tavLst>
                                    </p:anim>
                                    <p:anim calcmode="lin" valueType="num">
                                      <p:cBhvr>
                                        <p:cTn id="107" dur="1000" fill="hold"/>
                                        <p:tgtEl>
                                          <p:spTgt spid="50"/>
                                        </p:tgtEl>
                                        <p:attrNameLst>
                                          <p:attrName>style.rotation</p:attrName>
                                        </p:attrNameLst>
                                      </p:cBhvr>
                                      <p:tavLst>
                                        <p:tav tm="0">
                                          <p:val>
                                            <p:fltVal val="90"/>
                                          </p:val>
                                        </p:tav>
                                        <p:tav tm="100000">
                                          <p:val>
                                            <p:fltVal val="0"/>
                                          </p:val>
                                        </p:tav>
                                      </p:tavLst>
                                    </p:anim>
                                    <p:animEffect transition="in" filter="fade">
                                      <p:cBhvr>
                                        <p:cTn id="108" dur="1000"/>
                                        <p:tgtEl>
                                          <p:spTgt spid="50"/>
                                        </p:tgtEl>
                                      </p:cBhvr>
                                    </p:animEffect>
                                  </p:childTnLst>
                                </p:cTn>
                              </p:par>
                              <p:par>
                                <p:cTn id="109" presetID="31" presetClass="entr" presetSubtype="0" fill="hold" grpId="0" nodeType="withEffect">
                                  <p:stCondLst>
                                    <p:cond delay="0"/>
                                  </p:stCondLst>
                                  <p:childTnLst>
                                    <p:set>
                                      <p:cBhvr>
                                        <p:cTn id="110" dur="1" fill="hold">
                                          <p:stCondLst>
                                            <p:cond delay="0"/>
                                          </p:stCondLst>
                                        </p:cTn>
                                        <p:tgtEl>
                                          <p:spTgt spid="43"/>
                                        </p:tgtEl>
                                        <p:attrNameLst>
                                          <p:attrName>style.visibility</p:attrName>
                                        </p:attrNameLst>
                                      </p:cBhvr>
                                      <p:to>
                                        <p:strVal val="visible"/>
                                      </p:to>
                                    </p:set>
                                    <p:anim calcmode="lin" valueType="num">
                                      <p:cBhvr>
                                        <p:cTn id="111" dur="1000" fill="hold"/>
                                        <p:tgtEl>
                                          <p:spTgt spid="43"/>
                                        </p:tgtEl>
                                        <p:attrNameLst>
                                          <p:attrName>ppt_w</p:attrName>
                                        </p:attrNameLst>
                                      </p:cBhvr>
                                      <p:tavLst>
                                        <p:tav tm="0">
                                          <p:val>
                                            <p:fltVal val="0"/>
                                          </p:val>
                                        </p:tav>
                                        <p:tav tm="100000">
                                          <p:val>
                                            <p:strVal val="#ppt_w"/>
                                          </p:val>
                                        </p:tav>
                                      </p:tavLst>
                                    </p:anim>
                                    <p:anim calcmode="lin" valueType="num">
                                      <p:cBhvr>
                                        <p:cTn id="112" dur="1000" fill="hold"/>
                                        <p:tgtEl>
                                          <p:spTgt spid="43"/>
                                        </p:tgtEl>
                                        <p:attrNameLst>
                                          <p:attrName>ppt_h</p:attrName>
                                        </p:attrNameLst>
                                      </p:cBhvr>
                                      <p:tavLst>
                                        <p:tav tm="0">
                                          <p:val>
                                            <p:fltVal val="0"/>
                                          </p:val>
                                        </p:tav>
                                        <p:tav tm="100000">
                                          <p:val>
                                            <p:strVal val="#ppt_h"/>
                                          </p:val>
                                        </p:tav>
                                      </p:tavLst>
                                    </p:anim>
                                    <p:anim calcmode="lin" valueType="num">
                                      <p:cBhvr>
                                        <p:cTn id="113" dur="1000" fill="hold"/>
                                        <p:tgtEl>
                                          <p:spTgt spid="43"/>
                                        </p:tgtEl>
                                        <p:attrNameLst>
                                          <p:attrName>style.rotation</p:attrName>
                                        </p:attrNameLst>
                                      </p:cBhvr>
                                      <p:tavLst>
                                        <p:tav tm="0">
                                          <p:val>
                                            <p:fltVal val="90"/>
                                          </p:val>
                                        </p:tav>
                                        <p:tav tm="100000">
                                          <p:val>
                                            <p:fltVal val="0"/>
                                          </p:val>
                                        </p:tav>
                                      </p:tavLst>
                                    </p:anim>
                                    <p:animEffect transition="in" filter="fade">
                                      <p:cBhvr>
                                        <p:cTn id="114" dur="1000"/>
                                        <p:tgtEl>
                                          <p:spTgt spid="43"/>
                                        </p:tgtEl>
                                      </p:cBhvr>
                                    </p:animEffect>
                                  </p:childTnLst>
                                </p:cTn>
                              </p:par>
                            </p:childTnLst>
                          </p:cTn>
                        </p:par>
                        <p:par>
                          <p:cTn id="115" fill="hold">
                            <p:stCondLst>
                              <p:cond delay="7000"/>
                            </p:stCondLst>
                            <p:childTnLst>
                              <p:par>
                                <p:cTn id="116" presetID="22" presetClass="entr" presetSubtype="4" fill="hold" nodeType="afterEffect">
                                  <p:stCondLst>
                                    <p:cond delay="0"/>
                                  </p:stCondLst>
                                  <p:childTnLst>
                                    <p:set>
                                      <p:cBhvr>
                                        <p:cTn id="117" dur="1" fill="hold">
                                          <p:stCondLst>
                                            <p:cond delay="0"/>
                                          </p:stCondLst>
                                        </p:cTn>
                                        <p:tgtEl>
                                          <p:spTgt spid="37"/>
                                        </p:tgtEl>
                                        <p:attrNameLst>
                                          <p:attrName>style.visibility</p:attrName>
                                        </p:attrNameLst>
                                      </p:cBhvr>
                                      <p:to>
                                        <p:strVal val="visible"/>
                                      </p:to>
                                    </p:set>
                                    <p:animEffect transition="in" filter="wipe(down)">
                                      <p:cBhvr>
                                        <p:cTn id="118" dur="500"/>
                                        <p:tgtEl>
                                          <p:spTgt spid="37"/>
                                        </p:tgtEl>
                                      </p:cBhvr>
                                    </p:animEffect>
                                  </p:childTnLst>
                                </p:cTn>
                              </p:par>
                            </p:childTnLst>
                          </p:cTn>
                        </p:par>
                        <p:par>
                          <p:cTn id="119" fill="hold">
                            <p:stCondLst>
                              <p:cond delay="7500"/>
                            </p:stCondLst>
                            <p:childTnLst>
                              <p:par>
                                <p:cTn id="120" presetID="31" presetClass="entr" presetSubtype="0" fill="hold" nodeType="afterEffect">
                                  <p:stCondLst>
                                    <p:cond delay="0"/>
                                  </p:stCondLst>
                                  <p:childTnLst>
                                    <p:set>
                                      <p:cBhvr>
                                        <p:cTn id="121" dur="1" fill="hold">
                                          <p:stCondLst>
                                            <p:cond delay="0"/>
                                          </p:stCondLst>
                                        </p:cTn>
                                        <p:tgtEl>
                                          <p:spTgt spid="20"/>
                                        </p:tgtEl>
                                        <p:attrNameLst>
                                          <p:attrName>style.visibility</p:attrName>
                                        </p:attrNameLst>
                                      </p:cBhvr>
                                      <p:to>
                                        <p:strVal val="visible"/>
                                      </p:to>
                                    </p:set>
                                    <p:anim calcmode="lin" valueType="num">
                                      <p:cBhvr>
                                        <p:cTn id="122" dur="1000" fill="hold"/>
                                        <p:tgtEl>
                                          <p:spTgt spid="20"/>
                                        </p:tgtEl>
                                        <p:attrNameLst>
                                          <p:attrName>ppt_w</p:attrName>
                                        </p:attrNameLst>
                                      </p:cBhvr>
                                      <p:tavLst>
                                        <p:tav tm="0">
                                          <p:val>
                                            <p:fltVal val="0"/>
                                          </p:val>
                                        </p:tav>
                                        <p:tav tm="100000">
                                          <p:val>
                                            <p:strVal val="#ppt_w"/>
                                          </p:val>
                                        </p:tav>
                                      </p:tavLst>
                                    </p:anim>
                                    <p:anim calcmode="lin" valueType="num">
                                      <p:cBhvr>
                                        <p:cTn id="123" dur="1000" fill="hold"/>
                                        <p:tgtEl>
                                          <p:spTgt spid="20"/>
                                        </p:tgtEl>
                                        <p:attrNameLst>
                                          <p:attrName>ppt_h</p:attrName>
                                        </p:attrNameLst>
                                      </p:cBhvr>
                                      <p:tavLst>
                                        <p:tav tm="0">
                                          <p:val>
                                            <p:fltVal val="0"/>
                                          </p:val>
                                        </p:tav>
                                        <p:tav tm="100000">
                                          <p:val>
                                            <p:strVal val="#ppt_h"/>
                                          </p:val>
                                        </p:tav>
                                      </p:tavLst>
                                    </p:anim>
                                    <p:anim calcmode="lin" valueType="num">
                                      <p:cBhvr>
                                        <p:cTn id="124" dur="1000" fill="hold"/>
                                        <p:tgtEl>
                                          <p:spTgt spid="20"/>
                                        </p:tgtEl>
                                        <p:attrNameLst>
                                          <p:attrName>style.rotation</p:attrName>
                                        </p:attrNameLst>
                                      </p:cBhvr>
                                      <p:tavLst>
                                        <p:tav tm="0">
                                          <p:val>
                                            <p:fltVal val="90"/>
                                          </p:val>
                                        </p:tav>
                                        <p:tav tm="100000">
                                          <p:val>
                                            <p:fltVal val="0"/>
                                          </p:val>
                                        </p:tav>
                                      </p:tavLst>
                                    </p:anim>
                                    <p:animEffect transition="in" filter="fade">
                                      <p:cBhvr>
                                        <p:cTn id="125" dur="1000"/>
                                        <p:tgtEl>
                                          <p:spTgt spid="20"/>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44"/>
                                        </p:tgtEl>
                                        <p:attrNameLst>
                                          <p:attrName>style.visibility</p:attrName>
                                        </p:attrNameLst>
                                      </p:cBhvr>
                                      <p:to>
                                        <p:strVal val="visible"/>
                                      </p:to>
                                    </p:set>
                                    <p:anim calcmode="lin" valueType="num">
                                      <p:cBhvr>
                                        <p:cTn id="128" dur="1000" fill="hold"/>
                                        <p:tgtEl>
                                          <p:spTgt spid="44"/>
                                        </p:tgtEl>
                                        <p:attrNameLst>
                                          <p:attrName>ppt_w</p:attrName>
                                        </p:attrNameLst>
                                      </p:cBhvr>
                                      <p:tavLst>
                                        <p:tav tm="0">
                                          <p:val>
                                            <p:fltVal val="0"/>
                                          </p:val>
                                        </p:tav>
                                        <p:tav tm="100000">
                                          <p:val>
                                            <p:strVal val="#ppt_w"/>
                                          </p:val>
                                        </p:tav>
                                      </p:tavLst>
                                    </p:anim>
                                    <p:anim calcmode="lin" valueType="num">
                                      <p:cBhvr>
                                        <p:cTn id="129" dur="1000" fill="hold"/>
                                        <p:tgtEl>
                                          <p:spTgt spid="44"/>
                                        </p:tgtEl>
                                        <p:attrNameLst>
                                          <p:attrName>ppt_h</p:attrName>
                                        </p:attrNameLst>
                                      </p:cBhvr>
                                      <p:tavLst>
                                        <p:tav tm="0">
                                          <p:val>
                                            <p:fltVal val="0"/>
                                          </p:val>
                                        </p:tav>
                                        <p:tav tm="100000">
                                          <p:val>
                                            <p:strVal val="#ppt_h"/>
                                          </p:val>
                                        </p:tav>
                                      </p:tavLst>
                                    </p:anim>
                                    <p:anim calcmode="lin" valueType="num">
                                      <p:cBhvr>
                                        <p:cTn id="130" dur="1000" fill="hold"/>
                                        <p:tgtEl>
                                          <p:spTgt spid="44"/>
                                        </p:tgtEl>
                                        <p:attrNameLst>
                                          <p:attrName>style.rotation</p:attrName>
                                        </p:attrNameLst>
                                      </p:cBhvr>
                                      <p:tavLst>
                                        <p:tav tm="0">
                                          <p:val>
                                            <p:fltVal val="90"/>
                                          </p:val>
                                        </p:tav>
                                        <p:tav tm="100000">
                                          <p:val>
                                            <p:fltVal val="0"/>
                                          </p:val>
                                        </p:tav>
                                      </p:tavLst>
                                    </p:anim>
                                    <p:animEffect transition="in" filter="fade">
                                      <p:cBhvr>
                                        <p:cTn id="131" dur="1000"/>
                                        <p:tgtEl>
                                          <p:spTgt spid="44"/>
                                        </p:tgtEl>
                                      </p:cBhvr>
                                    </p:animEffect>
                                  </p:childTnLst>
                                </p:cTn>
                              </p:par>
                              <p:par>
                                <p:cTn id="132" presetID="31" presetClass="entr" presetSubtype="0" fill="hold" grpId="0" nodeType="withEffect">
                                  <p:stCondLst>
                                    <p:cond delay="0"/>
                                  </p:stCondLst>
                                  <p:childTnLst>
                                    <p:set>
                                      <p:cBhvr>
                                        <p:cTn id="133" dur="1" fill="hold">
                                          <p:stCondLst>
                                            <p:cond delay="0"/>
                                          </p:stCondLst>
                                        </p:cTn>
                                        <p:tgtEl>
                                          <p:spTgt spid="48"/>
                                        </p:tgtEl>
                                        <p:attrNameLst>
                                          <p:attrName>style.visibility</p:attrName>
                                        </p:attrNameLst>
                                      </p:cBhvr>
                                      <p:to>
                                        <p:strVal val="visible"/>
                                      </p:to>
                                    </p:set>
                                    <p:anim calcmode="lin" valueType="num">
                                      <p:cBhvr>
                                        <p:cTn id="134" dur="1000" fill="hold"/>
                                        <p:tgtEl>
                                          <p:spTgt spid="48"/>
                                        </p:tgtEl>
                                        <p:attrNameLst>
                                          <p:attrName>ppt_w</p:attrName>
                                        </p:attrNameLst>
                                      </p:cBhvr>
                                      <p:tavLst>
                                        <p:tav tm="0">
                                          <p:val>
                                            <p:fltVal val="0"/>
                                          </p:val>
                                        </p:tav>
                                        <p:tav tm="100000">
                                          <p:val>
                                            <p:strVal val="#ppt_w"/>
                                          </p:val>
                                        </p:tav>
                                      </p:tavLst>
                                    </p:anim>
                                    <p:anim calcmode="lin" valueType="num">
                                      <p:cBhvr>
                                        <p:cTn id="135" dur="1000" fill="hold"/>
                                        <p:tgtEl>
                                          <p:spTgt spid="48"/>
                                        </p:tgtEl>
                                        <p:attrNameLst>
                                          <p:attrName>ppt_h</p:attrName>
                                        </p:attrNameLst>
                                      </p:cBhvr>
                                      <p:tavLst>
                                        <p:tav tm="0">
                                          <p:val>
                                            <p:fltVal val="0"/>
                                          </p:val>
                                        </p:tav>
                                        <p:tav tm="100000">
                                          <p:val>
                                            <p:strVal val="#ppt_h"/>
                                          </p:val>
                                        </p:tav>
                                      </p:tavLst>
                                    </p:anim>
                                    <p:anim calcmode="lin" valueType="num">
                                      <p:cBhvr>
                                        <p:cTn id="136" dur="1000" fill="hold"/>
                                        <p:tgtEl>
                                          <p:spTgt spid="48"/>
                                        </p:tgtEl>
                                        <p:attrNameLst>
                                          <p:attrName>style.rotation</p:attrName>
                                        </p:attrNameLst>
                                      </p:cBhvr>
                                      <p:tavLst>
                                        <p:tav tm="0">
                                          <p:val>
                                            <p:fltVal val="90"/>
                                          </p:val>
                                        </p:tav>
                                        <p:tav tm="100000">
                                          <p:val>
                                            <p:fltVal val="0"/>
                                          </p:val>
                                        </p:tav>
                                      </p:tavLst>
                                    </p:anim>
                                    <p:animEffect transition="in" filter="fade">
                                      <p:cBhvr>
                                        <p:cTn id="137" dur="10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P spid="47" grpId="0"/>
      <p:bldP spid="48" grpId="0"/>
      <p:bldP spid="49" grpId="0"/>
      <p:bldP spid="5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24897"/>
            <a:ext cx="9001125"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TESTLERİN KATSAYILARI?</a:t>
            </a:r>
            <a:endParaRPr lang="vi-VN" dirty="0"/>
          </a:p>
        </p:txBody>
      </p:sp>
      <p:sp>
        <p:nvSpPr>
          <p:cNvPr id="16" name="15 Akış Çizelgesi: Öteki İşlem"/>
          <p:cNvSpPr/>
          <p:nvPr/>
        </p:nvSpPr>
        <p:spPr>
          <a:xfrm>
            <a:off x="247591" y="2315107"/>
            <a:ext cx="3721351" cy="680476"/>
          </a:xfrm>
          <a:prstGeom prst="flowChartAlternateProcess">
            <a:avLst/>
          </a:prstGeom>
          <a:solidFill>
            <a:srgbClr val="E6AF00"/>
          </a:solidFill>
        </p:spPr>
        <p:style>
          <a:lnRef idx="1">
            <a:schemeClr val="dk1"/>
          </a:lnRef>
          <a:fillRef idx="2">
            <a:schemeClr val="dk1"/>
          </a:fillRef>
          <a:effectRef idx="1">
            <a:schemeClr val="dk1"/>
          </a:effectRef>
          <a:fontRef idx="minor">
            <a:schemeClr val="dk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TÜRKÇE</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7" name="16 Akış Çizelgesi: Öteki İşlem"/>
          <p:cNvSpPr/>
          <p:nvPr/>
        </p:nvSpPr>
        <p:spPr>
          <a:xfrm>
            <a:off x="247591" y="3524841"/>
            <a:ext cx="3721351" cy="680476"/>
          </a:xfrm>
          <a:prstGeom prst="flowChartAlternateProcess">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MATEMATİK</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8" name="17 Akış Çizelgesi: Öteki İşlem"/>
          <p:cNvSpPr/>
          <p:nvPr/>
        </p:nvSpPr>
        <p:spPr>
          <a:xfrm>
            <a:off x="300754" y="4734576"/>
            <a:ext cx="3721351" cy="680476"/>
          </a:xfrm>
          <a:prstGeom prst="flowChartAlternateProcess">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FEN VE TEKNOLOJİ</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19" name="18 Akış Çizelgesi: Öteki İşlem"/>
          <p:cNvSpPr/>
          <p:nvPr/>
        </p:nvSpPr>
        <p:spPr>
          <a:xfrm>
            <a:off x="4572570" y="2390715"/>
            <a:ext cx="3744415" cy="680476"/>
          </a:xfrm>
          <a:prstGeom prst="flowChartAlternateProcess">
            <a:avLst/>
          </a:prstGeom>
        </p:spPr>
        <p:style>
          <a:lnRef idx="0">
            <a:schemeClr val="accent2"/>
          </a:lnRef>
          <a:fillRef idx="3">
            <a:schemeClr val="accent2"/>
          </a:fillRef>
          <a:effectRef idx="3">
            <a:schemeClr val="accent2"/>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İNKILÂP TARİHİ</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20" name="19 Akış Çizelgesi: Öteki İşlem"/>
          <p:cNvSpPr/>
          <p:nvPr/>
        </p:nvSpPr>
        <p:spPr>
          <a:xfrm>
            <a:off x="4572570" y="3524841"/>
            <a:ext cx="3816423" cy="680476"/>
          </a:xfrm>
          <a:prstGeom prst="flowChartAlternateProcess">
            <a:avLst/>
          </a:prstGeom>
        </p:spPr>
        <p:style>
          <a:lnRef idx="3">
            <a:schemeClr val="lt1"/>
          </a:lnRef>
          <a:fillRef idx="1">
            <a:schemeClr val="accent5"/>
          </a:fillRef>
          <a:effectRef idx="1">
            <a:schemeClr val="accent5"/>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DİN KÜLTÜRÜ</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21" name="20 Akış Çizelgesi: Öteki İşlem"/>
          <p:cNvSpPr/>
          <p:nvPr/>
        </p:nvSpPr>
        <p:spPr>
          <a:xfrm>
            <a:off x="4500562" y="4810184"/>
            <a:ext cx="3888432" cy="680476"/>
          </a:xfrm>
          <a:prstGeom prst="flowChartAlternateProcess">
            <a:avLst/>
          </a:prstGeom>
        </p:spPr>
        <p:style>
          <a:lnRef idx="1">
            <a:schemeClr val="accent6"/>
          </a:lnRef>
          <a:fillRef idx="3">
            <a:schemeClr val="accent6"/>
          </a:fillRef>
          <a:effectRef idx="2">
            <a:schemeClr val="accent6"/>
          </a:effectRef>
          <a:fontRef idx="minor">
            <a:schemeClr val="lt1"/>
          </a:fontRef>
        </p:style>
        <p:txBody>
          <a:bodyPr rtlCol="0" anchor="ctr"/>
          <a:lstStyle/>
          <a:p>
            <a:r>
              <a:rPr lang="tr-TR"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YABANCI DİL</a:t>
            </a:r>
            <a:endParaRPr lang="tr-TR"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sp>
        <p:nvSpPr>
          <p:cNvPr id="22" name="21 Oval"/>
          <p:cNvSpPr/>
          <p:nvPr/>
        </p:nvSpPr>
        <p:spPr>
          <a:xfrm>
            <a:off x="3437321" y="2315107"/>
            <a:ext cx="478459" cy="680476"/>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3" name="22 Oval"/>
          <p:cNvSpPr/>
          <p:nvPr/>
        </p:nvSpPr>
        <p:spPr>
          <a:xfrm>
            <a:off x="3490483" y="3524841"/>
            <a:ext cx="478459" cy="680476"/>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4" name="23 Oval"/>
          <p:cNvSpPr/>
          <p:nvPr/>
        </p:nvSpPr>
        <p:spPr>
          <a:xfrm>
            <a:off x="3490483" y="4734576"/>
            <a:ext cx="478459" cy="680476"/>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4</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5" name="24 Oval"/>
          <p:cNvSpPr/>
          <p:nvPr/>
        </p:nvSpPr>
        <p:spPr>
          <a:xfrm>
            <a:off x="7812930" y="2376314"/>
            <a:ext cx="478459" cy="680476"/>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6" name="25 Oval"/>
          <p:cNvSpPr/>
          <p:nvPr/>
        </p:nvSpPr>
        <p:spPr>
          <a:xfrm>
            <a:off x="7812930" y="3528442"/>
            <a:ext cx="478459" cy="680476"/>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27" name="26 Oval"/>
          <p:cNvSpPr/>
          <p:nvPr/>
        </p:nvSpPr>
        <p:spPr>
          <a:xfrm>
            <a:off x="7812930" y="4824586"/>
            <a:ext cx="478459" cy="680476"/>
          </a:xfrm>
          <a:prstGeom prst="ellipse">
            <a:avLst/>
          </a:prstGeom>
        </p:spPr>
        <p:style>
          <a:lnRef idx="2">
            <a:schemeClr val="accent5"/>
          </a:lnRef>
          <a:fillRef idx="1">
            <a:schemeClr val="lt1"/>
          </a:fillRef>
          <a:effectRef idx="0">
            <a:schemeClr val="accent5"/>
          </a:effectRef>
          <a:fontRef idx="minor">
            <a:schemeClr val="dk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tr-TR" sz="40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a:t>
            </a:r>
            <a:endParaRPr lang="tr-TR"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1732274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additive="base">
                                        <p:cTn id="12" dur="500" fill="hold"/>
                                        <p:tgtEl>
                                          <p:spTgt spid="22"/>
                                        </p:tgtEl>
                                        <p:attrNameLst>
                                          <p:attrName>ppt_x</p:attrName>
                                        </p:attrNameLst>
                                      </p:cBhvr>
                                      <p:tavLst>
                                        <p:tav tm="0">
                                          <p:val>
                                            <p:strVal val="#ppt_x"/>
                                          </p:val>
                                        </p:tav>
                                        <p:tav tm="100000">
                                          <p:val>
                                            <p:strVal val="#ppt_x"/>
                                          </p:val>
                                        </p:tav>
                                      </p:tavLst>
                                    </p:anim>
                                    <p:anim calcmode="lin" valueType="num">
                                      <p:cBhvr additive="base">
                                        <p:cTn id="13" dur="500" fill="hold"/>
                                        <p:tgtEl>
                                          <p:spTgt spid="22"/>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additive="base">
                                        <p:cTn id="17" dur="500" fill="hold"/>
                                        <p:tgtEl>
                                          <p:spTgt spid="17"/>
                                        </p:tgtEl>
                                        <p:attrNameLst>
                                          <p:attrName>ppt_x</p:attrName>
                                        </p:attrNameLst>
                                      </p:cBhvr>
                                      <p:tavLst>
                                        <p:tav tm="0">
                                          <p:val>
                                            <p:strVal val="#ppt_x"/>
                                          </p:val>
                                        </p:tav>
                                        <p:tav tm="100000">
                                          <p:val>
                                            <p:strVal val="#ppt_x"/>
                                          </p:val>
                                        </p:tav>
                                      </p:tavLst>
                                    </p:anim>
                                    <p:anim calcmode="lin" valueType="num">
                                      <p:cBhvr additive="base">
                                        <p:cTn id="18" dur="500" fill="hold"/>
                                        <p:tgtEl>
                                          <p:spTgt spid="17"/>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1" fill="hold" grpId="0" nodeType="afterEffect">
                                  <p:stCondLst>
                                    <p:cond delay="0"/>
                                  </p:stCondLst>
                                  <p:childTnLst>
                                    <p:set>
                                      <p:cBhvr>
                                        <p:cTn id="21" dur="1" fill="hold">
                                          <p:stCondLst>
                                            <p:cond delay="0"/>
                                          </p:stCondLst>
                                        </p:cTn>
                                        <p:tgtEl>
                                          <p:spTgt spid="23"/>
                                        </p:tgtEl>
                                        <p:attrNameLst>
                                          <p:attrName>style.visibility</p:attrName>
                                        </p:attrNameLst>
                                      </p:cBhvr>
                                      <p:to>
                                        <p:strVal val="visible"/>
                                      </p:to>
                                    </p:set>
                                    <p:anim calcmode="lin" valueType="num">
                                      <p:cBhvr additive="base">
                                        <p:cTn id="22" dur="500" fill="hold"/>
                                        <p:tgtEl>
                                          <p:spTgt spid="23"/>
                                        </p:tgtEl>
                                        <p:attrNameLst>
                                          <p:attrName>ppt_x</p:attrName>
                                        </p:attrNameLst>
                                      </p:cBhvr>
                                      <p:tavLst>
                                        <p:tav tm="0">
                                          <p:val>
                                            <p:strVal val="#ppt_x"/>
                                          </p:val>
                                        </p:tav>
                                        <p:tav tm="100000">
                                          <p:val>
                                            <p:strVal val="#ppt_x"/>
                                          </p:val>
                                        </p:tav>
                                      </p:tavLst>
                                    </p:anim>
                                    <p:anim calcmode="lin" valueType="num">
                                      <p:cBhvr additive="base">
                                        <p:cTn id="23" dur="500" fill="hold"/>
                                        <p:tgtEl>
                                          <p:spTgt spid="23"/>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4" fill="hold" grpId="0" nodeType="after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par>
                          <p:cTn id="29" fill="hold">
                            <p:stCondLst>
                              <p:cond delay="2500"/>
                            </p:stCondLst>
                            <p:childTnLst>
                              <p:par>
                                <p:cTn id="30" presetID="2" presetClass="entr" presetSubtype="1" fill="hold" grpId="0" nodeType="afterEffect">
                                  <p:stCondLst>
                                    <p:cond delay="0"/>
                                  </p:stCondLst>
                                  <p:childTnLst>
                                    <p:set>
                                      <p:cBhvr>
                                        <p:cTn id="31" dur="1" fill="hold">
                                          <p:stCondLst>
                                            <p:cond delay="0"/>
                                          </p:stCondLst>
                                        </p:cTn>
                                        <p:tgtEl>
                                          <p:spTgt spid="24"/>
                                        </p:tgtEl>
                                        <p:attrNameLst>
                                          <p:attrName>style.visibility</p:attrName>
                                        </p:attrNameLst>
                                      </p:cBhvr>
                                      <p:to>
                                        <p:strVal val="visible"/>
                                      </p:to>
                                    </p:set>
                                    <p:anim calcmode="lin" valueType="num">
                                      <p:cBhvr additive="base">
                                        <p:cTn id="32" dur="500" fill="hold"/>
                                        <p:tgtEl>
                                          <p:spTgt spid="24"/>
                                        </p:tgtEl>
                                        <p:attrNameLst>
                                          <p:attrName>ppt_x</p:attrName>
                                        </p:attrNameLst>
                                      </p:cBhvr>
                                      <p:tavLst>
                                        <p:tav tm="0">
                                          <p:val>
                                            <p:strVal val="#ppt_x"/>
                                          </p:val>
                                        </p:tav>
                                        <p:tav tm="100000">
                                          <p:val>
                                            <p:strVal val="#ppt_x"/>
                                          </p:val>
                                        </p:tav>
                                      </p:tavLst>
                                    </p:anim>
                                    <p:anim calcmode="lin" valueType="num">
                                      <p:cBhvr additive="base">
                                        <p:cTn id="33" dur="500" fill="hold"/>
                                        <p:tgtEl>
                                          <p:spTgt spid="24"/>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4" fill="hold" grpId="0" nodeType="afterEffect">
                                  <p:stCondLst>
                                    <p:cond delay="0"/>
                                  </p:stCondLst>
                                  <p:childTnLst>
                                    <p:set>
                                      <p:cBhvr>
                                        <p:cTn id="36" dur="1" fill="hold">
                                          <p:stCondLst>
                                            <p:cond delay="0"/>
                                          </p:stCondLst>
                                        </p:cTn>
                                        <p:tgtEl>
                                          <p:spTgt spid="19"/>
                                        </p:tgtEl>
                                        <p:attrNameLst>
                                          <p:attrName>style.visibility</p:attrName>
                                        </p:attrNameLst>
                                      </p:cBhvr>
                                      <p:to>
                                        <p:strVal val="visible"/>
                                      </p:to>
                                    </p:set>
                                    <p:anim calcmode="lin" valueType="num">
                                      <p:cBhvr additive="base">
                                        <p:cTn id="37" dur="500" fill="hold"/>
                                        <p:tgtEl>
                                          <p:spTgt spid="19"/>
                                        </p:tgtEl>
                                        <p:attrNameLst>
                                          <p:attrName>ppt_x</p:attrName>
                                        </p:attrNameLst>
                                      </p:cBhvr>
                                      <p:tavLst>
                                        <p:tav tm="0">
                                          <p:val>
                                            <p:strVal val="#ppt_x"/>
                                          </p:val>
                                        </p:tav>
                                        <p:tav tm="100000">
                                          <p:val>
                                            <p:strVal val="#ppt_x"/>
                                          </p:val>
                                        </p:tav>
                                      </p:tavLst>
                                    </p:anim>
                                    <p:anim calcmode="lin" valueType="num">
                                      <p:cBhvr additive="base">
                                        <p:cTn id="38" dur="500" fill="hold"/>
                                        <p:tgtEl>
                                          <p:spTgt spid="19"/>
                                        </p:tgtEl>
                                        <p:attrNameLst>
                                          <p:attrName>ppt_y</p:attrName>
                                        </p:attrNameLst>
                                      </p:cBhvr>
                                      <p:tavLst>
                                        <p:tav tm="0">
                                          <p:val>
                                            <p:strVal val="1+#ppt_h/2"/>
                                          </p:val>
                                        </p:tav>
                                        <p:tav tm="100000">
                                          <p:val>
                                            <p:strVal val="#ppt_y"/>
                                          </p:val>
                                        </p:tav>
                                      </p:tavLst>
                                    </p:anim>
                                  </p:childTnLst>
                                </p:cTn>
                              </p:par>
                            </p:childTnLst>
                          </p:cTn>
                        </p:par>
                        <p:par>
                          <p:cTn id="39" fill="hold">
                            <p:stCondLst>
                              <p:cond delay="3500"/>
                            </p:stCondLst>
                            <p:childTnLst>
                              <p:par>
                                <p:cTn id="40" presetID="2" presetClass="entr" presetSubtype="1"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 calcmode="lin" valueType="num">
                                      <p:cBhvr additive="base">
                                        <p:cTn id="42" dur="500" fill="hold"/>
                                        <p:tgtEl>
                                          <p:spTgt spid="25"/>
                                        </p:tgtEl>
                                        <p:attrNameLst>
                                          <p:attrName>ppt_x</p:attrName>
                                        </p:attrNameLst>
                                      </p:cBhvr>
                                      <p:tavLst>
                                        <p:tav tm="0">
                                          <p:val>
                                            <p:strVal val="#ppt_x"/>
                                          </p:val>
                                        </p:tav>
                                        <p:tav tm="100000">
                                          <p:val>
                                            <p:strVal val="#ppt_x"/>
                                          </p:val>
                                        </p:tav>
                                      </p:tavLst>
                                    </p:anim>
                                    <p:anim calcmode="lin" valueType="num">
                                      <p:cBhvr additive="base">
                                        <p:cTn id="43" dur="500" fill="hold"/>
                                        <p:tgtEl>
                                          <p:spTgt spid="25"/>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4"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 calcmode="lin" valueType="num">
                                      <p:cBhvr additive="base">
                                        <p:cTn id="47" dur="500" fill="hold"/>
                                        <p:tgtEl>
                                          <p:spTgt spid="20"/>
                                        </p:tgtEl>
                                        <p:attrNameLst>
                                          <p:attrName>ppt_x</p:attrName>
                                        </p:attrNameLst>
                                      </p:cBhvr>
                                      <p:tavLst>
                                        <p:tav tm="0">
                                          <p:val>
                                            <p:strVal val="#ppt_x"/>
                                          </p:val>
                                        </p:tav>
                                        <p:tav tm="100000">
                                          <p:val>
                                            <p:strVal val="#ppt_x"/>
                                          </p:val>
                                        </p:tav>
                                      </p:tavLst>
                                    </p:anim>
                                    <p:anim calcmode="lin" valueType="num">
                                      <p:cBhvr additive="base">
                                        <p:cTn id="48" dur="500" fill="hold"/>
                                        <p:tgtEl>
                                          <p:spTgt spid="20"/>
                                        </p:tgtEl>
                                        <p:attrNameLst>
                                          <p:attrName>ppt_y</p:attrName>
                                        </p:attrNameLst>
                                      </p:cBhvr>
                                      <p:tavLst>
                                        <p:tav tm="0">
                                          <p:val>
                                            <p:strVal val="1+#ppt_h/2"/>
                                          </p:val>
                                        </p:tav>
                                        <p:tav tm="100000">
                                          <p:val>
                                            <p:strVal val="#ppt_y"/>
                                          </p:val>
                                        </p:tav>
                                      </p:tavLst>
                                    </p:anim>
                                  </p:childTnLst>
                                </p:cTn>
                              </p:par>
                            </p:childTnLst>
                          </p:cTn>
                        </p:par>
                        <p:par>
                          <p:cTn id="49" fill="hold">
                            <p:stCondLst>
                              <p:cond delay="4500"/>
                            </p:stCondLst>
                            <p:childTnLst>
                              <p:par>
                                <p:cTn id="50" presetID="2" presetClass="entr" presetSubtype="1" fill="hold" grpId="0" nodeType="afterEffect">
                                  <p:stCondLst>
                                    <p:cond delay="0"/>
                                  </p:stCondLst>
                                  <p:childTnLst>
                                    <p:set>
                                      <p:cBhvr>
                                        <p:cTn id="51" dur="1" fill="hold">
                                          <p:stCondLst>
                                            <p:cond delay="0"/>
                                          </p:stCondLst>
                                        </p:cTn>
                                        <p:tgtEl>
                                          <p:spTgt spid="26"/>
                                        </p:tgtEl>
                                        <p:attrNameLst>
                                          <p:attrName>style.visibility</p:attrName>
                                        </p:attrNameLst>
                                      </p:cBhvr>
                                      <p:to>
                                        <p:strVal val="visible"/>
                                      </p:to>
                                    </p:set>
                                    <p:anim calcmode="lin" valueType="num">
                                      <p:cBhvr additive="base">
                                        <p:cTn id="52" dur="500" fill="hold"/>
                                        <p:tgtEl>
                                          <p:spTgt spid="26"/>
                                        </p:tgtEl>
                                        <p:attrNameLst>
                                          <p:attrName>ppt_x</p:attrName>
                                        </p:attrNameLst>
                                      </p:cBhvr>
                                      <p:tavLst>
                                        <p:tav tm="0">
                                          <p:val>
                                            <p:strVal val="#ppt_x"/>
                                          </p:val>
                                        </p:tav>
                                        <p:tav tm="100000">
                                          <p:val>
                                            <p:strVal val="#ppt_x"/>
                                          </p:val>
                                        </p:tav>
                                      </p:tavLst>
                                    </p:anim>
                                    <p:anim calcmode="lin" valueType="num">
                                      <p:cBhvr additive="base">
                                        <p:cTn id="53" dur="500" fill="hold"/>
                                        <p:tgtEl>
                                          <p:spTgt spid="26"/>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4" fill="hold" grpId="0" nodeType="afterEffect">
                                  <p:stCondLst>
                                    <p:cond delay="0"/>
                                  </p:stCondLst>
                                  <p:childTnLst>
                                    <p:set>
                                      <p:cBhvr>
                                        <p:cTn id="56" dur="1" fill="hold">
                                          <p:stCondLst>
                                            <p:cond delay="0"/>
                                          </p:stCondLst>
                                        </p:cTn>
                                        <p:tgtEl>
                                          <p:spTgt spid="21"/>
                                        </p:tgtEl>
                                        <p:attrNameLst>
                                          <p:attrName>style.visibility</p:attrName>
                                        </p:attrNameLst>
                                      </p:cBhvr>
                                      <p:to>
                                        <p:strVal val="visible"/>
                                      </p:to>
                                    </p:set>
                                    <p:anim calcmode="lin" valueType="num">
                                      <p:cBhvr additive="base">
                                        <p:cTn id="57" dur="500" fill="hold"/>
                                        <p:tgtEl>
                                          <p:spTgt spid="21"/>
                                        </p:tgtEl>
                                        <p:attrNameLst>
                                          <p:attrName>ppt_x</p:attrName>
                                        </p:attrNameLst>
                                      </p:cBhvr>
                                      <p:tavLst>
                                        <p:tav tm="0">
                                          <p:val>
                                            <p:strVal val="#ppt_x"/>
                                          </p:val>
                                        </p:tav>
                                        <p:tav tm="100000">
                                          <p:val>
                                            <p:strVal val="#ppt_x"/>
                                          </p:val>
                                        </p:tav>
                                      </p:tavLst>
                                    </p:anim>
                                    <p:anim calcmode="lin" valueType="num">
                                      <p:cBhvr additive="base">
                                        <p:cTn id="58" dur="500" fill="hold"/>
                                        <p:tgtEl>
                                          <p:spTgt spid="21"/>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2" presetClass="entr" presetSubtype="1" fill="hold" grpId="0" nodeType="afterEffect">
                                  <p:stCondLst>
                                    <p:cond delay="0"/>
                                  </p:stCondLst>
                                  <p:childTnLst>
                                    <p:set>
                                      <p:cBhvr>
                                        <p:cTn id="61" dur="1" fill="hold">
                                          <p:stCondLst>
                                            <p:cond delay="0"/>
                                          </p:stCondLst>
                                        </p:cTn>
                                        <p:tgtEl>
                                          <p:spTgt spid="27"/>
                                        </p:tgtEl>
                                        <p:attrNameLst>
                                          <p:attrName>style.visibility</p:attrName>
                                        </p:attrNameLst>
                                      </p:cBhvr>
                                      <p:to>
                                        <p:strVal val="visible"/>
                                      </p:to>
                                    </p:set>
                                    <p:anim calcmode="lin" valueType="num">
                                      <p:cBhvr additive="base">
                                        <p:cTn id="62" dur="500" fill="hold"/>
                                        <p:tgtEl>
                                          <p:spTgt spid="27"/>
                                        </p:tgtEl>
                                        <p:attrNameLst>
                                          <p:attrName>ppt_x</p:attrName>
                                        </p:attrNameLst>
                                      </p:cBhvr>
                                      <p:tavLst>
                                        <p:tav tm="0">
                                          <p:val>
                                            <p:strVal val="#ppt_x"/>
                                          </p:val>
                                        </p:tav>
                                        <p:tav tm="100000">
                                          <p:val>
                                            <p:strVal val="#ppt_x"/>
                                          </p:val>
                                        </p:tav>
                                      </p:tavLst>
                                    </p:anim>
                                    <p:anim calcmode="lin" valueType="num">
                                      <p:cBhvr additive="base">
                                        <p:cTn id="63" dur="500" fill="hold"/>
                                        <p:tgtEl>
                                          <p:spTgt spid="2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468114" y="360091"/>
            <a:ext cx="8136904" cy="1047718"/>
          </a:xfrm>
        </p:spPr>
        <p:style>
          <a:lnRef idx="1">
            <a:schemeClr val="accent5"/>
          </a:lnRef>
          <a:fillRef idx="2">
            <a:schemeClr val="accent5"/>
          </a:fillRef>
          <a:effectRef idx="1">
            <a:schemeClr val="accent5"/>
          </a:effectRef>
          <a:fontRef idx="minor">
            <a:schemeClr val="dk1"/>
          </a:fontRef>
        </p:style>
        <p:txBody>
          <a:bodyPr anchor="ctr">
            <a:normAutofit/>
          </a:bodyPr>
          <a:lstStyle/>
          <a:p>
            <a:pPr algn="ctr"/>
            <a:r>
              <a:rPr lang="tr-TR" sz="32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rPr>
              <a:t>SINAV SORULARI HANGİ SINIFLARDAN OLACAK?</a:t>
            </a:r>
            <a:endParaRPr lang="en-US" sz="3200" b="1"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lt"/>
            </a:endParaRPr>
          </a:p>
        </p:txBody>
      </p:sp>
      <p:grpSp>
        <p:nvGrpSpPr>
          <p:cNvPr id="2" name="Grup 4"/>
          <p:cNvGrpSpPr/>
          <p:nvPr/>
        </p:nvGrpSpPr>
        <p:grpSpPr>
          <a:xfrm>
            <a:off x="3348434" y="1368202"/>
            <a:ext cx="2470689" cy="5354547"/>
            <a:chOff x="4906512" y="1353767"/>
            <a:chExt cx="3346542" cy="5099569"/>
          </a:xfrm>
        </p:grpSpPr>
        <p:sp>
          <p:nvSpPr>
            <p:cNvPr id="47" name="Isosceles Triangle 2"/>
            <p:cNvSpPr/>
            <p:nvPr/>
          </p:nvSpPr>
          <p:spPr>
            <a:xfrm>
              <a:off x="4906512" y="2436312"/>
              <a:ext cx="3346542" cy="4017024"/>
            </a:xfrm>
            <a:custGeom>
              <a:avLst/>
              <a:gdLst>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2 h 1102282"/>
                <a:gd name="connsiteX1" fmla="*/ 639324 w 1278647"/>
                <a:gd name="connsiteY1" fmla="*/ 0 h 1102282"/>
                <a:gd name="connsiteX2" fmla="*/ 1278647 w 1278647"/>
                <a:gd name="connsiteY2" fmla="*/ 1102282 h 1102282"/>
                <a:gd name="connsiteX3" fmla="*/ 0 w 1278647"/>
                <a:gd name="connsiteY3" fmla="*/ 1102282 h 1102282"/>
                <a:gd name="connsiteX0" fmla="*/ 0 w 1278647"/>
                <a:gd name="connsiteY0" fmla="*/ 1102284 h 1102284"/>
                <a:gd name="connsiteX1" fmla="*/ 639324 w 1278647"/>
                <a:gd name="connsiteY1" fmla="*/ 2 h 1102284"/>
                <a:gd name="connsiteX2" fmla="*/ 1278647 w 1278647"/>
                <a:gd name="connsiteY2" fmla="*/ 1102284 h 1102284"/>
                <a:gd name="connsiteX3" fmla="*/ 0 w 1278647"/>
                <a:gd name="connsiteY3" fmla="*/ 1102284 h 1102284"/>
              </a:gdLst>
              <a:ahLst/>
              <a:cxnLst>
                <a:cxn ang="0">
                  <a:pos x="connsiteX0" y="connsiteY0"/>
                </a:cxn>
                <a:cxn ang="0">
                  <a:pos x="connsiteX1" y="connsiteY1"/>
                </a:cxn>
                <a:cxn ang="0">
                  <a:pos x="connsiteX2" y="connsiteY2"/>
                </a:cxn>
                <a:cxn ang="0">
                  <a:pos x="connsiteX3" y="connsiteY3"/>
                </a:cxn>
              </a:cxnLst>
              <a:rect l="l" t="t" r="r" b="b"/>
              <a:pathLst>
                <a:path w="1278647" h="1102284">
                  <a:moveTo>
                    <a:pt x="0" y="1102284"/>
                  </a:moveTo>
                  <a:cubicBezTo>
                    <a:pt x="213108" y="734857"/>
                    <a:pt x="133608" y="-1665"/>
                    <a:pt x="639324" y="2"/>
                  </a:cubicBezTo>
                  <a:cubicBezTo>
                    <a:pt x="1145040" y="1669"/>
                    <a:pt x="1065539" y="734857"/>
                    <a:pt x="1278647" y="1102284"/>
                  </a:cubicBezTo>
                  <a:lnTo>
                    <a:pt x="0" y="1102284"/>
                  </a:lnTo>
                  <a:close/>
                </a:path>
              </a:pathLst>
            </a:custGeom>
            <a:solidFill>
              <a:schemeClr val="accent2">
                <a:alpha val="9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Freeform 5"/>
            <p:cNvSpPr>
              <a:spLocks noEditPoints="1"/>
            </p:cNvSpPr>
            <p:nvPr/>
          </p:nvSpPr>
          <p:spPr bwMode="auto">
            <a:xfrm flipH="1">
              <a:off x="6263913" y="1353767"/>
              <a:ext cx="722756" cy="1067121"/>
            </a:xfrm>
            <a:custGeom>
              <a:avLst/>
              <a:gdLst>
                <a:gd name="T0" fmla="*/ 299 w 299"/>
                <a:gd name="T1" fmla="*/ 151 h 450"/>
                <a:gd name="T2" fmla="*/ 150 w 299"/>
                <a:gd name="T3" fmla="*/ 1 h 450"/>
                <a:gd name="T4" fmla="*/ 0 w 299"/>
                <a:gd name="T5" fmla="*/ 150 h 450"/>
                <a:gd name="T6" fmla="*/ 20 w 299"/>
                <a:gd name="T7" fmla="*/ 225 h 450"/>
                <a:gd name="T8" fmla="*/ 20 w 299"/>
                <a:gd name="T9" fmla="*/ 225 h 450"/>
                <a:gd name="T10" fmla="*/ 149 w 299"/>
                <a:gd name="T11" fmla="*/ 450 h 450"/>
                <a:gd name="T12" fmla="*/ 279 w 299"/>
                <a:gd name="T13" fmla="*/ 226 h 450"/>
                <a:gd name="T14" fmla="*/ 278 w 299"/>
                <a:gd name="T15" fmla="*/ 226 h 450"/>
                <a:gd name="T16" fmla="*/ 299 w 299"/>
                <a:gd name="T17" fmla="*/ 151 h 450"/>
                <a:gd name="T18" fmla="*/ 149 w 299"/>
                <a:gd name="T19" fmla="*/ 275 h 450"/>
                <a:gd name="T20" fmla="*/ 25 w 299"/>
                <a:gd name="T21" fmla="*/ 150 h 450"/>
                <a:gd name="T22" fmla="*/ 150 w 299"/>
                <a:gd name="T23" fmla="*/ 26 h 450"/>
                <a:gd name="T24" fmla="*/ 274 w 299"/>
                <a:gd name="T25" fmla="*/ 151 h 450"/>
                <a:gd name="T26" fmla="*/ 149 w 299"/>
                <a:gd name="T27" fmla="*/ 275 h 4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9" h="450">
                  <a:moveTo>
                    <a:pt x="299" y="151"/>
                  </a:moveTo>
                  <a:cubicBezTo>
                    <a:pt x="299" y="68"/>
                    <a:pt x="232" y="1"/>
                    <a:pt x="150" y="1"/>
                  </a:cubicBezTo>
                  <a:cubicBezTo>
                    <a:pt x="67" y="0"/>
                    <a:pt x="0" y="67"/>
                    <a:pt x="0" y="150"/>
                  </a:cubicBezTo>
                  <a:cubicBezTo>
                    <a:pt x="0" y="177"/>
                    <a:pt x="7" y="203"/>
                    <a:pt x="20" y="225"/>
                  </a:cubicBezTo>
                  <a:cubicBezTo>
                    <a:pt x="20" y="225"/>
                    <a:pt x="20" y="225"/>
                    <a:pt x="20" y="225"/>
                  </a:cubicBezTo>
                  <a:cubicBezTo>
                    <a:pt x="149" y="450"/>
                    <a:pt x="149" y="450"/>
                    <a:pt x="149" y="450"/>
                  </a:cubicBezTo>
                  <a:cubicBezTo>
                    <a:pt x="279" y="226"/>
                    <a:pt x="279" y="226"/>
                    <a:pt x="279" y="226"/>
                  </a:cubicBezTo>
                  <a:cubicBezTo>
                    <a:pt x="278" y="226"/>
                    <a:pt x="278" y="226"/>
                    <a:pt x="278" y="226"/>
                  </a:cubicBezTo>
                  <a:cubicBezTo>
                    <a:pt x="291" y="203"/>
                    <a:pt x="299" y="178"/>
                    <a:pt x="299" y="151"/>
                  </a:cubicBezTo>
                  <a:close/>
                  <a:moveTo>
                    <a:pt x="149" y="275"/>
                  </a:moveTo>
                  <a:cubicBezTo>
                    <a:pt x="80" y="275"/>
                    <a:pt x="24" y="219"/>
                    <a:pt x="25" y="150"/>
                  </a:cubicBezTo>
                  <a:cubicBezTo>
                    <a:pt x="25" y="81"/>
                    <a:pt x="81" y="25"/>
                    <a:pt x="150" y="26"/>
                  </a:cubicBezTo>
                  <a:cubicBezTo>
                    <a:pt x="218" y="26"/>
                    <a:pt x="274" y="82"/>
                    <a:pt x="274" y="151"/>
                  </a:cubicBezTo>
                  <a:cubicBezTo>
                    <a:pt x="274" y="219"/>
                    <a:pt x="218" y="275"/>
                    <a:pt x="149" y="275"/>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zh-CN" altLang="en-US"/>
            </a:p>
          </p:txBody>
        </p:sp>
        <p:sp>
          <p:nvSpPr>
            <p:cNvPr id="46" name="TextBox 66"/>
            <p:cNvSpPr txBox="1"/>
            <p:nvPr/>
          </p:nvSpPr>
          <p:spPr>
            <a:xfrm>
              <a:off x="6369532" y="1422346"/>
              <a:ext cx="547594" cy="556929"/>
            </a:xfrm>
            <a:prstGeom prst="rect">
              <a:avLst/>
            </a:prstGeom>
            <a:noFill/>
          </p:spPr>
          <p:txBody>
            <a:bodyPr wrap="none" rtlCol="0">
              <a:spAutoFit/>
            </a:bodyPr>
            <a:lstStyle/>
            <a:p>
              <a:r>
                <a:rPr lang="tr-TR" sz="3200" b="1" dirty="0" smtClean="0">
                  <a:solidFill>
                    <a:schemeClr val="accent2">
                      <a:lumMod val="75000"/>
                    </a:schemeClr>
                  </a:solidFill>
                </a:rPr>
                <a:t>8</a:t>
              </a:r>
              <a:endParaRPr lang="vi-VN" sz="3200" b="1" dirty="0">
                <a:solidFill>
                  <a:schemeClr val="accent2">
                    <a:lumMod val="75000"/>
                  </a:schemeClr>
                </a:solidFill>
              </a:endParaRPr>
            </a:p>
          </p:txBody>
        </p:sp>
      </p:grpSp>
      <p:sp>
        <p:nvSpPr>
          <p:cNvPr id="49" name="Metin kutusu 48"/>
          <p:cNvSpPr txBox="1"/>
          <p:nvPr/>
        </p:nvSpPr>
        <p:spPr>
          <a:xfrm>
            <a:off x="3636466" y="4968602"/>
            <a:ext cx="1872208" cy="707886"/>
          </a:xfrm>
          <a:prstGeom prst="rect">
            <a:avLst/>
          </a:prstGeom>
          <a:noFill/>
        </p:spPr>
        <p:txBody>
          <a:bodyPr wrap="square" rtlCol="0">
            <a:spAutoFit/>
          </a:bodyPr>
          <a:lstStyle/>
          <a:p>
            <a:r>
              <a:rPr lang="tr-TR" sz="4000" b="1" dirty="0" smtClean="0">
                <a:solidFill>
                  <a:schemeClr val="bg1"/>
                </a:solidFill>
              </a:rPr>
              <a:t>8. </a:t>
            </a:r>
            <a:r>
              <a:rPr lang="tr-TR" sz="4000" b="1" dirty="0">
                <a:solidFill>
                  <a:schemeClr val="bg1"/>
                </a:solidFill>
              </a:rPr>
              <a:t>S</a:t>
            </a:r>
            <a:r>
              <a:rPr lang="tr-TR" sz="4000" b="1" dirty="0" smtClean="0">
                <a:solidFill>
                  <a:schemeClr val="bg1"/>
                </a:solidFill>
              </a:rPr>
              <a:t>ınıf</a:t>
            </a:r>
            <a:endParaRPr lang="tr-TR" sz="4000" b="1" dirty="0">
              <a:solidFill>
                <a:schemeClr val="bg1"/>
              </a:solidFill>
            </a:endParaRPr>
          </a:p>
        </p:txBody>
      </p:sp>
    </p:spTree>
    <p:extLst>
      <p:ext uri="{BB962C8B-B14F-4D97-AF65-F5344CB8AC3E}">
        <p14:creationId xmlns:p14="http://schemas.microsoft.com/office/powerpoint/2010/main" val="885984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194429" y="1559023"/>
            <a:ext cx="2658108" cy="5141371"/>
          </a:xfrm>
          <a:prstGeom prst="rect">
            <a:avLst/>
          </a:prstGeom>
          <a:pattFill prst="pct30">
            <a:fgClr>
              <a:srgbClr val="FB85D4"/>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title"/>
          </p:nvPr>
        </p:nvSpPr>
        <p:spPr>
          <a:xfrm>
            <a:off x="1" y="424897"/>
            <a:ext cx="9001125"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SORULAR NASIL OLACAK?</a:t>
            </a:r>
            <a:endParaRPr lang="vi-VN" dirty="0"/>
          </a:p>
        </p:txBody>
      </p:sp>
      <p:sp>
        <p:nvSpPr>
          <p:cNvPr id="8" name="Title 13"/>
          <p:cNvSpPr txBox="1">
            <a:spLocks/>
          </p:cNvSpPr>
          <p:nvPr/>
        </p:nvSpPr>
        <p:spPr>
          <a:xfrm>
            <a:off x="3543644" y="1497456"/>
            <a:ext cx="4784594" cy="1969770"/>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4000" b="1" i="1" dirty="0">
                <a:solidFill>
                  <a:schemeClr val="accent5">
                    <a:lumMod val="75000"/>
                  </a:schemeClr>
                </a:solidFill>
                <a:latin typeface="+mj-lt"/>
                <a:ea typeface="Roboto Condensed" panose="02000000000000000000" pitchFamily="2" charset="0"/>
              </a:rPr>
              <a:t>S</a:t>
            </a:r>
            <a:r>
              <a:rPr lang="tr-TR" sz="4000" b="1" i="1" dirty="0" smtClean="0">
                <a:solidFill>
                  <a:schemeClr val="accent5">
                    <a:lumMod val="75000"/>
                  </a:schemeClr>
                </a:solidFill>
                <a:latin typeface="+mj-lt"/>
                <a:ea typeface="Roboto Condensed" panose="02000000000000000000" pitchFamily="2" charset="0"/>
              </a:rPr>
              <a:t>orular çoktan seçmeli TEST şeklinde  olacak.</a:t>
            </a:r>
            <a:endParaRPr lang="en-US" sz="4000" b="1" i="1" dirty="0">
              <a:solidFill>
                <a:schemeClr val="accent5">
                  <a:lumMod val="75000"/>
                </a:schemeClr>
              </a:solidFill>
              <a:latin typeface="+mj-lt"/>
              <a:ea typeface="Roboto Condensed" panose="02000000000000000000" pitchFamily="2" charset="0"/>
            </a:endParaRPr>
          </a:p>
        </p:txBody>
      </p:sp>
      <p:grpSp>
        <p:nvGrpSpPr>
          <p:cNvPr id="3" name="Grup 46"/>
          <p:cNvGrpSpPr/>
          <p:nvPr/>
        </p:nvGrpSpPr>
        <p:grpSpPr>
          <a:xfrm>
            <a:off x="460239" y="2035463"/>
            <a:ext cx="691108" cy="4490926"/>
            <a:chOff x="623392" y="1938536"/>
            <a:chExt cx="936104" cy="4277072"/>
          </a:xfrm>
        </p:grpSpPr>
        <p:sp>
          <p:nvSpPr>
            <p:cNvPr id="4" name="Oval 3"/>
            <p:cNvSpPr/>
            <p:nvPr/>
          </p:nvSpPr>
          <p:spPr>
            <a:xfrm>
              <a:off x="623392" y="3018656"/>
              <a:ext cx="914400" cy="914400"/>
            </a:xfrm>
            <a:prstGeom prst="ellipse">
              <a:avLst/>
            </a:prstGeom>
            <a:ln w="76200"/>
          </p:spPr>
          <p:style>
            <a:lnRef idx="1">
              <a:schemeClr val="dk1"/>
            </a:lnRef>
            <a:fillRef idx="2">
              <a:schemeClr val="dk1"/>
            </a:fillRef>
            <a:effectRef idx="1">
              <a:schemeClr val="dk1"/>
            </a:effectRef>
            <a:fontRef idx="minor">
              <a:schemeClr val="dk1"/>
            </a:fontRef>
          </p:style>
          <p:txBody>
            <a:bodyPr rtlCol="0" anchor="ctr"/>
            <a:lstStyle/>
            <a:p>
              <a:pPr algn="ctr"/>
              <a:endParaRPr lang="tr-TR"/>
            </a:p>
          </p:txBody>
        </p:sp>
        <p:sp>
          <p:nvSpPr>
            <p:cNvPr id="39" name="Oval 38"/>
            <p:cNvSpPr/>
            <p:nvPr/>
          </p:nvSpPr>
          <p:spPr>
            <a:xfrm>
              <a:off x="645096" y="1938536"/>
              <a:ext cx="914400" cy="914400"/>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40" name="Oval 39"/>
            <p:cNvSpPr/>
            <p:nvPr/>
          </p:nvSpPr>
          <p:spPr>
            <a:xfrm>
              <a:off x="645096" y="4149080"/>
              <a:ext cx="914400" cy="914400"/>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sp>
          <p:nvSpPr>
            <p:cNvPr id="41" name="Oval 40"/>
            <p:cNvSpPr/>
            <p:nvPr/>
          </p:nvSpPr>
          <p:spPr>
            <a:xfrm>
              <a:off x="645096" y="5301208"/>
              <a:ext cx="914400" cy="914400"/>
            </a:xfrm>
            <a:prstGeom prst="ellipse">
              <a:avLst/>
            </a:prstGeom>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tr-TR"/>
            </a:p>
          </p:txBody>
        </p:sp>
      </p:grpSp>
      <p:sp>
        <p:nvSpPr>
          <p:cNvPr id="42" name="Dikdörtgen 41"/>
          <p:cNvSpPr/>
          <p:nvPr/>
        </p:nvSpPr>
        <p:spPr>
          <a:xfrm>
            <a:off x="1265599" y="2026086"/>
            <a:ext cx="647933" cy="923330"/>
          </a:xfrm>
          <a:prstGeom prst="rect">
            <a:avLst/>
          </a:prstGeom>
          <a:noFill/>
        </p:spPr>
        <p:txBody>
          <a:bodyPr wrap="none" lIns="91440" tIns="45720" rIns="91440" bIns="45720">
            <a:spAutoFit/>
          </a:bodyPr>
          <a:lstStyle/>
          <a:p>
            <a:pPr algn="ctr"/>
            <a:r>
              <a:rPr lang="tr-TR"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a:t>
            </a:r>
          </a:p>
        </p:txBody>
      </p:sp>
      <p:sp>
        <p:nvSpPr>
          <p:cNvPr id="43" name="Dikdörtgen 42"/>
          <p:cNvSpPr/>
          <p:nvPr/>
        </p:nvSpPr>
        <p:spPr>
          <a:xfrm>
            <a:off x="1253801" y="3193957"/>
            <a:ext cx="643125" cy="923330"/>
          </a:xfrm>
          <a:prstGeom prst="rect">
            <a:avLst/>
          </a:prstGeom>
          <a:noFill/>
        </p:spPr>
        <p:txBody>
          <a:bodyPr wrap="none" lIns="91440" tIns="45720" rIns="91440" bIns="45720">
            <a:spAutoFit/>
          </a:bodyPr>
          <a:lstStyle/>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B</a:t>
            </a:r>
            <a:endParaRPr lang="tr-T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4" name="Dikdörtgen 43"/>
          <p:cNvSpPr/>
          <p:nvPr/>
        </p:nvSpPr>
        <p:spPr>
          <a:xfrm>
            <a:off x="1254602" y="4369946"/>
            <a:ext cx="641521" cy="923330"/>
          </a:xfrm>
          <a:prstGeom prst="rect">
            <a:avLst/>
          </a:prstGeom>
          <a:noFill/>
        </p:spPr>
        <p:txBody>
          <a:bodyPr wrap="none" lIns="91440" tIns="45720" rIns="91440" bIns="45720">
            <a:spAutoFit/>
          </a:bodyPr>
          <a:lstStyle/>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a:t>
            </a:r>
            <a:endParaRPr lang="tr-T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5" name="Dikdörtgen 44"/>
          <p:cNvSpPr/>
          <p:nvPr/>
        </p:nvSpPr>
        <p:spPr>
          <a:xfrm>
            <a:off x="1227470" y="5504072"/>
            <a:ext cx="731290" cy="923330"/>
          </a:xfrm>
          <a:prstGeom prst="rect">
            <a:avLst/>
          </a:prstGeom>
          <a:noFill/>
        </p:spPr>
        <p:txBody>
          <a:bodyPr wrap="none" lIns="91440" tIns="45720" rIns="91440" bIns="45720">
            <a:spAutoFit/>
          </a:bodyPr>
          <a:lstStyle/>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a:t>
            </a:r>
            <a:endParaRPr lang="tr-T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14" name="Title 13"/>
          <p:cNvSpPr txBox="1">
            <a:spLocks/>
          </p:cNvSpPr>
          <p:nvPr/>
        </p:nvSpPr>
        <p:spPr>
          <a:xfrm>
            <a:off x="3543644" y="3951373"/>
            <a:ext cx="4784594" cy="1354217"/>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4000" b="1" i="1" dirty="0" smtClean="0">
                <a:solidFill>
                  <a:schemeClr val="accent3">
                    <a:lumMod val="75000"/>
                  </a:schemeClr>
                </a:solidFill>
                <a:latin typeface="+mj-lt"/>
                <a:ea typeface="Roboto Condensed" panose="02000000000000000000" pitchFamily="2" charset="0"/>
              </a:rPr>
              <a:t>3 yanlış cevap 1 Doğruyu götürecek.</a:t>
            </a:r>
            <a:endParaRPr lang="en-US" sz="4000" b="1" i="1" dirty="0">
              <a:solidFill>
                <a:schemeClr val="accent3">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17322745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anim calcmode="lin" valueType="num">
                                      <p:cBhvr>
                                        <p:cTn id="8" dur="1000" fill="hold"/>
                                        <p:tgtEl>
                                          <p:spTgt spid="46"/>
                                        </p:tgtEl>
                                        <p:attrNameLst>
                                          <p:attrName>ppt_x</p:attrName>
                                        </p:attrNameLst>
                                      </p:cBhvr>
                                      <p:tavLst>
                                        <p:tav tm="0">
                                          <p:val>
                                            <p:strVal val="#ppt_x"/>
                                          </p:val>
                                        </p:tav>
                                        <p:tav tm="100000">
                                          <p:val>
                                            <p:strVal val="#ppt_x"/>
                                          </p:val>
                                        </p:tav>
                                      </p:tavLst>
                                    </p:anim>
                                    <p:anim calcmode="lin" valueType="num">
                                      <p:cBhvr>
                                        <p:cTn id="9" dur="1000" fill="hold"/>
                                        <p:tgtEl>
                                          <p:spTgt spid="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6"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circle(in)">
                                      <p:cBhvr>
                                        <p:cTn id="13" dur="2000"/>
                                        <p:tgtEl>
                                          <p:spTgt spid="3"/>
                                        </p:tgtEl>
                                      </p:cBhvr>
                                    </p:animEffect>
                                  </p:childTnLst>
                                </p:cTn>
                              </p:par>
                            </p:childTnLst>
                          </p:cTn>
                        </p:par>
                        <p:par>
                          <p:cTn id="14" fill="hold">
                            <p:stCondLst>
                              <p:cond delay="3000"/>
                            </p:stCondLst>
                            <p:childTnLst>
                              <p:par>
                                <p:cTn id="15" presetID="2" presetClass="entr" presetSubtype="4" fill="hold" grpId="0" nodeType="afterEffect">
                                  <p:stCondLst>
                                    <p:cond delay="0"/>
                                  </p:stCondLst>
                                  <p:childTnLst>
                                    <p:set>
                                      <p:cBhvr>
                                        <p:cTn id="16" dur="1" fill="hold">
                                          <p:stCondLst>
                                            <p:cond delay="0"/>
                                          </p:stCondLst>
                                        </p:cTn>
                                        <p:tgtEl>
                                          <p:spTgt spid="42"/>
                                        </p:tgtEl>
                                        <p:attrNameLst>
                                          <p:attrName>style.visibility</p:attrName>
                                        </p:attrNameLst>
                                      </p:cBhvr>
                                      <p:to>
                                        <p:strVal val="visible"/>
                                      </p:to>
                                    </p:set>
                                    <p:anim calcmode="lin" valueType="num">
                                      <p:cBhvr additive="base">
                                        <p:cTn id="17" dur="500" fill="hold"/>
                                        <p:tgtEl>
                                          <p:spTgt spid="42"/>
                                        </p:tgtEl>
                                        <p:attrNameLst>
                                          <p:attrName>ppt_x</p:attrName>
                                        </p:attrNameLst>
                                      </p:cBhvr>
                                      <p:tavLst>
                                        <p:tav tm="0">
                                          <p:val>
                                            <p:strVal val="#ppt_x"/>
                                          </p:val>
                                        </p:tav>
                                        <p:tav tm="100000">
                                          <p:val>
                                            <p:strVal val="#ppt_x"/>
                                          </p:val>
                                        </p:tav>
                                      </p:tavLst>
                                    </p:anim>
                                    <p:anim calcmode="lin" valueType="num">
                                      <p:cBhvr additive="base">
                                        <p:cTn id="18" dur="500" fill="hold"/>
                                        <p:tgtEl>
                                          <p:spTgt spid="42"/>
                                        </p:tgtEl>
                                        <p:attrNameLst>
                                          <p:attrName>ppt_y</p:attrName>
                                        </p:attrNameLst>
                                      </p:cBhvr>
                                      <p:tavLst>
                                        <p:tav tm="0">
                                          <p:val>
                                            <p:strVal val="1+#ppt_h/2"/>
                                          </p:val>
                                        </p:tav>
                                        <p:tav tm="100000">
                                          <p:val>
                                            <p:strVal val="#ppt_y"/>
                                          </p:val>
                                        </p:tav>
                                      </p:tavLst>
                                    </p:anim>
                                  </p:childTnLst>
                                </p:cTn>
                              </p:par>
                            </p:childTnLst>
                          </p:cTn>
                        </p:par>
                        <p:par>
                          <p:cTn id="19" fill="hold">
                            <p:stCondLst>
                              <p:cond delay="3500"/>
                            </p:stCondLst>
                            <p:childTnLst>
                              <p:par>
                                <p:cTn id="20" presetID="2" presetClass="entr" presetSubtype="4" fill="hold" grpId="0" nodeType="afterEffect">
                                  <p:stCondLst>
                                    <p:cond delay="0"/>
                                  </p:stCondLst>
                                  <p:childTnLst>
                                    <p:set>
                                      <p:cBhvr>
                                        <p:cTn id="21" dur="1" fill="hold">
                                          <p:stCondLst>
                                            <p:cond delay="0"/>
                                          </p:stCondLst>
                                        </p:cTn>
                                        <p:tgtEl>
                                          <p:spTgt spid="43"/>
                                        </p:tgtEl>
                                        <p:attrNameLst>
                                          <p:attrName>style.visibility</p:attrName>
                                        </p:attrNameLst>
                                      </p:cBhvr>
                                      <p:to>
                                        <p:strVal val="visible"/>
                                      </p:to>
                                    </p:set>
                                    <p:anim calcmode="lin" valueType="num">
                                      <p:cBhvr additive="base">
                                        <p:cTn id="22" dur="500" fill="hold"/>
                                        <p:tgtEl>
                                          <p:spTgt spid="43"/>
                                        </p:tgtEl>
                                        <p:attrNameLst>
                                          <p:attrName>ppt_x</p:attrName>
                                        </p:attrNameLst>
                                      </p:cBhvr>
                                      <p:tavLst>
                                        <p:tav tm="0">
                                          <p:val>
                                            <p:strVal val="#ppt_x"/>
                                          </p:val>
                                        </p:tav>
                                        <p:tav tm="100000">
                                          <p:val>
                                            <p:strVal val="#ppt_x"/>
                                          </p:val>
                                        </p:tav>
                                      </p:tavLst>
                                    </p:anim>
                                    <p:anim calcmode="lin" valueType="num">
                                      <p:cBhvr additive="base">
                                        <p:cTn id="23" dur="500" fill="hold"/>
                                        <p:tgtEl>
                                          <p:spTgt spid="43"/>
                                        </p:tgtEl>
                                        <p:attrNameLst>
                                          <p:attrName>ppt_y</p:attrName>
                                        </p:attrNameLst>
                                      </p:cBhvr>
                                      <p:tavLst>
                                        <p:tav tm="0">
                                          <p:val>
                                            <p:strVal val="1+#ppt_h/2"/>
                                          </p:val>
                                        </p:tav>
                                        <p:tav tm="100000">
                                          <p:val>
                                            <p:strVal val="#ppt_y"/>
                                          </p:val>
                                        </p:tav>
                                      </p:tavLst>
                                    </p:anim>
                                  </p:childTnLst>
                                </p:cTn>
                              </p:par>
                            </p:childTnLst>
                          </p:cTn>
                        </p:par>
                        <p:par>
                          <p:cTn id="24" fill="hold">
                            <p:stCondLst>
                              <p:cond delay="4000"/>
                            </p:stCondLst>
                            <p:childTnLst>
                              <p:par>
                                <p:cTn id="25" presetID="2" presetClass="entr" presetSubtype="4" fill="hold" grpId="0" nodeType="afterEffect">
                                  <p:stCondLst>
                                    <p:cond delay="0"/>
                                  </p:stCondLst>
                                  <p:childTnLst>
                                    <p:set>
                                      <p:cBhvr>
                                        <p:cTn id="26" dur="1" fill="hold">
                                          <p:stCondLst>
                                            <p:cond delay="0"/>
                                          </p:stCondLst>
                                        </p:cTn>
                                        <p:tgtEl>
                                          <p:spTgt spid="44"/>
                                        </p:tgtEl>
                                        <p:attrNameLst>
                                          <p:attrName>style.visibility</p:attrName>
                                        </p:attrNameLst>
                                      </p:cBhvr>
                                      <p:to>
                                        <p:strVal val="visible"/>
                                      </p:to>
                                    </p:set>
                                    <p:anim calcmode="lin" valueType="num">
                                      <p:cBhvr additive="base">
                                        <p:cTn id="27" dur="500" fill="hold"/>
                                        <p:tgtEl>
                                          <p:spTgt spid="44"/>
                                        </p:tgtEl>
                                        <p:attrNameLst>
                                          <p:attrName>ppt_x</p:attrName>
                                        </p:attrNameLst>
                                      </p:cBhvr>
                                      <p:tavLst>
                                        <p:tav tm="0">
                                          <p:val>
                                            <p:strVal val="#ppt_x"/>
                                          </p:val>
                                        </p:tav>
                                        <p:tav tm="100000">
                                          <p:val>
                                            <p:strVal val="#ppt_x"/>
                                          </p:val>
                                        </p:tav>
                                      </p:tavLst>
                                    </p:anim>
                                    <p:anim calcmode="lin" valueType="num">
                                      <p:cBhvr additive="base">
                                        <p:cTn id="28" dur="500" fill="hold"/>
                                        <p:tgtEl>
                                          <p:spTgt spid="44"/>
                                        </p:tgtEl>
                                        <p:attrNameLst>
                                          <p:attrName>ppt_y</p:attrName>
                                        </p:attrNameLst>
                                      </p:cBhvr>
                                      <p:tavLst>
                                        <p:tav tm="0">
                                          <p:val>
                                            <p:strVal val="1+#ppt_h/2"/>
                                          </p:val>
                                        </p:tav>
                                        <p:tav tm="100000">
                                          <p:val>
                                            <p:strVal val="#ppt_y"/>
                                          </p:val>
                                        </p:tav>
                                      </p:tavLst>
                                    </p:anim>
                                  </p:childTnLst>
                                </p:cTn>
                              </p:par>
                            </p:childTnLst>
                          </p:cTn>
                        </p:par>
                        <p:par>
                          <p:cTn id="29" fill="hold">
                            <p:stCondLst>
                              <p:cond delay="4500"/>
                            </p:stCondLst>
                            <p:childTnLst>
                              <p:par>
                                <p:cTn id="30" presetID="2" presetClass="entr" presetSubtype="4" fill="hold" grpId="0" nodeType="afterEffect">
                                  <p:stCondLst>
                                    <p:cond delay="0"/>
                                  </p:stCondLst>
                                  <p:childTnLst>
                                    <p:set>
                                      <p:cBhvr>
                                        <p:cTn id="31" dur="1" fill="hold">
                                          <p:stCondLst>
                                            <p:cond delay="0"/>
                                          </p:stCondLst>
                                        </p:cTn>
                                        <p:tgtEl>
                                          <p:spTgt spid="45"/>
                                        </p:tgtEl>
                                        <p:attrNameLst>
                                          <p:attrName>style.visibility</p:attrName>
                                        </p:attrNameLst>
                                      </p:cBhvr>
                                      <p:to>
                                        <p:strVal val="visible"/>
                                      </p:to>
                                    </p:set>
                                    <p:anim calcmode="lin" valueType="num">
                                      <p:cBhvr additive="base">
                                        <p:cTn id="32" dur="500" fill="hold"/>
                                        <p:tgtEl>
                                          <p:spTgt spid="45"/>
                                        </p:tgtEl>
                                        <p:attrNameLst>
                                          <p:attrName>ppt_x</p:attrName>
                                        </p:attrNameLst>
                                      </p:cBhvr>
                                      <p:tavLst>
                                        <p:tav tm="0">
                                          <p:val>
                                            <p:strVal val="#ppt_x"/>
                                          </p:val>
                                        </p:tav>
                                        <p:tav tm="100000">
                                          <p:val>
                                            <p:strVal val="#ppt_x"/>
                                          </p:val>
                                        </p:tav>
                                      </p:tavLst>
                                    </p:anim>
                                    <p:anim calcmode="lin" valueType="num">
                                      <p:cBhvr additive="base">
                                        <p:cTn id="33" dur="500" fill="hold"/>
                                        <p:tgtEl>
                                          <p:spTgt spid="45"/>
                                        </p:tgtEl>
                                        <p:attrNameLst>
                                          <p:attrName>ppt_y</p:attrName>
                                        </p:attrNameLst>
                                      </p:cBhvr>
                                      <p:tavLst>
                                        <p:tav tm="0">
                                          <p:val>
                                            <p:strVal val="1+#ppt_h/2"/>
                                          </p:val>
                                        </p:tav>
                                        <p:tav tm="100000">
                                          <p:val>
                                            <p:strVal val="#ppt_y"/>
                                          </p:val>
                                        </p:tav>
                                      </p:tavLst>
                                    </p:anim>
                                  </p:childTnLst>
                                </p:cTn>
                              </p:par>
                            </p:childTnLst>
                          </p:cTn>
                        </p:par>
                        <p:par>
                          <p:cTn id="34" fill="hold">
                            <p:stCondLst>
                              <p:cond delay="5000"/>
                            </p:stCondLst>
                            <p:childTnLst>
                              <p:par>
                                <p:cTn id="35" presetID="16" presetClass="entr" presetSubtype="21" fill="hold" grpId="0" nodeType="after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arn(inVertical)">
                                      <p:cBhvr>
                                        <p:cTn id="37" dur="500"/>
                                        <p:tgtEl>
                                          <p:spTgt spid="8"/>
                                        </p:tgtEl>
                                      </p:cBhvr>
                                    </p:animEffect>
                                  </p:childTnLst>
                                </p:cTn>
                              </p:par>
                            </p:childTnLst>
                          </p:cTn>
                        </p:par>
                        <p:par>
                          <p:cTn id="38" fill="hold">
                            <p:stCondLst>
                              <p:cond delay="5500"/>
                            </p:stCondLst>
                            <p:childTnLst>
                              <p:par>
                                <p:cTn id="39" presetID="16" presetClass="entr" presetSubtype="21" fill="hold" grpId="0" nodeType="after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barn(inVertical)">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8" grpId="0"/>
      <p:bldP spid="42" grpId="0"/>
      <p:bldP spid="43" grpId="0"/>
      <p:bldP spid="44" grpId="0"/>
      <p:bldP spid="45" grpId="0"/>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Dikdörtgen 45"/>
          <p:cNvSpPr/>
          <p:nvPr/>
        </p:nvSpPr>
        <p:spPr>
          <a:xfrm>
            <a:off x="194429" y="1559023"/>
            <a:ext cx="4093486" cy="5141371"/>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 name="Title 1"/>
          <p:cNvSpPr>
            <a:spLocks noGrp="1"/>
          </p:cNvSpPr>
          <p:nvPr>
            <p:ph type="title"/>
          </p:nvPr>
        </p:nvSpPr>
        <p:spPr>
          <a:xfrm>
            <a:off x="1" y="424897"/>
            <a:ext cx="9001125" cy="831692"/>
          </a:xfrm>
        </p:spPr>
        <p:style>
          <a:lnRef idx="3">
            <a:schemeClr val="lt1"/>
          </a:lnRef>
          <a:fillRef idx="1">
            <a:schemeClr val="accent5"/>
          </a:fillRef>
          <a:effectRef idx="1">
            <a:schemeClr val="accent5"/>
          </a:effectRef>
          <a:fontRef idx="minor">
            <a:schemeClr val="lt1"/>
          </a:fontRef>
        </p:style>
        <p:txBody>
          <a:bodyPr anchor="ctr">
            <a:normAutofit/>
          </a:bodyPr>
          <a:lstStyle/>
          <a:p>
            <a:pPr algn="ctr"/>
            <a:r>
              <a:rPr lang="tr-TR" sz="4000" b="1"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 SINAV KAÇ OTURUM OLACAK?</a:t>
            </a:r>
            <a:endParaRPr lang="vi-VN" dirty="0"/>
          </a:p>
        </p:txBody>
      </p:sp>
      <p:sp>
        <p:nvSpPr>
          <p:cNvPr id="5" name="Title 13"/>
          <p:cNvSpPr txBox="1">
            <a:spLocks/>
          </p:cNvSpPr>
          <p:nvPr/>
        </p:nvSpPr>
        <p:spPr>
          <a:xfrm>
            <a:off x="4660050" y="2646055"/>
            <a:ext cx="3992244" cy="1969770"/>
          </a:xfrm>
          <a:prstGeom prst="rect">
            <a:avLst/>
          </a:prstGeom>
        </p:spPr>
        <p:txBody>
          <a:bodyPr vert="horz" wrap="square" lIns="121920" tIns="60960" rIns="121920" bIns="60960" rtlCol="0" anchor="ctr">
            <a:spAutoFit/>
          </a:bodyPr>
          <a:lstStyle>
            <a:lvl1pPr algn="l" defTabSz="914400" rtl="0" eaLnBrk="1" latinLnBrk="0" hangingPunct="1">
              <a:spcBef>
                <a:spcPct val="0"/>
              </a:spcBef>
              <a:buNone/>
              <a:defRPr sz="3200" b="0" kern="1200">
                <a:solidFill>
                  <a:schemeClr val="tx1">
                    <a:lumMod val="65000"/>
                    <a:lumOff val="35000"/>
                  </a:schemeClr>
                </a:solidFill>
                <a:latin typeface="Source Sans Pro Light" pitchFamily="34" charset="0"/>
                <a:ea typeface="+mj-ea"/>
                <a:cs typeface="+mj-cs"/>
              </a:defRPr>
            </a:lvl1pPr>
          </a:lstStyle>
          <a:p>
            <a:r>
              <a:rPr lang="tr-TR" sz="4000" b="1" i="1" dirty="0" smtClean="0">
                <a:solidFill>
                  <a:schemeClr val="accent5">
                    <a:lumMod val="75000"/>
                  </a:schemeClr>
                </a:solidFill>
                <a:latin typeface="+mj-lt"/>
                <a:ea typeface="Roboto Condensed" panose="02000000000000000000" pitchFamily="2" charset="0"/>
              </a:rPr>
              <a:t>Sınav sayısal ve sözel  bölümden oluşacak.</a:t>
            </a:r>
            <a:endParaRPr lang="en-US" sz="4000" b="1" i="1" dirty="0">
              <a:solidFill>
                <a:schemeClr val="accent5">
                  <a:lumMod val="75000"/>
                </a:schemeClr>
              </a:solidFill>
              <a:latin typeface="+mj-lt"/>
              <a:ea typeface="Roboto Condensed" panose="02000000000000000000" pitchFamily="2" charset="0"/>
            </a:endParaRPr>
          </a:p>
        </p:txBody>
      </p:sp>
    </p:spTree>
    <p:extLst>
      <p:ext uri="{BB962C8B-B14F-4D97-AF65-F5344CB8AC3E}">
        <p14:creationId xmlns:p14="http://schemas.microsoft.com/office/powerpoint/2010/main" val="469564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circle(in)">
                                      <p:cBhvr>
                                        <p:cTn id="7" dur="2000"/>
                                        <p:tgtEl>
                                          <p:spTgt spid="46"/>
                                        </p:tgtEl>
                                      </p:cBhvr>
                                    </p:animEffect>
                                  </p:childTnLst>
                                </p:cTn>
                              </p:par>
                            </p:childTnLst>
                          </p:cTn>
                        </p:par>
                        <p:par>
                          <p:cTn id="8" fill="hold">
                            <p:stCondLst>
                              <p:cond delay="2000"/>
                            </p:stCondLst>
                            <p:childTnLst>
                              <p:par>
                                <p:cTn id="9" presetID="2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2"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3"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 calcmode="lin" valueType="num">
                                      <p:cBhvr>
                                        <p:cTn id="15"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16"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17"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18" dur="1000" decel="50000">
                                          <p:stCondLst>
                                            <p:cond delay="0"/>
                                          </p:stCondLst>
                                        </p:cTn>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7835</TotalTime>
  <Words>1230</Words>
  <Application>Microsoft Office PowerPoint</Application>
  <PresentationFormat>Özel</PresentationFormat>
  <Paragraphs>380</Paragraphs>
  <Slides>43</Slides>
  <Notes>3</Notes>
  <HiddenSlides>0</HiddenSlides>
  <MMClips>0</MMClips>
  <ScaleCrop>false</ScaleCrop>
  <HeadingPairs>
    <vt:vector size="6" baseType="variant">
      <vt:variant>
        <vt:lpstr>Kullanılan Yazı Tipleri</vt:lpstr>
      </vt:variant>
      <vt:variant>
        <vt:i4>14</vt:i4>
      </vt:variant>
      <vt:variant>
        <vt:lpstr>Tema</vt:lpstr>
      </vt:variant>
      <vt:variant>
        <vt:i4>1</vt:i4>
      </vt:variant>
      <vt:variant>
        <vt:lpstr>Slayt Başlıkları</vt:lpstr>
      </vt:variant>
      <vt:variant>
        <vt:i4>43</vt:i4>
      </vt:variant>
    </vt:vector>
  </HeadingPairs>
  <TitlesOfParts>
    <vt:vector size="58" baseType="lpstr">
      <vt:lpstr>MingLiU-ExtB</vt:lpstr>
      <vt:lpstr>宋体</vt:lpstr>
      <vt:lpstr>Aharoni</vt:lpstr>
      <vt:lpstr>Arial</vt:lpstr>
      <vt:lpstr>Arial Black</vt:lpstr>
      <vt:lpstr>Calibri</vt:lpstr>
      <vt:lpstr>Constantia</vt:lpstr>
      <vt:lpstr>Oswald Regular</vt:lpstr>
      <vt:lpstr>Roboto Condensed</vt:lpstr>
      <vt:lpstr>Roboto Light</vt:lpstr>
      <vt:lpstr>Source Sans Pro Light</vt:lpstr>
      <vt:lpstr>Times New Roman</vt:lpstr>
      <vt:lpstr>Verdana</vt:lpstr>
      <vt:lpstr>Wingdings 2</vt:lpstr>
      <vt:lpstr>Akış</vt:lpstr>
      <vt:lpstr>PowerPoint Sunusu</vt:lpstr>
      <vt:lpstr>SINAVLA ÖĞRENCİ ALAN LİSELER HANGİLERİ?</vt:lpstr>
      <vt:lpstr>SINAVLA ÖĞRENCİ ALAN LİSELERİN SAYISI?</vt:lpstr>
      <vt:lpstr>SORU SAYISI ve SINAV SÜRESİ</vt:lpstr>
      <vt:lpstr>HANGİ DERSTEN KAÇ SORU ÇIKACAK?</vt:lpstr>
      <vt:lpstr>TESTLERİN KATSAYILARI?</vt:lpstr>
      <vt:lpstr>SINAV SORULARI HANGİ SINIFLARDAN OLACAK?</vt:lpstr>
      <vt:lpstr>SORULAR NASIL OLACAK?</vt:lpstr>
      <vt:lpstr> SINAV KAÇ OTURUM OLACAK?</vt:lpstr>
      <vt:lpstr> SINAV SÜRESİ VE BAŞLAMA SAATİ?</vt:lpstr>
      <vt:lpstr>   SINAV ZORUNLU MU?</vt:lpstr>
      <vt:lpstr> ÖZEL LİSELERE YERLEŞTİRME NASIL OLACAK?</vt:lpstr>
      <vt:lpstr>GÜZEL SANATLAR VE SPOR LİSELERİNE YERLEŞTİRME NASIL OLACAK?</vt:lpstr>
      <vt:lpstr>       LİSELERE YERLEŞTİRME NASIL YAPILACAK?</vt:lpstr>
      <vt:lpstr>TERCİHLER NASIL YAPILACAK?</vt:lpstr>
      <vt:lpstr>YEREL YERLEŞTİRME NASIL OLACAK?</vt:lpstr>
      <vt:lpstr>YEREL YERLEŞTİRME NASIL OLACAK?</vt:lpstr>
      <vt:lpstr>YEREL YERLEŞTİRME NASIL OLACAK?</vt:lpstr>
      <vt:lpstr>YEREL YERLEŞTİRME NASIL OLACAK?</vt:lpstr>
      <vt:lpstr>PowerPoint Sunusu</vt:lpstr>
      <vt:lpstr>PowerPoint Sunusu</vt:lpstr>
      <vt:lpstr>YEREL YERLEŞTİRME NASIL OLACAK?</vt:lpstr>
      <vt:lpstr>PowerPoint Sunusu</vt:lpstr>
      <vt:lpstr>PowerPoint Sunusu</vt:lpstr>
      <vt:lpstr>PowerPoint Sunusu</vt:lpstr>
      <vt:lpstr>PowerPoint Sunusu</vt:lpstr>
      <vt:lpstr>PowerPoint Sunusu</vt:lpstr>
      <vt:lpstr>MERKEZİ YERLEŞTİRME NASIL OLACAK?</vt:lpstr>
      <vt:lpstr>İLİMİZDE LGS SONUÇLARINA BAKILDIĞINDA</vt:lpstr>
      <vt:lpstr>PowerPoint Sunusu</vt:lpstr>
      <vt:lpstr>PowerPoint Sunusu</vt:lpstr>
      <vt:lpstr>PowerPoint Sunusu</vt:lpstr>
      <vt:lpstr>PowerPoint Sunusu</vt:lpstr>
      <vt:lpstr>PowerPoint Sunusu</vt:lpstr>
      <vt:lpstr>PowerPoint Sunusu</vt:lpstr>
      <vt:lpstr>2019 LGS RAPORUNA GÖRE</vt:lpstr>
      <vt:lpstr>PowerPoint Sunusu</vt:lpstr>
      <vt:lpstr>SINAVLA ÖĞRENCİ ALAN LİSELERİN SAYISI?</vt:lpstr>
      <vt:lpstr>PowerPoint Sunusu</vt:lpstr>
      <vt:lpstr>2019 LGS: YERLEŞEN ÖĞRENCİLER KAÇ SORUYA DOĞRU YANIT VERDİ?</vt:lpstr>
      <vt:lpstr>PowerPoint Sunusu</vt:lpstr>
      <vt:lpstr>         </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Pham Tien Dung</dc:creator>
  <cp:lastModifiedBy>lenovo1</cp:lastModifiedBy>
  <cp:revision>392</cp:revision>
  <dcterms:created xsi:type="dcterms:W3CDTF">2014-09-22T14:05:42Z</dcterms:created>
  <dcterms:modified xsi:type="dcterms:W3CDTF">2019-11-19T12:25:11Z</dcterms:modified>
</cp:coreProperties>
</file>