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sldIdLst>
    <p:sldId id="257" r:id="rId2"/>
    <p:sldId id="259" r:id="rId3"/>
    <p:sldId id="260" r:id="rId4"/>
    <p:sldId id="261" r:id="rId5"/>
    <p:sldId id="262" r:id="rId6"/>
    <p:sldId id="263" r:id="rId7"/>
    <p:sldId id="264" r:id="rId8"/>
    <p:sldId id="265" r:id="rId9"/>
    <p:sldId id="266" r:id="rId10"/>
    <p:sldId id="268" r:id="rId11"/>
    <p:sldId id="269" r:id="rId12"/>
    <p:sldId id="270" r:id="rId13"/>
    <p:sldId id="271" r:id="rId14"/>
    <p:sldId id="272" r:id="rId15"/>
    <p:sldId id="276" r:id="rId16"/>
    <p:sldId id="277"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0D00F6-16F1-4648-9988-7C20EF30D40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5126" autoAdjust="0"/>
  </p:normalViewPr>
  <p:slideViewPr>
    <p:cSldViewPr snapToGrid="0">
      <p:cViewPr varScale="1">
        <p:scale>
          <a:sx n="93" d="100"/>
          <a:sy n="93" d="100"/>
        </p:scale>
        <p:origin x="5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880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80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596911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1048582"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83"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20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48654"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55"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03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048661" name="Google Shape;13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62" name="Google Shape;14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2454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1048665" name="Google Shape;7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66" name="Google Shape;7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442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048670"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71"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226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048679" name="Google Shape;13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80" name="Google Shape;14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706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048701" name="Google Shape;15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02" name="Google Shape;15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72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048705"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06"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27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048713"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14"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152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048717"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18"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98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048721"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22"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08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1048598"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99"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026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048725"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26"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78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048729"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30"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168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048734"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35"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308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048738" name="Google Shape;16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39" name="Google Shape;17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480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048742"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43"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165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048746"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47"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26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048750"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51"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330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048754"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55"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755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048758" name="Google Shape;17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59" name="Google Shape;17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168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48762"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63"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64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1048605"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06"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813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48766"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67"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918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048770"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71"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4536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1048775" name="Google Shape;215;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76" name="Google Shape;216;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527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4877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8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789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48783"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84"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7237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1048789"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90"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925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1048793"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94"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050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1048797"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98"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13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048610" name="Google Shape;16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11" name="Google Shape;17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07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1048616"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17"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62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048626"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27"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94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048631"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32"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56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048640" name="Google Shape;13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41" name="Google Shape;14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269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1048649"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50"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056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2097152" name="Google Shape;10;p2" descr="paint_transparent1.png"/>
          <p:cNvPicPr preferRelativeResize="0">
            <a:picLocks/>
          </p:cNvPicPr>
          <p:nvPr/>
        </p:nvPicPr>
        <p:blipFill rotWithShape="1">
          <a:blip r:embed="rId3">
            <a:alphaModFix/>
          </a:blip>
          <a:srcRect l="55211"/>
          <a:stretch>
            <a:fillRect/>
          </a:stretch>
        </p:blipFill>
        <p:spPr>
          <a:xfrm>
            <a:off x="1" y="0"/>
            <a:ext cx="4095677" cy="5143500"/>
          </a:xfrm>
          <a:prstGeom prst="rect">
            <a:avLst/>
          </a:prstGeom>
          <a:noFill/>
          <a:ln>
            <a:noFill/>
          </a:ln>
        </p:spPr>
      </p:pic>
      <p:sp>
        <p:nvSpPr>
          <p:cNvPr id="1048579"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2097156" name="Google Shape;51;p11" descr="paint_transparent3.png"/>
          <p:cNvPicPr preferRelativeResize="0">
            <a:picLocks/>
          </p:cNvPicPr>
          <p:nvPr/>
        </p:nvPicPr>
        <p:blipFill>
          <a:blip r:embed="rId3">
            <a:alphaModFix/>
          </a:blip>
          <a:stretch>
            <a:fillRect/>
          </a:stretch>
        </p:blipFill>
        <p:spPr>
          <a:xfrm>
            <a:off x="0" y="0"/>
            <a:ext cx="9144000" cy="5143503"/>
          </a:xfrm>
          <a:prstGeom prst="rect">
            <a:avLst/>
          </a:prstGeom>
          <a:noFill/>
          <a:ln>
            <a:noFill/>
          </a:ln>
        </p:spPr>
      </p:pic>
      <p:sp>
        <p:nvSpPr>
          <p:cNvPr id="1048607"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1048772"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lvl1pPr>
            <a:lvl2pPr lvl="1" rtl="0">
              <a:buNone/>
            </a:lvl2pPr>
            <a:lvl3pPr lvl="2" rtl="0">
              <a:buNone/>
            </a:lvl3pPr>
            <a:lvl4pPr lvl="3" rtl="0">
              <a:buNone/>
            </a:lvl4pPr>
            <a:lvl5pPr lvl="4" rtl="0">
              <a:buNone/>
            </a:lvl5pPr>
            <a:lvl6pPr lvl="5" rtl="0">
              <a:buNone/>
            </a:lvl6pPr>
            <a:lvl7pPr lvl="6" rtl="0">
              <a:buNone/>
            </a:lvl7pPr>
            <a:lvl8pPr lvl="7" rtl="0">
              <a:buNone/>
            </a:lvl8pPr>
            <a:lvl9pPr lvl="8" rtl="0">
              <a:buNone/>
            </a:lvl9pPr>
          </a:lstStyle>
          <a:p>
            <a:pPr marL="0" lvl="0" indent="0" algn="r" rtl="0">
              <a:spcBef>
                <a:spcPts val="0"/>
              </a:spcBef>
              <a:spcAft>
                <a:spcPts val="0"/>
              </a:spcAft>
              <a:buNone/>
            </a:pPr>
            <a:fld id="{00000000-1234-1234-1234-123412341234}" type="slidenum">
              <a:rPr lang="en"/>
              <a:t>‹#›</a:t>
            </a:fld>
            <a:endParaRPr lang="en"/>
          </a:p>
        </p:txBody>
      </p:sp>
      <p:pic>
        <p:nvPicPr>
          <p:cNvPr id="2097161" name="Google Shape;55;p12" descr="paint_transparent1.png"/>
          <p:cNvPicPr preferRelativeResize="0">
            <a:picLocks/>
          </p:cNvPicPr>
          <p:nvPr/>
        </p:nvPicPr>
        <p:blipFill rotWithShape="1">
          <a:blip r:embed="rId3">
            <a:alphaModFix/>
          </a:blip>
          <a:srcRect l="27161"/>
          <a:stretch>
            <a:fillRect/>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2097155" name="Google Shape;13;p3" descr="paint_transparent4.png"/>
          <p:cNvPicPr preferRelativeResize="0">
            <a:picLocks/>
          </p:cNvPicPr>
          <p:nvPr/>
        </p:nvPicPr>
        <p:blipFill rotWithShape="1">
          <a:blip r:embed="rId3">
            <a:alphaModFix/>
          </a:blip>
          <a:srcRect r="49954"/>
          <a:stretch>
            <a:fillRect/>
          </a:stretch>
        </p:blipFill>
        <p:spPr>
          <a:xfrm>
            <a:off x="4567925" y="0"/>
            <a:ext cx="4576075" cy="5143524"/>
          </a:xfrm>
          <a:prstGeom prst="rect">
            <a:avLst/>
          </a:prstGeom>
          <a:noFill/>
          <a:ln>
            <a:noFill/>
          </a:ln>
        </p:spPr>
      </p:pic>
      <p:sp>
        <p:nvSpPr>
          <p:cNvPr id="1048600"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1"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48602"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2097157" name="Google Shape;18;p4" descr="paint_transparent4.png"/>
          <p:cNvPicPr preferRelativeResize="0">
            <a:picLocks/>
          </p:cNvPicPr>
          <p:nvPr/>
        </p:nvPicPr>
        <p:blipFill>
          <a:blip r:embed="rId3">
            <a:alphaModFix/>
          </a:blip>
          <a:stretch>
            <a:fillRect/>
          </a:stretch>
        </p:blipFill>
        <p:spPr>
          <a:xfrm>
            <a:off x="0" y="-12"/>
            <a:ext cx="9144000" cy="5143513"/>
          </a:xfrm>
          <a:prstGeom prst="rect">
            <a:avLst/>
          </a:prstGeom>
          <a:noFill/>
          <a:ln>
            <a:noFill/>
          </a:ln>
        </p:spPr>
      </p:pic>
      <p:sp>
        <p:nvSpPr>
          <p:cNvPr id="1048612"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1048613"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lvl1pPr>
            <a:lvl2pPr lvl="1" algn="ctr">
              <a:buNone/>
            </a:lvl2pPr>
            <a:lvl3pPr lvl="2" algn="ctr">
              <a:buNone/>
            </a:lvl3pPr>
            <a:lvl4pPr lvl="3" algn="ctr">
              <a:buNone/>
            </a:lvl4pPr>
            <a:lvl5pPr lvl="4" algn="ctr">
              <a:buNone/>
            </a:lvl5pPr>
            <a:lvl6pPr lvl="5" algn="ctr">
              <a:buNone/>
            </a:lvl6pPr>
            <a:lvl7pPr lvl="6" algn="ctr">
              <a:buNone/>
            </a:lvl7pPr>
            <a:lvl8pPr lvl="7" algn="ctr">
              <a:buNone/>
            </a:lvl8pPr>
            <a:lvl9pPr lvl="8" algn="ctr">
              <a:buNone/>
            </a:lvl9pPr>
          </a:lstStyle>
          <a:p>
            <a:pPr marL="0" lvl="0" indent="0" algn="ctr" rtl="0">
              <a:spcBef>
                <a:spcPts val="0"/>
              </a:spcBef>
              <a:spcAft>
                <a:spcPts val="0"/>
              </a:spcAft>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097154" name="Google Shape;22;p5" descr="paint_transparent1.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59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104859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lvl1pPr>
            <a:lvl2pPr marL="914400" lvl="1" indent="-342900">
              <a:spcBef>
                <a:spcPts val="0"/>
              </a:spcBef>
              <a:spcAft>
                <a:spcPts val="0"/>
              </a:spcAft>
              <a:buSzPts val="1800"/>
              <a:buChar char="×"/>
            </a:lvl2pPr>
            <a:lvl3pPr marL="1371600" lvl="2" indent="-342900">
              <a:spcBef>
                <a:spcPts val="0"/>
              </a:spcBef>
              <a:spcAft>
                <a:spcPts val="0"/>
              </a:spcAft>
              <a:buSzPts val="1800"/>
              <a:buChar char="×"/>
            </a:lvl3pPr>
            <a:lvl4pPr marL="1828800" lvl="3" indent="-342900">
              <a:spcBef>
                <a:spcPts val="0"/>
              </a:spcBef>
              <a:spcAft>
                <a:spcPts val="0"/>
              </a:spcAft>
              <a:buSzPts val="1800"/>
              <a:buChar char="×"/>
            </a:lvl4pPr>
            <a:lvl5pPr marL="2286000" lvl="4" indent="-342900">
              <a:spcBef>
                <a:spcPts val="0"/>
              </a:spcBef>
              <a:spcAft>
                <a:spcPts val="0"/>
              </a:spcAft>
              <a:buSzPts val="1800"/>
              <a:buChar char="○"/>
            </a:lvl5pPr>
            <a:lvl6pPr marL="2743200" lvl="5" indent="-342900">
              <a:spcBef>
                <a:spcPts val="0"/>
              </a:spcBef>
              <a:spcAft>
                <a:spcPts val="0"/>
              </a:spcAft>
              <a:buSzPts val="1800"/>
              <a:buChar char="■"/>
            </a:lvl6pPr>
            <a:lvl7pPr marL="3200400" lvl="6" indent="-342900">
              <a:spcBef>
                <a:spcPts val="0"/>
              </a:spcBef>
              <a:spcAft>
                <a:spcPts val="0"/>
              </a:spcAft>
              <a:buSzPts val="1800"/>
              <a:buChar char="●"/>
            </a:lvl7pPr>
            <a:lvl8pPr marL="3657600" lvl="7" indent="-342900">
              <a:spcBef>
                <a:spcPts val="0"/>
              </a:spcBef>
              <a:spcAft>
                <a:spcPts val="0"/>
              </a:spcAft>
              <a:buSzPts val="1800"/>
              <a:buChar char="○"/>
            </a:lvl8pPr>
            <a:lvl9pPr marL="4114800" lvl="8" indent="-342900">
              <a:spcBef>
                <a:spcPts val="0"/>
              </a:spcBef>
              <a:spcAft>
                <a:spcPts val="0"/>
              </a:spcAft>
              <a:buSzPts val="1800"/>
              <a:buChar char="■"/>
            </a:lvl9pPr>
          </a:lstStyle>
          <a:p>
            <a:endParaRPr/>
          </a:p>
        </p:txBody>
      </p:sp>
      <p:sp>
        <p:nvSpPr>
          <p:cNvPr id="104859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097153" name="Google Shape;27;p6" descr="paint_transparent1.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584"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lvl1pPr>
            <a:lvl2pPr lvl="1">
              <a:spcBef>
                <a:spcPts val="0"/>
              </a:spcBef>
              <a:spcAft>
                <a:spcPts val="0"/>
              </a:spcAft>
              <a:buSzPts val="4800"/>
              <a:buNone/>
            </a:lvl2pPr>
            <a:lvl3pPr lvl="2">
              <a:spcBef>
                <a:spcPts val="0"/>
              </a:spcBef>
              <a:spcAft>
                <a:spcPts val="0"/>
              </a:spcAft>
              <a:buSzPts val="4800"/>
              <a:buNone/>
            </a:lvl3pPr>
            <a:lvl4pPr lvl="3">
              <a:spcBef>
                <a:spcPts val="0"/>
              </a:spcBef>
              <a:spcAft>
                <a:spcPts val="0"/>
              </a:spcAft>
              <a:buSzPts val="4800"/>
              <a:buNone/>
            </a:lvl4pPr>
            <a:lvl5pPr lvl="4">
              <a:spcBef>
                <a:spcPts val="0"/>
              </a:spcBef>
              <a:spcAft>
                <a:spcPts val="0"/>
              </a:spcAft>
              <a:buSzPts val="4800"/>
              <a:buNone/>
            </a:lvl5pPr>
            <a:lvl6pPr lvl="5">
              <a:spcBef>
                <a:spcPts val="0"/>
              </a:spcBef>
              <a:spcAft>
                <a:spcPts val="0"/>
              </a:spcAft>
              <a:buSzPts val="4800"/>
              <a:buNone/>
            </a:lvl6pPr>
            <a:lvl7pPr lvl="6">
              <a:spcBef>
                <a:spcPts val="0"/>
              </a:spcBef>
              <a:spcAft>
                <a:spcPts val="0"/>
              </a:spcAft>
              <a:buSzPts val="4800"/>
              <a:buNone/>
            </a:lvl7pPr>
            <a:lvl8pPr lvl="7">
              <a:spcBef>
                <a:spcPts val="0"/>
              </a:spcBef>
              <a:spcAft>
                <a:spcPts val="0"/>
              </a:spcAft>
              <a:buSzPts val="4800"/>
              <a:buNone/>
            </a:lvl8pPr>
            <a:lvl9pPr lvl="8">
              <a:spcBef>
                <a:spcPts val="0"/>
              </a:spcBef>
              <a:spcAft>
                <a:spcPts val="0"/>
              </a:spcAft>
              <a:buSzPts val="4800"/>
              <a:buNone/>
            </a:lvl9pPr>
          </a:lstStyle>
          <a:p>
            <a:endParaRPr/>
          </a:p>
        </p:txBody>
      </p:sp>
      <p:sp>
        <p:nvSpPr>
          <p:cNvPr id="1048585"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48586"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48587"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2097158" name="Google Shape;33;p7" descr="paint_transparent1.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618"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lvl1pPr>
            <a:lvl2pPr lvl="1" rtl="0">
              <a:spcBef>
                <a:spcPts val="0"/>
              </a:spcBef>
              <a:spcAft>
                <a:spcPts val="0"/>
              </a:spcAft>
              <a:buSzPts val="4800"/>
              <a:buNone/>
            </a:lvl2pPr>
            <a:lvl3pPr lvl="2" rtl="0">
              <a:spcBef>
                <a:spcPts val="0"/>
              </a:spcBef>
              <a:spcAft>
                <a:spcPts val="0"/>
              </a:spcAft>
              <a:buSzPts val="4800"/>
              <a:buNone/>
            </a:lvl3pPr>
            <a:lvl4pPr lvl="3" rtl="0">
              <a:spcBef>
                <a:spcPts val="0"/>
              </a:spcBef>
              <a:spcAft>
                <a:spcPts val="0"/>
              </a:spcAft>
              <a:buSzPts val="4800"/>
              <a:buNone/>
            </a:lvl4pPr>
            <a:lvl5pPr lvl="4" rtl="0">
              <a:spcBef>
                <a:spcPts val="0"/>
              </a:spcBef>
              <a:spcAft>
                <a:spcPts val="0"/>
              </a:spcAft>
              <a:buSzPts val="4800"/>
              <a:buNone/>
            </a:lvl5pPr>
            <a:lvl6pPr lvl="5" rtl="0">
              <a:spcBef>
                <a:spcPts val="0"/>
              </a:spcBef>
              <a:spcAft>
                <a:spcPts val="0"/>
              </a:spcAft>
              <a:buSzPts val="4800"/>
              <a:buNone/>
            </a:lvl6pPr>
            <a:lvl7pPr lvl="6" rtl="0">
              <a:spcBef>
                <a:spcPts val="0"/>
              </a:spcBef>
              <a:spcAft>
                <a:spcPts val="0"/>
              </a:spcAft>
              <a:buSzPts val="4800"/>
              <a:buNone/>
            </a:lvl7pPr>
            <a:lvl8pPr lvl="7" rtl="0">
              <a:spcBef>
                <a:spcPts val="0"/>
              </a:spcBef>
              <a:spcAft>
                <a:spcPts val="0"/>
              </a:spcAft>
              <a:buSzPts val="4800"/>
              <a:buNone/>
            </a:lvl8pPr>
            <a:lvl9pPr lvl="8" rtl="0">
              <a:spcBef>
                <a:spcPts val="0"/>
              </a:spcBef>
              <a:spcAft>
                <a:spcPts val="0"/>
              </a:spcAft>
              <a:buSzPts val="4800"/>
              <a:buNone/>
            </a:lvl9pPr>
          </a:lstStyle>
          <a:p>
            <a:endParaRPr/>
          </a:p>
        </p:txBody>
      </p:sp>
      <p:sp>
        <p:nvSpPr>
          <p:cNvPr id="1048619"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8620"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8621"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8622"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2097159" name="Google Shape;40;p8" descr="paint_transparent1.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633"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lvl1pPr>
            <a:lvl2pPr lvl="1">
              <a:spcBef>
                <a:spcPts val="0"/>
              </a:spcBef>
              <a:spcAft>
                <a:spcPts val="0"/>
              </a:spcAft>
              <a:buSzPts val="4800"/>
              <a:buNone/>
            </a:lvl2pPr>
            <a:lvl3pPr lvl="2">
              <a:spcBef>
                <a:spcPts val="0"/>
              </a:spcBef>
              <a:spcAft>
                <a:spcPts val="0"/>
              </a:spcAft>
              <a:buSzPts val="4800"/>
              <a:buNone/>
            </a:lvl3pPr>
            <a:lvl4pPr lvl="3">
              <a:spcBef>
                <a:spcPts val="0"/>
              </a:spcBef>
              <a:spcAft>
                <a:spcPts val="0"/>
              </a:spcAft>
              <a:buSzPts val="4800"/>
              <a:buNone/>
            </a:lvl4pPr>
            <a:lvl5pPr lvl="4">
              <a:spcBef>
                <a:spcPts val="0"/>
              </a:spcBef>
              <a:spcAft>
                <a:spcPts val="0"/>
              </a:spcAft>
              <a:buSzPts val="4800"/>
              <a:buNone/>
            </a:lvl5pPr>
            <a:lvl6pPr lvl="5">
              <a:spcBef>
                <a:spcPts val="0"/>
              </a:spcBef>
              <a:spcAft>
                <a:spcPts val="0"/>
              </a:spcAft>
              <a:buSzPts val="4800"/>
              <a:buNone/>
            </a:lvl6pPr>
            <a:lvl7pPr lvl="6">
              <a:spcBef>
                <a:spcPts val="0"/>
              </a:spcBef>
              <a:spcAft>
                <a:spcPts val="0"/>
              </a:spcAft>
              <a:buSzPts val="4800"/>
              <a:buNone/>
            </a:lvl7pPr>
            <a:lvl8pPr lvl="7">
              <a:spcBef>
                <a:spcPts val="0"/>
              </a:spcBef>
              <a:spcAft>
                <a:spcPts val="0"/>
              </a:spcAft>
              <a:buSzPts val="4800"/>
              <a:buNone/>
            </a:lvl8pPr>
            <a:lvl9pPr lvl="8">
              <a:spcBef>
                <a:spcPts val="0"/>
              </a:spcBef>
              <a:spcAft>
                <a:spcPts val="0"/>
              </a:spcAft>
              <a:buSzPts val="4800"/>
              <a:buNone/>
            </a:lvl9pPr>
          </a:lstStyle>
          <a:p>
            <a:endParaRPr/>
          </a:p>
        </p:txBody>
      </p:sp>
      <p:sp>
        <p:nvSpPr>
          <p:cNvPr id="1048634"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2097162" name="Google Shape;44;p9" descr="paint_transparent1.png"/>
          <p:cNvPicPr preferRelativeResize="0">
            <a:picLocks/>
          </p:cNvPicPr>
          <p:nvPr/>
        </p:nvPicPr>
        <p:blipFill>
          <a:blip r:embed="rId3">
            <a:alphaModFix/>
          </a:blip>
          <a:stretch>
            <a:fillRect/>
          </a:stretch>
        </p:blipFill>
        <p:spPr>
          <a:xfrm>
            <a:off x="0" y="0"/>
            <a:ext cx="9144000" cy="5143500"/>
          </a:xfrm>
          <a:prstGeom prst="rect">
            <a:avLst/>
          </a:prstGeom>
          <a:noFill/>
          <a:ln>
            <a:noFill/>
          </a:ln>
        </p:spPr>
      </p:pic>
      <p:sp>
        <p:nvSpPr>
          <p:cNvPr id="104878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400"/>
              <a:buNone/>
              <a:defRPr sz="1400"/>
            </a:lvl1pPr>
          </a:lstStyle>
          <a:p>
            <a:endParaRPr/>
          </a:p>
        </p:txBody>
      </p:sp>
      <p:sp>
        <p:nvSpPr>
          <p:cNvPr id="104878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2097160" name="Google Shape;48;p10" descr="paint_transparent4.png"/>
          <p:cNvPicPr preferRelativeResize="0">
            <a:picLocks/>
          </p:cNvPicPr>
          <p:nvPr/>
        </p:nvPicPr>
        <p:blipFill>
          <a:blip r:embed="rId3">
            <a:alphaModFix/>
          </a:blip>
          <a:stretch>
            <a:fillRect/>
          </a:stretch>
        </p:blipFill>
        <p:spPr>
          <a:xfrm>
            <a:off x="0" y="0"/>
            <a:ext cx="9144000" cy="5143513"/>
          </a:xfrm>
          <a:prstGeom prst="rect">
            <a:avLst/>
          </a:prstGeom>
          <a:noFill/>
          <a:ln>
            <a:noFill/>
          </a:ln>
        </p:spPr>
      </p:pic>
      <p:sp>
        <p:nvSpPr>
          <p:cNvPr id="1048642"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lvl1pPr>
            <a:lvl2pPr lvl="1" algn="ctr">
              <a:buNone/>
            </a:lvl2pPr>
            <a:lvl3pPr lvl="2" algn="ctr">
              <a:buNone/>
            </a:lvl3pPr>
            <a:lvl4pPr lvl="3" algn="ctr">
              <a:buNone/>
            </a:lvl4pPr>
            <a:lvl5pPr lvl="4" algn="ctr">
              <a:buNone/>
            </a:lvl5pPr>
            <a:lvl6pPr lvl="5" algn="ctr">
              <a:buNone/>
            </a:lvl6pPr>
            <a:lvl7pPr lvl="6" algn="ctr">
              <a:buNone/>
            </a:lvl7pPr>
            <a:lvl8pPr lvl="7" algn="ctr">
              <a:buNone/>
            </a:lvl8pPr>
            <a:lvl9pPr lvl="8" algn="ctr">
              <a:buNone/>
            </a:lvl9pPr>
          </a:lstStyle>
          <a:p>
            <a:pPr marL="0" lvl="0" indent="0" algn="ctr" rtl="0">
              <a:spcBef>
                <a:spcPts val="0"/>
              </a:spcBef>
              <a:spcAft>
                <a:spcPts val="0"/>
              </a:spcAft>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104857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104857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59"/>
        <p:cNvGrpSpPr/>
        <p:nvPr/>
      </p:nvGrpSpPr>
      <p:grpSpPr>
        <a:xfrm>
          <a:off x="0" y="0"/>
          <a:ext cx="0" cy="0"/>
          <a:chOff x="0" y="0"/>
          <a:chExt cx="0" cy="0"/>
        </a:xfrm>
      </p:grpSpPr>
      <p:sp>
        <p:nvSpPr>
          <p:cNvPr id="1048580" name="Google Shape;60;p13"/>
          <p:cNvSpPr txBox="1">
            <a:spLocks noGrp="1"/>
          </p:cNvSpPr>
          <p:nvPr>
            <p:ph type="ctrTitle"/>
          </p:nvPr>
        </p:nvSpPr>
        <p:spPr>
          <a:xfrm>
            <a:off x="1861422" y="1751819"/>
            <a:ext cx="6501741" cy="298456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b="1" i="1" u="sng" dirty="0">
                <a:solidFill>
                  <a:schemeClr val="bg1">
                    <a:lumMod val="95000"/>
                  </a:schemeClr>
                </a:solidFill>
                <a:latin typeface="Cooper Black" panose="0208090404030B020404" pitchFamily="18" charset="0"/>
              </a:rPr>
              <a:t>Sınıf </a:t>
            </a:r>
            <a:r>
              <a:rPr lang="tr-TR" b="1" i="1" u="sng" dirty="0" smtClean="0">
                <a:solidFill>
                  <a:schemeClr val="bg1">
                    <a:lumMod val="95000"/>
                  </a:schemeClr>
                </a:solidFill>
                <a:latin typeface="Cooper Black" panose="0208090404030B020404" pitchFamily="18" charset="0"/>
              </a:rPr>
              <a:t>Rehberlik </a:t>
            </a:r>
            <a:r>
              <a:rPr lang="tr-TR" b="1" i="1" u="sng" dirty="0" smtClean="0">
                <a:solidFill>
                  <a:schemeClr val="bg1">
                    <a:lumMod val="95000"/>
                  </a:schemeClr>
                </a:solidFill>
                <a:latin typeface="Cooper Black" panose="0208090404030B020404" pitchFamily="18" charset="0"/>
              </a:rPr>
              <a:t>Programı</a:t>
            </a:r>
            <a:br>
              <a:rPr lang="tr-TR" b="1" i="1" u="sng" dirty="0" smtClean="0">
                <a:solidFill>
                  <a:schemeClr val="bg1">
                    <a:lumMod val="95000"/>
                  </a:schemeClr>
                </a:solidFill>
                <a:latin typeface="Cooper Black" panose="0208090404030B020404" pitchFamily="18" charset="0"/>
              </a:rPr>
            </a:br>
            <a:r>
              <a:rPr lang="tr-TR" b="1" i="1" u="sng" dirty="0" smtClean="0">
                <a:solidFill>
                  <a:schemeClr val="bg1">
                    <a:lumMod val="95000"/>
                  </a:schemeClr>
                </a:solidFill>
                <a:latin typeface="Cooper Black" panose="0208090404030B020404" pitchFamily="18" charset="0"/>
              </a:rPr>
              <a:t>2020-2021</a:t>
            </a:r>
            <a:endParaRPr b="1" i="1" u="sng" dirty="0">
              <a:solidFill>
                <a:schemeClr val="bg1">
                  <a:lumMod val="95000"/>
                </a:schemeClr>
              </a:solidFill>
              <a:latin typeface="Cooper Black" panose="0208090404030B020404" pitchFamily="18" charset="0"/>
            </a:endParaRPr>
          </a:p>
        </p:txBody>
      </p:sp>
      <p:pic>
        <p:nvPicPr>
          <p:cNvPr id="2" name="Resim 1"/>
          <p:cNvPicPr>
            <a:picLocks noChangeAspect="1"/>
          </p:cNvPicPr>
          <p:nvPr/>
        </p:nvPicPr>
        <p:blipFill>
          <a:blip r:embed="rId3"/>
          <a:stretch>
            <a:fillRect/>
          </a:stretch>
        </p:blipFill>
        <p:spPr>
          <a:xfrm>
            <a:off x="0" y="0"/>
            <a:ext cx="9143999" cy="23668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1"/>
        <p:cNvGrpSpPr/>
        <p:nvPr/>
      </p:nvGrpSpPr>
      <p:grpSpPr>
        <a:xfrm>
          <a:off x="0" y="0"/>
          <a:ext cx="0" cy="0"/>
          <a:chOff x="0" y="0"/>
          <a:chExt cx="0" cy="0"/>
        </a:xfrm>
      </p:grpSpPr>
      <p:sp>
        <p:nvSpPr>
          <p:cNvPr id="1048651" name="Google Shape;113;p20"/>
          <p:cNvSpPr txBox="1">
            <a:spLocks noGrp="1"/>
          </p:cNvSpPr>
          <p:nvPr>
            <p:ph type="title"/>
          </p:nvPr>
        </p:nvSpPr>
        <p:spPr>
          <a:xfrm>
            <a:off x="457200" y="742393"/>
            <a:ext cx="5511300" cy="857400"/>
          </a:xfrm>
          <a:prstGeom prst="rect">
            <a:avLst/>
          </a:prstGeom>
        </p:spPr>
        <p:txBody>
          <a:bodyPr spcFirstLastPara="1" wrap="square" lIns="91425" tIns="91425" rIns="91425" bIns="91425" anchor="b" anchorCtr="0">
            <a:noAutofit/>
          </a:bodyPr>
          <a:lstStyle/>
          <a:p>
            <a:r>
              <a:rPr lang="tr-TR" sz="1800" b="1" i="0" u="none" strike="noStrike" baseline="0" dirty="0">
                <a:latin typeface="TimesNewRomanPS-BoldMT"/>
              </a:rPr>
              <a:t>Kariyer Gelişim Alanı Amaçları</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0" i="0" u="none" strike="noStrike" baseline="0" dirty="0">
                <a:latin typeface="TimesNewRomanPSMT"/>
              </a:rPr>
              <a:t>Kariyer gelişim alanı kapsamında öğrencilerin;</a:t>
            </a:r>
            <a:endParaRPr dirty="0"/>
          </a:p>
        </p:txBody>
      </p:sp>
      <p:sp>
        <p:nvSpPr>
          <p:cNvPr id="1048652" name="Google Shape;112;p20"/>
          <p:cNvSpPr txBox="1">
            <a:spLocks noGrp="1"/>
          </p:cNvSpPr>
          <p:nvPr>
            <p:ph type="body" idx="1"/>
          </p:nvPr>
        </p:nvSpPr>
        <p:spPr>
          <a:xfrm>
            <a:off x="186728" y="1831580"/>
            <a:ext cx="6052243" cy="2637900"/>
          </a:xfrm>
          <a:prstGeom prst="rect">
            <a:avLst/>
          </a:prstGeom>
        </p:spPr>
        <p:txBody>
          <a:bodyPr spcFirstLastPara="1" wrap="square" lIns="91425" tIns="91425" rIns="91425" bIns="91425" anchor="t" anchorCtr="0">
            <a:noAutofit/>
          </a:bodyPr>
          <a:lstStyle/>
          <a:p>
            <a:pPr algn="l"/>
            <a:r>
              <a:rPr lang="tr-TR" sz="1800" b="0" i="0" u="none" strike="noStrike" baseline="0" dirty="0">
                <a:solidFill>
                  <a:schemeClr val="accent6">
                    <a:lumMod val="75000"/>
                  </a:schemeClr>
                </a:solidFill>
                <a:latin typeface="TimesNewRomanPSMT"/>
              </a:rPr>
              <a:t>Kariyer gelişimi sürecinde kariyer bilgisini kullanarak kariyer farkındalığı kazanmaları,</a:t>
            </a:r>
          </a:p>
          <a:p>
            <a:pPr marL="127000" indent="0" algn="l">
              <a:buNone/>
            </a:pPr>
            <a:endParaRPr lang="tr-TR" sz="1800" b="0" i="0" u="none" strike="noStrike" baseline="0" dirty="0">
              <a:solidFill>
                <a:schemeClr val="accent6">
                  <a:lumMod val="75000"/>
                </a:schemeClr>
              </a:solidFill>
              <a:latin typeface="TimesNewRomanPSMT"/>
            </a:endParaRPr>
          </a:p>
          <a:p>
            <a:pPr algn="l"/>
            <a:r>
              <a:rPr lang="tr-TR" sz="1800" b="0" i="0" u="none" strike="noStrike" baseline="0" dirty="0">
                <a:solidFill>
                  <a:schemeClr val="accent6">
                    <a:lumMod val="50000"/>
                  </a:schemeClr>
                </a:solidFill>
                <a:latin typeface="TimesNewRomanPSMT"/>
              </a:rPr>
              <a:t>Eğitsel süreçleri kariyer amaçları ile ilişkilendirerek kariyer hazırlığı yapmaları,</a:t>
            </a:r>
          </a:p>
          <a:p>
            <a:pPr marL="127000" indent="0" algn="l">
              <a:buNone/>
            </a:pPr>
            <a:endParaRPr lang="tr-TR" sz="1800" b="0" i="0" u="none" strike="noStrike" baseline="0" dirty="0">
              <a:solidFill>
                <a:schemeClr val="tx1">
                  <a:lumMod val="50000"/>
                </a:schemeClr>
              </a:solidFill>
              <a:latin typeface="TimesNewRomanPSMT"/>
            </a:endParaRPr>
          </a:p>
          <a:p>
            <a:pPr algn="l"/>
            <a:r>
              <a:rPr lang="tr-TR" sz="1800" b="0" i="0" u="none" strike="noStrike" baseline="0" dirty="0">
                <a:solidFill>
                  <a:schemeClr val="tx1">
                    <a:lumMod val="50000"/>
                  </a:schemeClr>
                </a:solidFill>
                <a:latin typeface="TimesNewRomanPSMT"/>
              </a:rPr>
              <a:t>Kariyer kararı vererek kariyer planını uygulamaya koymaları amaçlanmaktadır.</a:t>
            </a:r>
            <a:endParaRPr dirty="0">
              <a:solidFill>
                <a:schemeClr val="tx1">
                  <a:lumMod val="50000"/>
                </a:schemeClr>
              </a:solidFill>
            </a:endParaRPr>
          </a:p>
        </p:txBody>
      </p:sp>
      <p:sp>
        <p:nvSpPr>
          <p:cNvPr id="1048653"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41"/>
        <p:cNvGrpSpPr/>
        <p:nvPr/>
      </p:nvGrpSpPr>
      <p:grpSpPr>
        <a:xfrm>
          <a:off x="0" y="0"/>
          <a:ext cx="0" cy="0"/>
          <a:chOff x="0" y="0"/>
          <a:chExt cx="0" cy="0"/>
        </a:xfrm>
      </p:grpSpPr>
      <p:sp>
        <p:nvSpPr>
          <p:cNvPr id="1048656" name="Google Shape;142;p24"/>
          <p:cNvSpPr txBox="1">
            <a:spLocks noGrp="1"/>
          </p:cNvSpPr>
          <p:nvPr>
            <p:ph type="title"/>
          </p:nvPr>
        </p:nvSpPr>
        <p:spPr>
          <a:xfrm>
            <a:off x="494611" y="516057"/>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1800" b="0" i="0" u="none" strike="noStrike" baseline="0" dirty="0">
                <a:latin typeface="TimesNewRomanPSMT"/>
              </a:rPr>
              <a:t>Bu amaçlar için aşağıdaki </a:t>
            </a:r>
            <a:r>
              <a:rPr lang="tr-TR" sz="1800" b="1" i="1" u="none" strike="noStrike" baseline="0" dirty="0">
                <a:latin typeface="TimesNewRomanPS-BoldItalicMT"/>
              </a:rPr>
              <a:t>yeterlikler </a:t>
            </a:r>
            <a:r>
              <a:rPr lang="tr-TR" sz="1800" b="0" i="0" u="none" strike="noStrike" baseline="0" dirty="0">
                <a:latin typeface="TimesNewRomanPSMT"/>
              </a:rPr>
              <a:t>belirlenmiştir.</a:t>
            </a:r>
            <a:endParaRPr dirty="0"/>
          </a:p>
        </p:txBody>
      </p:sp>
      <p:sp>
        <p:nvSpPr>
          <p:cNvPr id="1048657" name="Google Shape;143;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lang="en"/>
          </a:p>
        </p:txBody>
      </p:sp>
      <p:sp>
        <p:nvSpPr>
          <p:cNvPr id="1048658" name="Google Shape;144;p24"/>
          <p:cNvSpPr/>
          <p:nvPr/>
        </p:nvSpPr>
        <p:spPr>
          <a:xfrm>
            <a:off x="2194546" y="2382972"/>
            <a:ext cx="2033700" cy="2033700"/>
          </a:xfrm>
          <a:prstGeom prst="ellipse">
            <a:avLst/>
          </a:prstGeom>
          <a:solidFill>
            <a:schemeClr val="accent5">
              <a:lumMod val="75000"/>
            </a:schemeClr>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Kariyer Hazırlığı</a:t>
            </a:r>
            <a:endParaRPr dirty="0">
              <a:solidFill>
                <a:srgbClr val="666666"/>
              </a:solidFill>
              <a:latin typeface="Lato Light"/>
              <a:ea typeface="Lato Light"/>
              <a:cs typeface="Lato Light"/>
              <a:sym typeface="Lato Light"/>
            </a:endParaRPr>
          </a:p>
        </p:txBody>
      </p:sp>
      <p:sp>
        <p:nvSpPr>
          <p:cNvPr id="1048659" name="Google Shape;145;p24"/>
          <p:cNvSpPr/>
          <p:nvPr/>
        </p:nvSpPr>
        <p:spPr>
          <a:xfrm>
            <a:off x="457200" y="2382972"/>
            <a:ext cx="2033700" cy="2033700"/>
          </a:xfrm>
          <a:prstGeom prst="ellipse">
            <a:avLst/>
          </a:prstGeom>
          <a:solidFill>
            <a:schemeClr val="accent1">
              <a:lumMod val="60000"/>
              <a:lumOff val="40000"/>
            </a:schemeClr>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Kariyer Farkındalığı</a:t>
            </a:r>
            <a:endParaRPr dirty="0">
              <a:solidFill>
                <a:srgbClr val="666666"/>
              </a:solidFill>
              <a:latin typeface="Lato Light"/>
              <a:ea typeface="Lato Light"/>
              <a:cs typeface="Lato Light"/>
              <a:sym typeface="Lato Light"/>
            </a:endParaRPr>
          </a:p>
        </p:txBody>
      </p:sp>
      <p:sp>
        <p:nvSpPr>
          <p:cNvPr id="1048660" name="Google Shape;146;p24"/>
          <p:cNvSpPr/>
          <p:nvPr/>
        </p:nvSpPr>
        <p:spPr>
          <a:xfrm>
            <a:off x="3931892" y="2382972"/>
            <a:ext cx="2033700" cy="2033700"/>
          </a:xfrm>
          <a:prstGeom prst="ellipse">
            <a:avLst/>
          </a:prstGeom>
          <a:solidFill>
            <a:schemeClr val="accent6"/>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Kariyer Planlama</a:t>
            </a:r>
            <a:endParaRPr dirty="0">
              <a:solidFill>
                <a:srgbClr val="666666"/>
              </a:solidFill>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73"/>
        <p:cNvGrpSpPr/>
        <p:nvPr/>
      </p:nvGrpSpPr>
      <p:grpSpPr>
        <a:xfrm>
          <a:off x="0" y="0"/>
          <a:ext cx="0" cy="0"/>
          <a:chOff x="0" y="0"/>
          <a:chExt cx="0" cy="0"/>
        </a:xfrm>
      </p:grpSpPr>
      <p:sp>
        <p:nvSpPr>
          <p:cNvPr id="1048663" name="Google Shape;76;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lang="en"/>
          </a:p>
        </p:txBody>
      </p:sp>
      <p:sp>
        <p:nvSpPr>
          <p:cNvPr id="1048664" name="Google Shape;74;p15"/>
          <p:cNvSpPr txBox="1">
            <a:spLocks noGrp="1"/>
          </p:cNvSpPr>
          <p:nvPr>
            <p:ph type="ctrTitle" idx="4294967295"/>
          </p:nvPr>
        </p:nvSpPr>
        <p:spPr>
          <a:xfrm>
            <a:off x="1785384" y="896470"/>
            <a:ext cx="5024531" cy="274880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6000" b="1" i="0" u="none" strike="noStrike" baseline="0" dirty="0">
                <a:solidFill>
                  <a:schemeClr val="bg1"/>
                </a:solidFill>
                <a:latin typeface="TimesNewRomanPS-BoldMT"/>
              </a:rPr>
              <a:t>Sosyal</a:t>
            </a:r>
            <a:br>
              <a:rPr lang="tr-TR" sz="6000" b="1" i="0" u="none" strike="noStrike" baseline="0" dirty="0">
                <a:solidFill>
                  <a:schemeClr val="bg1"/>
                </a:solidFill>
                <a:latin typeface="TimesNewRomanPS-BoldMT"/>
              </a:rPr>
            </a:br>
            <a:r>
              <a:rPr lang="tr-TR" sz="6000" b="1" i="0" u="none" strike="noStrike" baseline="0" dirty="0">
                <a:solidFill>
                  <a:schemeClr val="bg1"/>
                </a:solidFill>
                <a:latin typeface="TimesNewRomanPS-BoldMT"/>
              </a:rPr>
              <a:t> Duygusal Gelişim Alanı</a:t>
            </a:r>
            <a:endParaRPr sz="23900" dirty="0">
              <a:solidFill>
                <a:schemeClr val="bg1"/>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14" y="3310599"/>
            <a:ext cx="1717832" cy="16977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9"/>
        <p:cNvGrpSpPr/>
        <p:nvPr/>
      </p:nvGrpSpPr>
      <p:grpSpPr>
        <a:xfrm>
          <a:off x="0" y="0"/>
          <a:ext cx="0" cy="0"/>
          <a:chOff x="0" y="0"/>
          <a:chExt cx="0" cy="0"/>
        </a:xfrm>
      </p:grpSpPr>
      <p:sp>
        <p:nvSpPr>
          <p:cNvPr id="1048667" name="Google Shape;120;p21"/>
          <p:cNvSpPr txBox="1">
            <a:spLocks noGrp="1"/>
          </p:cNvSpPr>
          <p:nvPr>
            <p:ph type="title"/>
          </p:nvPr>
        </p:nvSpPr>
        <p:spPr>
          <a:xfrm>
            <a:off x="669749" y="1122639"/>
            <a:ext cx="5511300" cy="791483"/>
          </a:xfrm>
          <a:prstGeom prst="rect">
            <a:avLst/>
          </a:prstGeom>
        </p:spPr>
        <p:txBody>
          <a:bodyPr spcFirstLastPara="1" wrap="square" lIns="91425" tIns="91425" rIns="91425" bIns="91425" anchor="b" anchorCtr="0">
            <a:noAutofit/>
          </a:bodyPr>
          <a:lstStyle/>
          <a:p>
            <a:pPr algn="l"/>
            <a:r>
              <a:rPr lang="tr-TR" sz="1800" b="1" i="0" u="none" strike="noStrike" baseline="0" dirty="0">
                <a:latin typeface="TimesNewRomanPS-BoldMT"/>
              </a:rPr>
              <a:t>Sosyal Duygusal Gelişim Alanı Amaçları</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0" i="0" u="none" strike="noStrike" baseline="0" dirty="0">
                <a:latin typeface="TimesNewRomanPSMT"/>
              </a:rPr>
              <a:t>Sosyal duygusal gelişim alanı kapsamında öğrencilerin;</a:t>
            </a:r>
            <a:endParaRPr dirty="0"/>
          </a:p>
        </p:txBody>
      </p:sp>
      <p:sp>
        <p:nvSpPr>
          <p:cNvPr id="1048668" name="Google Shape;121;p21"/>
          <p:cNvSpPr txBox="1">
            <a:spLocks noGrp="1"/>
          </p:cNvSpPr>
          <p:nvPr>
            <p:ph type="body" idx="1"/>
          </p:nvPr>
        </p:nvSpPr>
        <p:spPr>
          <a:xfrm>
            <a:off x="302398" y="2131405"/>
            <a:ext cx="6246003" cy="2377221"/>
          </a:xfrm>
          <a:prstGeom prst="rect">
            <a:avLst/>
          </a:prstGeom>
        </p:spPr>
        <p:txBody>
          <a:bodyPr spcFirstLastPara="1" wrap="square" lIns="91425" tIns="91425" rIns="91425" bIns="91425" anchor="t" anchorCtr="0">
            <a:noAutofit/>
          </a:bodyPr>
          <a:lstStyle/>
          <a:p>
            <a:pPr algn="l"/>
            <a:r>
              <a:rPr lang="tr-TR" sz="1800" b="0" i="0" u="none" strike="noStrike" baseline="0" dirty="0">
                <a:solidFill>
                  <a:schemeClr val="accent4">
                    <a:lumMod val="75000"/>
                  </a:schemeClr>
                </a:solidFill>
                <a:latin typeface="TimesNewRomanPSMT"/>
              </a:rPr>
              <a:t>Kendilerini tanımaları, duygularını anlamaları ve yönetmeleri, kişilerarası sağlıklı ilişkiler geliştirmeleri için gerekli bilgi, tutum ve davranışları edinmeleri,</a:t>
            </a:r>
          </a:p>
          <a:p>
            <a:pPr algn="l"/>
            <a:r>
              <a:rPr lang="tr-TR" sz="1800" b="0" i="0" u="none" strike="noStrike" baseline="0" dirty="0">
                <a:solidFill>
                  <a:schemeClr val="tx1">
                    <a:lumMod val="50000"/>
                  </a:schemeClr>
                </a:solidFill>
                <a:latin typeface="TimesNewRomanPSMT"/>
              </a:rPr>
              <a:t>Kararlar vermeleri, amaçlar oluşturmaları, amaçlara ulaşmak için gerekli önlemleri almaları ve bu yönde çaba göstermeleri,</a:t>
            </a:r>
          </a:p>
          <a:p>
            <a:pPr algn="l"/>
            <a:r>
              <a:rPr lang="tr-TR" sz="1800" b="0" i="0" u="none" strike="noStrike" baseline="0" dirty="0">
                <a:solidFill>
                  <a:schemeClr val="accent6">
                    <a:lumMod val="75000"/>
                  </a:schemeClr>
                </a:solidFill>
                <a:latin typeface="TimesNewRomanPSMT"/>
              </a:rPr>
              <a:t>Kişisel güvenliğini sağlamaları ve yaşam becerileri geliştirmeleri amaçlanmaktadır.</a:t>
            </a:r>
            <a:endParaRPr lang="en-US" dirty="0">
              <a:solidFill>
                <a:schemeClr val="accent6">
                  <a:lumMod val="75000"/>
                </a:schemeClr>
              </a:solidFill>
            </a:endParaRPr>
          </a:p>
        </p:txBody>
      </p:sp>
      <p:sp>
        <p:nvSpPr>
          <p:cNvPr id="1048669"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41"/>
        <p:cNvGrpSpPr/>
        <p:nvPr/>
      </p:nvGrpSpPr>
      <p:grpSpPr>
        <a:xfrm>
          <a:off x="0" y="0"/>
          <a:ext cx="0" cy="0"/>
          <a:chOff x="0" y="0"/>
          <a:chExt cx="0" cy="0"/>
        </a:xfrm>
      </p:grpSpPr>
      <p:sp>
        <p:nvSpPr>
          <p:cNvPr id="1048672" name="Google Shape;142;p24"/>
          <p:cNvSpPr txBox="1">
            <a:spLocks noGrp="1"/>
          </p:cNvSpPr>
          <p:nvPr>
            <p:ph type="title"/>
          </p:nvPr>
        </p:nvSpPr>
        <p:spPr>
          <a:xfrm>
            <a:off x="494610" y="516057"/>
            <a:ext cx="697470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1800" b="0" i="0" u="none" strike="noStrike" baseline="0" dirty="0">
                <a:latin typeface="TimesNewRomanPSMT"/>
              </a:rPr>
              <a:t>Bu amaçlar için aşağıdaki </a:t>
            </a:r>
            <a:r>
              <a:rPr lang="tr-TR" sz="2800" b="1" i="1" u="none" strike="noStrike" baseline="0" dirty="0">
                <a:solidFill>
                  <a:schemeClr val="accent4">
                    <a:lumMod val="50000"/>
                  </a:schemeClr>
                </a:solidFill>
                <a:latin typeface="TimesNewRomanPS-BoldItalicMT"/>
              </a:rPr>
              <a:t>yeterlikler</a:t>
            </a:r>
            <a:r>
              <a:rPr lang="tr-TR" sz="1800" b="1" i="1" u="none" strike="noStrike" baseline="0" dirty="0">
                <a:latin typeface="TimesNewRomanPS-BoldItalicMT"/>
              </a:rPr>
              <a:t> </a:t>
            </a:r>
            <a:r>
              <a:rPr lang="tr-TR" sz="1800" b="0" i="0" u="none" strike="noStrike" baseline="0" dirty="0">
                <a:latin typeface="TimesNewRomanPSMT"/>
              </a:rPr>
              <a:t>belirlenmiştir.</a:t>
            </a:r>
            <a:endParaRPr dirty="0"/>
          </a:p>
        </p:txBody>
      </p:sp>
      <p:sp>
        <p:nvSpPr>
          <p:cNvPr id="1048673" name="Google Shape;143;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lang="en"/>
          </a:p>
        </p:txBody>
      </p:sp>
      <p:sp>
        <p:nvSpPr>
          <p:cNvPr id="1048674" name="Google Shape;144;p24"/>
          <p:cNvSpPr/>
          <p:nvPr/>
        </p:nvSpPr>
        <p:spPr>
          <a:xfrm>
            <a:off x="2153806" y="1554900"/>
            <a:ext cx="2033700" cy="2033700"/>
          </a:xfrm>
          <a:prstGeom prst="ellipse">
            <a:avLst/>
          </a:prstGeom>
          <a:solidFill>
            <a:srgbClr val="0070C0"/>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Duyguları Anlama ve Yönetme</a:t>
            </a:r>
            <a:endParaRPr dirty="0">
              <a:solidFill>
                <a:srgbClr val="666666"/>
              </a:solidFill>
              <a:latin typeface="Lato Light"/>
              <a:ea typeface="Lato Light"/>
              <a:cs typeface="Lato Light"/>
              <a:sym typeface="Lato Light"/>
            </a:endParaRPr>
          </a:p>
        </p:txBody>
      </p:sp>
      <p:sp>
        <p:nvSpPr>
          <p:cNvPr id="1048675" name="Google Shape;145;p24"/>
          <p:cNvSpPr/>
          <p:nvPr/>
        </p:nvSpPr>
        <p:spPr>
          <a:xfrm>
            <a:off x="375719" y="1554900"/>
            <a:ext cx="2033700" cy="2033700"/>
          </a:xfrm>
          <a:prstGeom prst="ellipse">
            <a:avLst/>
          </a:prstGeom>
          <a:solidFill>
            <a:schemeClr val="tx2">
              <a:lumMod val="60000"/>
              <a:lumOff val="40000"/>
            </a:schemeClr>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Benlik Farkındalığı</a:t>
            </a:r>
            <a:endParaRPr dirty="0">
              <a:solidFill>
                <a:srgbClr val="666666"/>
              </a:solidFill>
              <a:latin typeface="Lato Light"/>
              <a:ea typeface="Lato Light"/>
              <a:cs typeface="Lato Light"/>
              <a:sym typeface="Lato Light"/>
            </a:endParaRPr>
          </a:p>
        </p:txBody>
      </p:sp>
      <p:sp>
        <p:nvSpPr>
          <p:cNvPr id="1048676" name="Google Shape;146;p24"/>
          <p:cNvSpPr/>
          <p:nvPr/>
        </p:nvSpPr>
        <p:spPr>
          <a:xfrm>
            <a:off x="3931893" y="1554900"/>
            <a:ext cx="2033700" cy="2033700"/>
          </a:xfrm>
          <a:prstGeom prst="ellipse">
            <a:avLst/>
          </a:prstGeom>
          <a:solidFill>
            <a:srgbClr val="00B050"/>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Kişiler Arası Beceriler</a:t>
            </a:r>
            <a:endParaRPr dirty="0">
              <a:solidFill>
                <a:srgbClr val="666666"/>
              </a:solidFill>
              <a:latin typeface="Lato Light"/>
              <a:ea typeface="Lato Light"/>
              <a:cs typeface="Lato Light"/>
              <a:sym typeface="Lato Light"/>
            </a:endParaRPr>
          </a:p>
        </p:txBody>
      </p:sp>
      <p:sp>
        <p:nvSpPr>
          <p:cNvPr id="1048677" name="Google Shape;146;p24"/>
          <p:cNvSpPr/>
          <p:nvPr/>
        </p:nvSpPr>
        <p:spPr>
          <a:xfrm>
            <a:off x="1264763" y="2929518"/>
            <a:ext cx="2033700" cy="2033700"/>
          </a:xfrm>
          <a:prstGeom prst="ellipse">
            <a:avLst/>
          </a:prstGeom>
          <a:solidFill>
            <a:srgbClr val="FF0000"/>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Karar Verme</a:t>
            </a:r>
            <a:endParaRPr dirty="0">
              <a:solidFill>
                <a:srgbClr val="666666"/>
              </a:solidFill>
              <a:latin typeface="Lato Light"/>
              <a:ea typeface="Lato Light"/>
              <a:cs typeface="Lato Light"/>
              <a:sym typeface="Lato Light"/>
            </a:endParaRPr>
          </a:p>
        </p:txBody>
      </p:sp>
      <p:sp>
        <p:nvSpPr>
          <p:cNvPr id="1048678" name="Google Shape;146;p24"/>
          <p:cNvSpPr/>
          <p:nvPr/>
        </p:nvSpPr>
        <p:spPr>
          <a:xfrm>
            <a:off x="3020181" y="3033551"/>
            <a:ext cx="2033700" cy="2033700"/>
          </a:xfrm>
          <a:prstGeom prst="ellipse">
            <a:avLst/>
          </a:prstGeom>
          <a:solidFill>
            <a:schemeClr val="accent4">
              <a:lumMod val="60000"/>
              <a:lumOff val="40000"/>
            </a:schemeClr>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Kişisel Güvenliğini Sağlama</a:t>
            </a:r>
            <a:endParaRPr dirty="0">
              <a:solidFill>
                <a:srgbClr val="666666"/>
              </a:solidFill>
              <a:latin typeface="Lato Light"/>
              <a:ea typeface="Lato Light"/>
              <a:cs typeface="Lato Light"/>
              <a:sym typeface="La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7"/>
        <p:cNvGrpSpPr/>
        <p:nvPr/>
      </p:nvGrpSpPr>
      <p:grpSpPr>
        <a:xfrm>
          <a:off x="0" y="0"/>
          <a:ext cx="0" cy="0"/>
          <a:chOff x="0" y="0"/>
          <a:chExt cx="0" cy="0"/>
        </a:xfrm>
      </p:grpSpPr>
      <p:sp>
        <p:nvSpPr>
          <p:cNvPr id="1048693" name="Google Shape;161;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15</a:t>
            </a:fld>
            <a:endParaRPr>
              <a:solidFill>
                <a:srgbClr val="999999"/>
              </a:solidFill>
            </a:endParaRPr>
          </a:p>
        </p:txBody>
      </p:sp>
      <p:sp>
        <p:nvSpPr>
          <p:cNvPr id="1048694" name="Google Shape;159;p26"/>
          <p:cNvSpPr txBox="1">
            <a:spLocks noGrp="1"/>
          </p:cNvSpPr>
          <p:nvPr>
            <p:ph type="title" idx="4294967295"/>
          </p:nvPr>
        </p:nvSpPr>
        <p:spPr>
          <a:xfrm>
            <a:off x="1362635" y="1427137"/>
            <a:ext cx="6140450" cy="19827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4000" b="1" i="0" u="none" strike="noStrike" baseline="0" dirty="0">
                <a:solidFill>
                  <a:schemeClr val="bg1"/>
                </a:solidFill>
                <a:latin typeface="TimesNewRomanPS-BoldMT"/>
              </a:rPr>
              <a:t>SINIF REHBERLİK PROGRAMI’NIN ÖZELLİKLERİ</a:t>
            </a:r>
            <a:endParaRPr sz="3200" dirty="0">
              <a:solidFill>
                <a:schemeClr val="bg1"/>
              </a:solidFill>
              <a:latin typeface="Lato Light"/>
              <a:ea typeface="Lato Light"/>
              <a:cs typeface="Lato Light"/>
              <a:sym typeface="Lato Light"/>
            </a:endParaRPr>
          </a:p>
        </p:txBody>
      </p:sp>
      <p:sp>
        <p:nvSpPr>
          <p:cNvPr id="1048695" name="Google Shape;162;p26"/>
          <p:cNvSpPr/>
          <p:nvPr/>
        </p:nvSpPr>
        <p:spPr>
          <a:xfrm>
            <a:off x="1863218" y="192654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6" name="Google Shape;163;p26"/>
          <p:cNvSpPr/>
          <p:nvPr/>
        </p:nvSpPr>
        <p:spPr>
          <a:xfrm>
            <a:off x="3191493" y="3175474"/>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7" name="Google Shape;164;p26"/>
          <p:cNvSpPr/>
          <p:nvPr/>
        </p:nvSpPr>
        <p:spPr>
          <a:xfrm>
            <a:off x="4029193" y="171194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8" name="Google Shape;165;p26"/>
          <p:cNvSpPr/>
          <p:nvPr/>
        </p:nvSpPr>
        <p:spPr>
          <a:xfrm>
            <a:off x="6316893" y="213124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9" name="Google Shape;166;p26"/>
          <p:cNvSpPr/>
          <p:nvPr/>
        </p:nvSpPr>
        <p:spPr>
          <a:xfrm>
            <a:off x="6930993" y="349559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0" name="Google Shape;167;p26"/>
          <p:cNvSpPr/>
          <p:nvPr/>
        </p:nvSpPr>
        <p:spPr>
          <a:xfrm>
            <a:off x="4543893" y="3409924"/>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89"/>
        <p:cNvGrpSpPr/>
        <p:nvPr/>
      </p:nvGrpSpPr>
      <p:grpSpPr>
        <a:xfrm>
          <a:off x="0" y="0"/>
          <a:ext cx="0" cy="0"/>
          <a:chOff x="0" y="0"/>
          <a:chExt cx="0" cy="0"/>
        </a:xfrm>
      </p:grpSpPr>
      <p:sp>
        <p:nvSpPr>
          <p:cNvPr id="1048703" name="Google Shape;190;p29"/>
          <p:cNvSpPr txBox="1">
            <a:spLocks noGrp="1"/>
          </p:cNvSpPr>
          <p:nvPr>
            <p:ph type="title"/>
          </p:nvPr>
        </p:nvSpPr>
        <p:spPr>
          <a:xfrm>
            <a:off x="439093" y="594839"/>
            <a:ext cx="6097510" cy="4472412"/>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1.Tek bir modele dayanmak yerine özellikle gelişimsel, yeterlik, güç temelli, problem odaklı ve kültürel farklılıkları dikkate alan kapsayıcı bir yaklaşım benimsenmiştir.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2.</a:t>
            </a:r>
            <a:r>
              <a:rPr lang="tr-TR" sz="1800" b="1" i="1" u="none" strike="noStrike" baseline="0" dirty="0">
                <a:latin typeface="TimesNewRomanPS-BoldItalicMT"/>
              </a:rPr>
              <a:t>Akademik</a:t>
            </a:r>
            <a:r>
              <a:rPr lang="tr-TR" sz="1800" b="1" i="0" u="none" strike="noStrike" baseline="0" dirty="0">
                <a:latin typeface="TimesNewRomanPS-BoldMT"/>
              </a:rPr>
              <a:t>, </a:t>
            </a:r>
            <a:r>
              <a:rPr lang="tr-TR" sz="1800" b="1" i="1" u="none" strike="noStrike" baseline="0" dirty="0">
                <a:latin typeface="TimesNewRomanPS-BoldItalicMT"/>
              </a:rPr>
              <a:t>kariyer </a:t>
            </a:r>
            <a:r>
              <a:rPr lang="tr-TR" sz="1800" b="0" i="0" u="none" strike="noStrike" baseline="0" dirty="0">
                <a:latin typeface="TimesNewRomanPSMT"/>
              </a:rPr>
              <a:t>ve </a:t>
            </a:r>
            <a:r>
              <a:rPr lang="tr-TR" sz="1800" b="1" i="1" u="none" strike="noStrike" baseline="0" dirty="0">
                <a:latin typeface="TimesNewRomanPS-BoldItalicMT"/>
              </a:rPr>
              <a:t>sosyal duygusal </a:t>
            </a:r>
            <a:r>
              <a:rPr lang="tr-TR" sz="1800" b="0" i="0" u="none" strike="noStrike" baseline="0" dirty="0">
                <a:latin typeface="TimesNewRomanPSMT"/>
              </a:rPr>
              <a:t>olmak üzere üç temel gelişim alanı belirlenmiştir. Bu gelişim alanlarına ait kazanım ifadeleri birbirinden ayrı olmakla birlikte birbirini destekleyecek şekilde yazılmıştır.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3.Gelişim alanlarına ilişkin yeterlik alanları çeşitlendirilmiş ve açık bir şekilde belirlenmiştir. Yeterlikler ve kazanımlar; öğrencilerin yaşları, zihinsel, sosyal duygusal ve fiziksel gelişimleri ile gelişim görevleri dikkate alınarak hazırlanmıştır.</a:t>
            </a:r>
            <a:br>
              <a:rPr lang="tr-TR" sz="1800" b="0" i="0" u="none" strike="noStrike" baseline="0" dirty="0">
                <a:latin typeface="TimesNewRomanPSMT"/>
              </a:rPr>
            </a:br>
            <a:r>
              <a:rPr lang="tr-TR" sz="1800" b="0" i="0" u="none" strike="noStrike" baseline="0" dirty="0">
                <a:latin typeface="Wingdings3"/>
              </a:rPr>
              <a:t> </a:t>
            </a:r>
            <a:br>
              <a:rPr lang="tr-TR" sz="1800" b="0" i="0" u="none" strike="noStrike" baseline="0" dirty="0">
                <a:latin typeface="Wingdings3"/>
              </a:rPr>
            </a:br>
            <a:r>
              <a:rPr lang="tr-TR" sz="1800" b="0" i="0" u="none" strike="noStrike" baseline="0" dirty="0">
                <a:latin typeface="Wingdings3"/>
              </a:rPr>
              <a:t>4.</a:t>
            </a:r>
            <a:r>
              <a:rPr lang="tr-TR" sz="1800" b="0" i="0" u="none" strike="noStrike" baseline="0" dirty="0">
                <a:latin typeface="TimesNewRomanPSMT"/>
              </a:rPr>
              <a:t>Gelişim alanlarında duyguların farkındalığına ve ifade edilmesine özen gösterilmiştir.</a:t>
            </a:r>
            <a:endParaRPr dirty="0"/>
          </a:p>
        </p:txBody>
      </p:sp>
      <p:sp>
        <p:nvSpPr>
          <p:cNvPr id="104870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89"/>
        <p:cNvGrpSpPr/>
        <p:nvPr/>
      </p:nvGrpSpPr>
      <p:grpSpPr>
        <a:xfrm>
          <a:off x="0" y="0"/>
          <a:ext cx="0" cy="0"/>
          <a:chOff x="0" y="0"/>
          <a:chExt cx="0" cy="0"/>
        </a:xfrm>
      </p:grpSpPr>
      <p:sp>
        <p:nvSpPr>
          <p:cNvPr id="1048711" name="Google Shape;190;p29"/>
          <p:cNvSpPr txBox="1">
            <a:spLocks noGrp="1"/>
          </p:cNvSpPr>
          <p:nvPr>
            <p:ph type="title"/>
          </p:nvPr>
        </p:nvSpPr>
        <p:spPr>
          <a:xfrm>
            <a:off x="285185" y="334978"/>
            <a:ext cx="6043187" cy="3922213"/>
          </a:xfrm>
          <a:prstGeom prst="rect">
            <a:avLst/>
          </a:prstGeom>
        </p:spPr>
        <p:txBody>
          <a:bodyPr spcFirstLastPara="1" wrap="square" lIns="91425" tIns="91425" rIns="91425" bIns="91425" anchor="b" anchorCtr="0">
            <a:noAutofit/>
          </a:bodyPr>
          <a:lstStyle/>
          <a:p>
            <a:r>
              <a:rPr lang="tr-TR" sz="1800" b="0" i="0" u="none" strike="noStrike" baseline="0" dirty="0">
                <a:latin typeface="TimesNewRomanPSMT"/>
              </a:rPr>
              <a:t>5.Kazanımlar yazılırken program geliştirme sürecinde öğrencilerin, velilerin ve öğretmenlerin rehberlik ihtiyacını ortaya koyan RİBA sonuçları, </a:t>
            </a:r>
            <a:r>
              <a:rPr lang="tr-TR" sz="1800" b="0" i="0" u="none" strike="noStrike" baseline="0" dirty="0" err="1">
                <a:latin typeface="TimesNewRomanPSMT"/>
              </a:rPr>
              <a:t>çalıştaylar</a:t>
            </a:r>
            <a:r>
              <a:rPr lang="tr-TR" sz="1800" dirty="0">
                <a:latin typeface="TimesNewRomanPSMT"/>
              </a:rPr>
              <a:t> </a:t>
            </a:r>
            <a:r>
              <a:rPr lang="tr-TR" sz="1800" b="0" i="0" u="none" strike="noStrike" baseline="0" dirty="0">
                <a:latin typeface="TimesNewRomanPSMT"/>
              </a:rPr>
              <a:t>kapsamında öğretmenlere uygulanan ihtiyaç analizi ile elde edilen veriler, “Karakter Güçleri ve Erdemler”, “21. Yüzyıl Becerileri” olarak  adlandırılan yeni nesil beceriler ve Millî Eğitim Bakanlığı tarafından tanımlanan “Kök Değerler” dikkate alınmıştır.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dirty="0">
                <a:latin typeface="Wingdings3"/>
              </a:rPr>
              <a:t>6.</a:t>
            </a:r>
            <a:r>
              <a:rPr lang="tr-TR" sz="1800" b="0" i="0" u="none" strike="noStrike" baseline="0" dirty="0">
                <a:latin typeface="TimesNewRomanPSMT"/>
              </a:rPr>
              <a:t>Duyuşsal davranış kazandırmanın bir süreç olduğu ve tekrarlanması gerektiği dikkate alınarak kazanımların kapsayıcı olmasına özen gösterilmiş ve bazı kazanımlar farklı sınıf düzeylerinde tekrar edilmiştir.</a:t>
            </a:r>
            <a:endParaRPr dirty="0"/>
          </a:p>
        </p:txBody>
      </p:sp>
      <p:sp>
        <p:nvSpPr>
          <p:cNvPr id="1048712"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89"/>
        <p:cNvGrpSpPr/>
        <p:nvPr/>
      </p:nvGrpSpPr>
      <p:grpSpPr>
        <a:xfrm>
          <a:off x="0" y="0"/>
          <a:ext cx="0" cy="0"/>
          <a:chOff x="0" y="0"/>
          <a:chExt cx="0" cy="0"/>
        </a:xfrm>
      </p:grpSpPr>
      <p:sp>
        <p:nvSpPr>
          <p:cNvPr id="1048715" name="Google Shape;190;p29"/>
          <p:cNvSpPr txBox="1">
            <a:spLocks noGrp="1"/>
          </p:cNvSpPr>
          <p:nvPr>
            <p:ph type="title"/>
          </p:nvPr>
        </p:nvSpPr>
        <p:spPr>
          <a:xfrm>
            <a:off x="321399" y="334978"/>
            <a:ext cx="5762530" cy="3922213"/>
          </a:xfrm>
          <a:prstGeom prst="rect">
            <a:avLst/>
          </a:prstGeom>
        </p:spPr>
        <p:txBody>
          <a:bodyPr spcFirstLastPara="1" wrap="square" lIns="91425" tIns="91425" rIns="91425" bIns="91425" anchor="b" anchorCtr="0">
            <a:noAutofit/>
          </a:bodyPr>
          <a:lstStyle/>
          <a:p>
            <a:r>
              <a:rPr lang="tr-TR" sz="1800" b="0" i="0" u="none" strike="noStrike" baseline="0" dirty="0">
                <a:latin typeface="TimesNewRomanPSMT"/>
              </a:rPr>
              <a:t>7.Akademik gelişim alanında, hayat boyu gelişim ve değişim anlayışından hareketle öğrencilerin kendi öğrenmelerinin sorumluluğunu alması, akademik anlayış</a:t>
            </a:r>
            <a:r>
              <a:rPr lang="tr-TR" sz="1800" dirty="0">
                <a:latin typeface="TimesNewRomanPSMT"/>
              </a:rPr>
              <a:t> </a:t>
            </a:r>
            <a:r>
              <a:rPr lang="tr-TR" sz="1800" b="0" i="0" u="none" strike="noStrike" baseline="0" dirty="0">
                <a:latin typeface="TimesNewRomanPSMT"/>
              </a:rPr>
              <a:t>geliştirmeleri, akademik çalışmalarında öz düzenleme becerilerini kazanmaları amaçlanmaktadır. Bu kapsamda öğrencilerin okula aidiyet geliştirmeleri, akademik gelişimleri ile ilgili öz değerlendirme yaparak gelişimlerini destekleyebilecek planlamalar yapabilmeleri, eğitsel başarıya götürecek kendilerine uygun öğrenme stillerini ve stratejilerini, zaman yönetimi becerilerini geliştirmeleri önemli görülmüştür.</a:t>
            </a:r>
            <a:endParaRPr dirty="0"/>
          </a:p>
        </p:txBody>
      </p:sp>
      <p:sp>
        <p:nvSpPr>
          <p:cNvPr id="1048716"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89"/>
        <p:cNvGrpSpPr/>
        <p:nvPr/>
      </p:nvGrpSpPr>
      <p:grpSpPr>
        <a:xfrm>
          <a:off x="0" y="0"/>
          <a:ext cx="0" cy="0"/>
          <a:chOff x="0" y="0"/>
          <a:chExt cx="0" cy="0"/>
        </a:xfrm>
      </p:grpSpPr>
      <p:sp>
        <p:nvSpPr>
          <p:cNvPr id="1048719" name="Google Shape;190;p29"/>
          <p:cNvSpPr txBox="1">
            <a:spLocks noGrp="1"/>
          </p:cNvSpPr>
          <p:nvPr>
            <p:ph type="title"/>
          </p:nvPr>
        </p:nvSpPr>
        <p:spPr>
          <a:xfrm>
            <a:off x="321399" y="715224"/>
            <a:ext cx="5762530" cy="3541967"/>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8. Kariyer gelişim alanında, içinde bulunduğumuz dijital çağda mesleklerin hızlı ve sürekli olarak değiştiği fikrinden hareketle öğrencilerin mesleklerin değişebileceği ve</a:t>
            </a:r>
            <a:br>
              <a:rPr lang="tr-TR" sz="1800" b="0" i="0" u="none" strike="noStrike" baseline="0" dirty="0">
                <a:latin typeface="TimesNewRomanPSMT"/>
              </a:rPr>
            </a:br>
            <a:r>
              <a:rPr lang="tr-TR" sz="1800" b="0" i="0" u="none" strike="noStrike" baseline="0" dirty="0">
                <a:latin typeface="TimesNewRomanPSMT"/>
              </a:rPr>
              <a:t>gelişebileceği anlayışını kazanmaları ve kendi kariyer planlarını bu anlayışa dayanarak geliştirmeleri benimsenmiştir. Bu kapsamda, öğrencilerin kariyer seçimi açısından kendini tanıması, mesleki bilgi kaynaklarından güvenilir olan ve olmayanları ayırt etmesi, çalışma ve üretmenin bireyin gelişimine katkısına inanması ve kendine uygun kariyer kararını vermesi önemli görülmüştür.</a:t>
            </a:r>
            <a:endParaRPr dirty="0"/>
          </a:p>
        </p:txBody>
      </p:sp>
      <p:sp>
        <p:nvSpPr>
          <p:cNvPr id="1048720"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93"/>
        <p:cNvGrpSpPr/>
        <p:nvPr/>
      </p:nvGrpSpPr>
      <p:grpSpPr>
        <a:xfrm>
          <a:off x="0" y="0"/>
          <a:ext cx="0" cy="0"/>
          <a:chOff x="0" y="0"/>
          <a:chExt cx="0" cy="0"/>
        </a:xfrm>
      </p:grpSpPr>
      <p:sp>
        <p:nvSpPr>
          <p:cNvPr id="1048596" name="Google Shape;95;p18"/>
          <p:cNvSpPr txBox="1">
            <a:spLocks noGrp="1"/>
          </p:cNvSpPr>
          <p:nvPr>
            <p:ph type="body" idx="1"/>
          </p:nvPr>
        </p:nvSpPr>
        <p:spPr>
          <a:xfrm>
            <a:off x="248970" y="623830"/>
            <a:ext cx="7590212" cy="4355576"/>
          </a:xfrm>
          <a:prstGeom prst="rect">
            <a:avLst/>
          </a:prstGeom>
        </p:spPr>
        <p:txBody>
          <a:bodyPr spcFirstLastPara="1" wrap="square" lIns="91425" tIns="91425" rIns="91425" bIns="91425" anchor="t" anchorCtr="0">
            <a:noAutofit/>
          </a:bodyPr>
          <a:lstStyle/>
          <a:p>
            <a:pPr marL="114300" indent="0" algn="l">
              <a:buNone/>
            </a:pPr>
            <a:r>
              <a:rPr lang="tr-TR" sz="1600" b="1" i="0" u="none" strike="noStrike" baseline="0" dirty="0">
                <a:solidFill>
                  <a:srgbClr val="FF0000"/>
                </a:solidFill>
                <a:latin typeface="Times New Roman" panose="02020603050405020304" pitchFamily="18" charset="0"/>
                <a:cs typeface="Times New Roman" panose="02020603050405020304" pitchFamily="18" charset="0"/>
              </a:rPr>
              <a:t>Bu kapsamda program ile aşağıdaki genel amaçlara ulaşılması hedeflenmektedir.</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Öğrenme yaşantıları yoluyla kendini tanıyabilen,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Kendi ve başkalarının duygularını anlayan ve kendi duygularını ifade edebilen,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Kişiler arası iletişim becerileri ve karakter güçleri gelişmiş,</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İçinde bulunduğu çevresine ve topluma uyum sağlayabilen,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Problem çözme ve karar verme becerilerine sahip,</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Kendine uygun ders, dal/alan ve meslek seçebilen,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Akademik planlama ve kariyer planlama yapabilen,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Hayat boyu öğrenme modelini alışkanlık hâline getiren,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Çalışarak üretmenin önemini benimseyen,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İyi oluş düzeyleri yüksek,</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Kök değerleri gelişmiş bireyler yetiştirmek amaçlanmıştır.</a:t>
            </a:r>
            <a:endParaRPr sz="1600" dirty="0">
              <a:solidFill>
                <a:schemeClr val="tx1"/>
              </a:solidFill>
              <a:latin typeface="Times New Roman" panose="02020603050405020304" pitchFamily="18" charset="0"/>
              <a:cs typeface="Times New Roman" panose="02020603050405020304" pitchFamily="18" charset="0"/>
            </a:endParaRPr>
          </a:p>
        </p:txBody>
      </p:sp>
      <p:sp>
        <p:nvSpPr>
          <p:cNvPr id="1048597" name="Google Shape;96;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lang="en"/>
          </a:p>
        </p:txBody>
      </p:sp>
      <p:sp>
        <p:nvSpPr>
          <p:cNvPr id="1048805" name="Google Shape;65;p14"/>
          <p:cNvSpPr txBox="1">
            <a:spLocks noGrp="1"/>
          </p:cNvSpPr>
          <p:nvPr>
            <p:ph type="title"/>
          </p:nvPr>
        </p:nvSpPr>
        <p:spPr>
          <a:xfrm>
            <a:off x="561827" y="28972"/>
            <a:ext cx="5511300" cy="594858"/>
          </a:xfrm>
          <a:prstGeom prst="rect">
            <a:avLst/>
          </a:prstGeom>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4800"/>
              <a:buFont typeface="Lato Hairline"/>
              <a:buNone/>
              <a:defRPr>
                <a:latin typeface="Lato Hairline"/>
                <a:ea typeface="Lato Hairline"/>
                <a:cs typeface="Lato Hairline"/>
                <a:sym typeface="Lato Hairline"/>
              </a:defRPr>
            </a:lvl1pPr>
            <a:lvl2pPr marR="0" lvl="1" algn="l">
              <a:lnSpc>
                <a:spcPct val="100000"/>
              </a:lnSpc>
              <a:spcBef>
                <a:spcPts val="0"/>
              </a:spcBef>
              <a:spcAft>
                <a:spcPts val="0"/>
              </a:spcAft>
              <a:buClr>
                <a:schemeClr val="dk1"/>
              </a:buClr>
              <a:buSzPts val="4800"/>
              <a:buFont typeface="Lato Hairline"/>
              <a:buNone/>
              <a:defRPr>
                <a:latin typeface="Lato Hairline"/>
                <a:ea typeface="Lato Hairline"/>
                <a:cs typeface="Lato Hairline"/>
                <a:sym typeface="Lato Hairline"/>
              </a:defRPr>
            </a:lvl2pPr>
            <a:lvl3pPr marR="0" lvl="2" algn="l">
              <a:lnSpc>
                <a:spcPct val="100000"/>
              </a:lnSpc>
              <a:spcBef>
                <a:spcPts val="0"/>
              </a:spcBef>
              <a:spcAft>
                <a:spcPts val="0"/>
              </a:spcAft>
              <a:buClr>
                <a:schemeClr val="dk1"/>
              </a:buClr>
              <a:buSzPts val="4800"/>
              <a:buFont typeface="Lato Hairline"/>
              <a:buNone/>
              <a:defRPr>
                <a:latin typeface="Lato Hairline"/>
                <a:ea typeface="Lato Hairline"/>
                <a:cs typeface="Lato Hairline"/>
                <a:sym typeface="Lato Hairline"/>
              </a:defRPr>
            </a:lvl3pPr>
            <a:lvl4pPr marR="0" lvl="3" algn="l">
              <a:lnSpc>
                <a:spcPct val="100000"/>
              </a:lnSpc>
              <a:spcBef>
                <a:spcPts val="0"/>
              </a:spcBef>
              <a:spcAft>
                <a:spcPts val="0"/>
              </a:spcAft>
              <a:buClr>
                <a:schemeClr val="dk1"/>
              </a:buClr>
              <a:buSzPts val="4800"/>
              <a:buFont typeface="Lato Hairline"/>
              <a:buNone/>
              <a:defRPr>
                <a:latin typeface="Lato Hairline"/>
                <a:ea typeface="Lato Hairline"/>
                <a:cs typeface="Lato Hairline"/>
                <a:sym typeface="Lato Hairline"/>
              </a:defRPr>
            </a:lvl4pPr>
            <a:lvl5pPr marR="0" lvl="4" algn="l">
              <a:lnSpc>
                <a:spcPct val="100000"/>
              </a:lnSpc>
              <a:spcBef>
                <a:spcPts val="0"/>
              </a:spcBef>
              <a:spcAft>
                <a:spcPts val="0"/>
              </a:spcAft>
              <a:buClr>
                <a:schemeClr val="dk1"/>
              </a:buClr>
              <a:buSzPts val="4800"/>
              <a:buFont typeface="Lato Hairline"/>
              <a:buNone/>
              <a:defRPr>
                <a:latin typeface="Lato Hairline"/>
                <a:ea typeface="Lato Hairline"/>
                <a:cs typeface="Lato Hairline"/>
                <a:sym typeface="Lato Hairline"/>
              </a:defRPr>
            </a:lvl5pPr>
            <a:lvl6pPr marR="0" lvl="5" algn="l">
              <a:lnSpc>
                <a:spcPct val="100000"/>
              </a:lnSpc>
              <a:spcBef>
                <a:spcPts val="0"/>
              </a:spcBef>
              <a:spcAft>
                <a:spcPts val="0"/>
              </a:spcAft>
              <a:buClr>
                <a:schemeClr val="dk1"/>
              </a:buClr>
              <a:buSzPts val="4800"/>
              <a:buFont typeface="Lato Hairline"/>
              <a:buNone/>
              <a:defRPr>
                <a:latin typeface="Lato Hairline"/>
                <a:ea typeface="Lato Hairline"/>
                <a:cs typeface="Lato Hairline"/>
                <a:sym typeface="Lato Hairline"/>
              </a:defRPr>
            </a:lvl6pPr>
            <a:lvl7pPr marR="0" lvl="6" algn="l">
              <a:lnSpc>
                <a:spcPct val="100000"/>
              </a:lnSpc>
              <a:spcBef>
                <a:spcPts val="0"/>
              </a:spcBef>
              <a:spcAft>
                <a:spcPts val="0"/>
              </a:spcAft>
              <a:buClr>
                <a:schemeClr val="dk1"/>
              </a:buClr>
              <a:buSzPts val="4800"/>
              <a:buFont typeface="Lato Hairline"/>
              <a:buNone/>
              <a:defRPr>
                <a:latin typeface="Lato Hairline"/>
                <a:ea typeface="Lato Hairline"/>
                <a:cs typeface="Lato Hairline"/>
                <a:sym typeface="Lato Hairline"/>
              </a:defRPr>
            </a:lvl7pPr>
            <a:lvl8pPr marR="0" lvl="7" algn="l">
              <a:lnSpc>
                <a:spcPct val="100000"/>
              </a:lnSpc>
              <a:spcBef>
                <a:spcPts val="0"/>
              </a:spcBef>
              <a:spcAft>
                <a:spcPts val="0"/>
              </a:spcAft>
              <a:buClr>
                <a:schemeClr val="dk1"/>
              </a:buClr>
              <a:buSzPts val="4800"/>
              <a:buFont typeface="Lato Hairline"/>
              <a:buNone/>
              <a:defRPr>
                <a:latin typeface="Lato Hairline"/>
                <a:ea typeface="Lato Hairline"/>
                <a:cs typeface="Lato Hairline"/>
                <a:sym typeface="Lato Hairline"/>
              </a:defRPr>
            </a:lvl8pPr>
            <a:lvl9pPr marR="0" lvl="8" algn="l">
              <a:lnSpc>
                <a:spcPct val="100000"/>
              </a:lnSpc>
              <a:spcBef>
                <a:spcPts val="0"/>
              </a:spcBef>
              <a:spcAft>
                <a:spcPts val="0"/>
              </a:spcAft>
              <a:buClr>
                <a:schemeClr val="dk1"/>
              </a:buClr>
              <a:buSzPts val="4800"/>
              <a:buFont typeface="Lato Hairline"/>
              <a:buNone/>
              <a:defRPr>
                <a:latin typeface="Lato Hairline"/>
                <a:ea typeface="Lato Hairline"/>
                <a:cs typeface="Lato Hairline"/>
                <a:sym typeface="Lato Hairline"/>
              </a:defRPr>
            </a:lvl9pPr>
          </a:lstStyle>
          <a:p>
            <a:pPr marL="0" lvl="0" indent="0" algn="l" rtl="0">
              <a:spcBef>
                <a:spcPts val="0"/>
              </a:spcBef>
              <a:spcAft>
                <a:spcPts val="0"/>
              </a:spcAft>
              <a:buNone/>
            </a:pPr>
            <a:r>
              <a:rPr lang="tr-TR" sz="1800" b="1" i="0" u="none" strike="noStrike" baseline="0" dirty="0">
                <a:latin typeface="TimesNewRomanPS-BoldMT"/>
              </a:rPr>
              <a:t>SINIF REHBERLİK PROGRAMI’NIN AMAÇLARI</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89"/>
        <p:cNvGrpSpPr/>
        <p:nvPr/>
      </p:nvGrpSpPr>
      <p:grpSpPr>
        <a:xfrm>
          <a:off x="0" y="0"/>
          <a:ext cx="0" cy="0"/>
          <a:chOff x="0" y="0"/>
          <a:chExt cx="0" cy="0"/>
        </a:xfrm>
      </p:grpSpPr>
      <p:sp>
        <p:nvSpPr>
          <p:cNvPr id="1048723" name="Google Shape;190;p29"/>
          <p:cNvSpPr txBox="1">
            <a:spLocks noGrp="1"/>
          </p:cNvSpPr>
          <p:nvPr>
            <p:ph type="title"/>
          </p:nvPr>
        </p:nvSpPr>
        <p:spPr>
          <a:xfrm>
            <a:off x="448146" y="235390"/>
            <a:ext cx="6025081" cy="4635061"/>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9. Kariyer gelişim alanında, öğrencilerin içinde bulundukları kariyer gelişim döneminin özellikleri ve kariyer gelişim görevleri dikkate alınmıştır.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dirty="0">
                <a:latin typeface="Wingdings3"/>
              </a:rPr>
              <a:t>10.</a:t>
            </a:r>
            <a:r>
              <a:rPr lang="tr-TR" sz="1800" b="0" i="0" u="none" strike="noStrike" baseline="0" dirty="0">
                <a:latin typeface="Wingdings3"/>
              </a:rPr>
              <a:t> </a:t>
            </a:r>
            <a:r>
              <a:rPr lang="tr-TR" sz="1800" b="0" i="0" u="none" strike="noStrike" baseline="0" dirty="0">
                <a:latin typeface="TimesNewRomanPSMT"/>
              </a:rPr>
              <a:t>Sosyal duygusal gelişim alanında, öğrencilerin içinde bulundukları sosyal gruplarda başarılı olmaları için neleri bilmeleri ve nasıl davranmaları gerektiğiyle ilgili becerileri</a:t>
            </a:r>
            <a:r>
              <a:rPr lang="tr-TR" sz="1800" dirty="0">
                <a:latin typeface="TimesNewRomanPSMT"/>
              </a:rPr>
              <a:t> </a:t>
            </a:r>
            <a:r>
              <a:rPr lang="tr-TR" sz="1800" b="0" i="0" u="none" strike="noStrike" baseline="0" dirty="0">
                <a:latin typeface="TimesNewRomanPSMT"/>
              </a:rPr>
              <a:t>kazandırmak benimsenmiştir. Bunun yanı sıra, zihinsel gelişime de destek sağlayan duygularını anlamalarına, tanımalarına, ifade etmelerine ve yönetmelerine odaklanılmıştır. Bu kapsamda, benlik farkındalığı kazanma, duyguları anlama ve yönetme, sorumlu karar verme, kişisel güvenliğini sağlama ve kişilerarası iletişim becerileri gibi sosyal duygusal öğrenme becerilerini geliştirmeleri önemli görülmüştür.</a:t>
            </a:r>
            <a:endParaRPr dirty="0"/>
          </a:p>
        </p:txBody>
      </p:sp>
      <p:sp>
        <p:nvSpPr>
          <p:cNvPr id="104872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89"/>
        <p:cNvGrpSpPr/>
        <p:nvPr/>
      </p:nvGrpSpPr>
      <p:grpSpPr>
        <a:xfrm>
          <a:off x="0" y="0"/>
          <a:ext cx="0" cy="0"/>
          <a:chOff x="0" y="0"/>
          <a:chExt cx="0" cy="0"/>
        </a:xfrm>
      </p:grpSpPr>
      <p:sp>
        <p:nvSpPr>
          <p:cNvPr id="1048727" name="Google Shape;190;p29"/>
          <p:cNvSpPr txBox="1">
            <a:spLocks noGrp="1"/>
          </p:cNvSpPr>
          <p:nvPr>
            <p:ph type="title"/>
          </p:nvPr>
        </p:nvSpPr>
        <p:spPr>
          <a:xfrm>
            <a:off x="384772" y="1013987"/>
            <a:ext cx="6025081" cy="4771178"/>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11.Sınıf Rehberlik Programı’nda iyi oluş, iyilik hâli, beden imgesi, sanal arkadaşlık, hak savunuculuğu, karakter güçleri, hayal etme, liderlik becerileri, kariyer amaç ve beklentileri, kariyer </a:t>
            </a:r>
            <a:r>
              <a:rPr lang="tr-TR" sz="1800" b="0" i="0" u="none" strike="noStrike" baseline="0" dirty="0" err="1">
                <a:latin typeface="TimesNewRomanPSMT"/>
              </a:rPr>
              <a:t>portfolyosu</a:t>
            </a:r>
            <a:r>
              <a:rPr lang="tr-TR" sz="1800" b="0" i="0" u="none" strike="noStrike" baseline="0" dirty="0">
                <a:latin typeface="TimesNewRomanPSMT"/>
              </a:rPr>
              <a:t> anlayışı geliştirme, kariyer planlama, hayat boyu öğrenme anlayışı, çaba gösterme, çalışma anlayışı ve önemi, üretme davranışı, okul ve eğitimin önemi, akademik erteleme, öğrenmenin bir parçası olarak hata/başarısızlık, öğrenme etkinlik ve ortamlarına yönelik duygu ve düşünce temalarına ilk kez yer verilmiştir.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12.Akademik gelişimde ve kariyer gelişiminde olduğu gibi sosyal duygusal gelişim alanında da öğrencilerin güçlü yönlerini ortaya çıkarmaları ve olumlu kişilik özelliklerini geliştirmeleri benimsenmiştir.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endParaRPr dirty="0"/>
          </a:p>
        </p:txBody>
      </p:sp>
      <p:sp>
        <p:nvSpPr>
          <p:cNvPr id="1048728"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89"/>
        <p:cNvGrpSpPr/>
        <p:nvPr/>
      </p:nvGrpSpPr>
      <p:grpSpPr>
        <a:xfrm>
          <a:off x="0" y="0"/>
          <a:ext cx="0" cy="0"/>
          <a:chOff x="0" y="0"/>
          <a:chExt cx="0" cy="0"/>
        </a:xfrm>
      </p:grpSpPr>
      <p:sp>
        <p:nvSpPr>
          <p:cNvPr id="1048731" name="Google Shape;190;p29"/>
          <p:cNvSpPr txBox="1">
            <a:spLocks noGrp="1"/>
          </p:cNvSpPr>
          <p:nvPr>
            <p:ph type="title"/>
          </p:nvPr>
        </p:nvSpPr>
        <p:spPr>
          <a:xfrm>
            <a:off x="411666" y="951234"/>
            <a:ext cx="6025081" cy="3659664"/>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endParaRPr dirty="0"/>
          </a:p>
        </p:txBody>
      </p:sp>
      <p:sp>
        <p:nvSpPr>
          <p:cNvPr id="1048732"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lang="en"/>
          </a:p>
        </p:txBody>
      </p:sp>
      <p:sp>
        <p:nvSpPr>
          <p:cNvPr id="1048733" name="Metin kutusu 4"/>
          <p:cNvSpPr txBox="1"/>
          <p:nvPr/>
        </p:nvSpPr>
        <p:spPr>
          <a:xfrm>
            <a:off x="636182" y="1350377"/>
            <a:ext cx="5576047" cy="2225040"/>
          </a:xfrm>
          <a:prstGeom prst="rect">
            <a:avLst/>
          </a:prstGeom>
          <a:noFill/>
        </p:spPr>
        <p:txBody>
          <a:bodyPr wrap="square">
            <a:spAutoFit/>
          </a:bodyPr>
          <a:lstStyle/>
          <a:p>
            <a:pPr algn="l"/>
            <a:r>
              <a:rPr lang="tr-TR" sz="1800" b="0" i="0" u="none" strike="noStrike" baseline="0" dirty="0">
                <a:latin typeface="TimesNewRomanPSMT"/>
              </a:rPr>
              <a:t>13.Akademik, kariyer ve sosyal duygusal gelişim alanlarında, öğrencilerin güçlü yanlarını ortaya çıkarmak, kök değerleri kazanmalarına katkıda bulunmak benimsenmiştir. Bu kapsamda, öğrencilere sağlıklı bir akademik gelişim, sağlıklı bir kariyer gelişimi ve sağlıklı bir sosyal duygusal gelişim sağlayarak öğrencilerin iyi oluş ve uyum düzeyi yüksek bireyler olarak yetişmeleri beklenmektedir.</a:t>
            </a:r>
            <a:endParaRPr lang="tr-TR"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1"/>
        <p:cNvGrpSpPr/>
        <p:nvPr/>
      </p:nvGrpSpPr>
      <p:grpSpPr>
        <a:xfrm>
          <a:off x="0" y="0"/>
          <a:ext cx="0" cy="0"/>
          <a:chOff x="0" y="0"/>
          <a:chExt cx="0" cy="0"/>
        </a:xfrm>
      </p:grpSpPr>
      <p:sp>
        <p:nvSpPr>
          <p:cNvPr id="1048736" name="Google Shape;174;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23</a:t>
            </a:fld>
            <a:endParaRPr>
              <a:solidFill>
                <a:srgbClr val="999999"/>
              </a:solidFill>
            </a:endParaRPr>
          </a:p>
        </p:txBody>
      </p:sp>
      <p:sp>
        <p:nvSpPr>
          <p:cNvPr id="1048737" name="Google Shape;172;p27"/>
          <p:cNvSpPr txBox="1">
            <a:spLocks noGrp="1"/>
          </p:cNvSpPr>
          <p:nvPr>
            <p:ph type="ctrTitle" idx="4294967295"/>
          </p:nvPr>
        </p:nvSpPr>
        <p:spPr>
          <a:xfrm>
            <a:off x="1095009" y="2403008"/>
            <a:ext cx="6405282" cy="1160462"/>
          </a:xfrm>
          <a:prstGeom prst="rect">
            <a:avLst/>
          </a:prstGeom>
        </p:spPr>
        <p:txBody>
          <a:bodyPr spcFirstLastPara="1" wrap="square" lIns="91425" tIns="91425" rIns="91425" bIns="91425" anchor="b" anchorCtr="0">
            <a:noAutofit/>
          </a:bodyPr>
          <a:lstStyle/>
          <a:p>
            <a:pPr algn="ctr"/>
            <a:r>
              <a:rPr lang="tr-TR" sz="3600" b="1" i="0" u="none" strike="noStrike" baseline="0" dirty="0">
                <a:solidFill>
                  <a:schemeClr val="bg1"/>
                </a:solidFill>
                <a:latin typeface="TimesNewRomanPS-BoldMT"/>
              </a:rPr>
              <a:t>SINIF REHBERLİK PROGRAMI’NDA KÖK DEĞERLER VE KARAKTER</a:t>
            </a:r>
            <a:br>
              <a:rPr lang="tr-TR" sz="3600" b="1" i="0" u="none" strike="noStrike" baseline="0" dirty="0">
                <a:solidFill>
                  <a:schemeClr val="bg1"/>
                </a:solidFill>
                <a:latin typeface="TimesNewRomanPS-BoldMT"/>
              </a:rPr>
            </a:br>
            <a:r>
              <a:rPr lang="tr-TR" sz="3600" b="1" i="0" u="none" strike="noStrike" baseline="0" dirty="0">
                <a:solidFill>
                  <a:schemeClr val="bg1"/>
                </a:solidFill>
                <a:latin typeface="TimesNewRomanPS-BoldMT"/>
              </a:rPr>
              <a:t>GÜÇLERİ</a:t>
            </a:r>
            <a:endParaRPr sz="138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9"/>
        <p:cNvGrpSpPr/>
        <p:nvPr/>
      </p:nvGrpSpPr>
      <p:grpSpPr>
        <a:xfrm>
          <a:off x="0" y="0"/>
          <a:ext cx="0" cy="0"/>
          <a:chOff x="0" y="0"/>
          <a:chExt cx="0" cy="0"/>
        </a:xfrm>
      </p:grpSpPr>
      <p:sp>
        <p:nvSpPr>
          <p:cNvPr id="1048740" name="Google Shape;121;p21"/>
          <p:cNvSpPr txBox="1">
            <a:spLocks noGrp="1"/>
          </p:cNvSpPr>
          <p:nvPr>
            <p:ph type="body" idx="1"/>
          </p:nvPr>
        </p:nvSpPr>
        <p:spPr>
          <a:xfrm>
            <a:off x="185857" y="1383139"/>
            <a:ext cx="6246003" cy="2377221"/>
          </a:xfrm>
          <a:prstGeom prst="rect">
            <a:avLst/>
          </a:prstGeom>
        </p:spPr>
        <p:txBody>
          <a:bodyPr spcFirstLastPara="1" wrap="square" lIns="91425" tIns="91425" rIns="91425" bIns="91425" anchor="t" anchorCtr="0">
            <a:noAutofit/>
          </a:bodyPr>
          <a:lstStyle/>
          <a:p>
            <a:pPr marL="152400" indent="0" algn="l">
              <a:buNone/>
            </a:pPr>
            <a:r>
              <a:rPr lang="tr-TR" sz="1800" b="1" i="0" u="none" strike="noStrike" baseline="0" dirty="0">
                <a:solidFill>
                  <a:schemeClr val="tx1">
                    <a:lumMod val="50000"/>
                  </a:schemeClr>
                </a:solidFill>
                <a:latin typeface="TimesNewRomanPS-BoldMT"/>
              </a:rPr>
              <a:t>Kök Değerler</a:t>
            </a:r>
          </a:p>
          <a:p>
            <a:pPr marL="152400" indent="0" algn="l">
              <a:buNone/>
            </a:pPr>
            <a:r>
              <a:rPr lang="tr-TR" sz="1800" b="0" i="0" u="none" strike="noStrike" baseline="0" dirty="0">
                <a:solidFill>
                  <a:schemeClr val="tx1">
                    <a:lumMod val="50000"/>
                  </a:schemeClr>
                </a:solidFill>
                <a:latin typeface="TimesNewRomanPSMT"/>
              </a:rPr>
              <a:t>Millî Eğitim Bakanlığının tüm müfredatıyla paralellik gösterebilmek adına Talim ve Terbiye Kurulu Başkanlığının (TTKB) 18 Temmuz 2017 tarihli </a:t>
            </a:r>
            <a:r>
              <a:rPr lang="tr-TR" sz="1800" b="0" i="1" u="none" strike="noStrike" baseline="0" dirty="0">
                <a:solidFill>
                  <a:schemeClr val="tx1">
                    <a:lumMod val="50000"/>
                  </a:schemeClr>
                </a:solidFill>
                <a:latin typeface="TimesNewRomanPS-ItalicMT"/>
              </a:rPr>
              <a:t>“Müfredatta Yenileme ve Değişiklik Çalışmalarımız Üzerine...” </a:t>
            </a:r>
            <a:r>
              <a:rPr lang="tr-TR" sz="1800" b="0" i="0" u="none" strike="noStrike" baseline="0" dirty="0">
                <a:solidFill>
                  <a:schemeClr val="tx1">
                    <a:lumMod val="50000"/>
                  </a:schemeClr>
                </a:solidFill>
                <a:latin typeface="TimesNewRomanPSMT"/>
              </a:rPr>
              <a:t>isimli raporda yer alan kök değerler: </a:t>
            </a:r>
            <a:r>
              <a:rPr lang="tr-TR" sz="1800" b="0" i="1" u="none" strike="noStrike" baseline="0" dirty="0">
                <a:solidFill>
                  <a:schemeClr val="tx1">
                    <a:lumMod val="50000"/>
                  </a:schemeClr>
                </a:solidFill>
                <a:latin typeface="TimesNewRomanPS-ItalicMT"/>
              </a:rPr>
              <a:t>adalet, dostluk, dürüstlük, öz denetim, sabır, saygı, sevgi, sorumluluk, yardımseverlik, vatanseverlik</a:t>
            </a:r>
            <a:r>
              <a:rPr lang="tr-TR" sz="1800" b="0" i="0" u="none" strike="noStrike" baseline="0" dirty="0">
                <a:solidFill>
                  <a:schemeClr val="tx1">
                    <a:lumMod val="50000"/>
                  </a:schemeClr>
                </a:solidFill>
                <a:latin typeface="TimesNewRomanPSMT"/>
              </a:rPr>
              <a:t>tir.</a:t>
            </a:r>
            <a:endParaRPr lang="en-US" dirty="0">
              <a:solidFill>
                <a:schemeClr val="tx1">
                  <a:lumMod val="50000"/>
                </a:schemeClr>
              </a:solidFill>
            </a:endParaRPr>
          </a:p>
        </p:txBody>
      </p:sp>
      <p:sp>
        <p:nvSpPr>
          <p:cNvPr id="1048741"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9"/>
        <p:cNvGrpSpPr/>
        <p:nvPr/>
      </p:nvGrpSpPr>
      <p:grpSpPr>
        <a:xfrm>
          <a:off x="0" y="0"/>
          <a:ext cx="0" cy="0"/>
          <a:chOff x="0" y="0"/>
          <a:chExt cx="0" cy="0"/>
        </a:xfrm>
      </p:grpSpPr>
      <p:sp>
        <p:nvSpPr>
          <p:cNvPr id="1048744" name="Google Shape;121;p21"/>
          <p:cNvSpPr txBox="1">
            <a:spLocks noGrp="1"/>
          </p:cNvSpPr>
          <p:nvPr>
            <p:ph type="body" idx="1"/>
          </p:nvPr>
        </p:nvSpPr>
        <p:spPr>
          <a:xfrm>
            <a:off x="185857" y="1033516"/>
            <a:ext cx="6246003" cy="2377221"/>
          </a:xfrm>
          <a:prstGeom prst="rect">
            <a:avLst/>
          </a:prstGeom>
        </p:spPr>
        <p:txBody>
          <a:bodyPr spcFirstLastPara="1" wrap="square" lIns="91425" tIns="91425" rIns="91425" bIns="91425" anchor="t" anchorCtr="0">
            <a:noAutofit/>
          </a:bodyPr>
          <a:lstStyle/>
          <a:p>
            <a:pPr marL="152400" indent="0" algn="l">
              <a:buNone/>
            </a:pPr>
            <a:r>
              <a:rPr lang="tr-TR" sz="1800" b="1" i="0" u="none" strike="noStrike" baseline="0" dirty="0">
                <a:latin typeface="TimesNewRomanPS-BoldMT"/>
              </a:rPr>
              <a:t>Karakter Güçleri ve Erdemler</a:t>
            </a:r>
            <a:endParaRPr lang="tr-TR" sz="1800" b="0" i="0" u="none" strike="noStrike" baseline="0" dirty="0">
              <a:latin typeface="TimesNewRomanPSMT"/>
            </a:endParaRPr>
          </a:p>
          <a:p>
            <a:pPr marL="152400" indent="0" algn="l">
              <a:buNone/>
            </a:pPr>
            <a:r>
              <a:rPr lang="tr-TR" sz="1800" b="0" i="0" u="none" strike="noStrike" baseline="0" dirty="0">
                <a:solidFill>
                  <a:schemeClr val="tx1">
                    <a:lumMod val="50000"/>
                  </a:schemeClr>
                </a:solidFill>
                <a:latin typeface="TimesNewRomanPSMT"/>
              </a:rPr>
              <a:t>Pozitif psikolojide belirtilen olumlu ve güçlü özellikler “karakter güçleri” olarak ifade edilmektedir. Karakter güçleri, bireyin iyi olma düzeyine katkı sağlayan ve geliştirilebilir özelliklerdir. Karakter güçleri, her bireyde farklı düzeylerde bulunan, bireyin duygu, düşünce ve davranışlarıyla ortaya konan pozitif özellikler olarak tanımlanır. Farklı kültürlerde yaygın olarak bilinen, bireyin iyi oluşuna ve yaşam doyumuna katkı sağlayan ve ahlaki açıdan değerli olan özellikler 6 temel erdem ve 24 karakter gücü olarak sınıflandırılmıştır.</a:t>
            </a:r>
            <a:endParaRPr lang="en-US" dirty="0">
              <a:solidFill>
                <a:schemeClr val="tx1">
                  <a:lumMod val="50000"/>
                </a:schemeClr>
              </a:solidFill>
            </a:endParaRPr>
          </a:p>
        </p:txBody>
      </p:sp>
      <p:sp>
        <p:nvSpPr>
          <p:cNvPr id="1048745"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9"/>
        <p:cNvGrpSpPr/>
        <p:nvPr/>
      </p:nvGrpSpPr>
      <p:grpSpPr>
        <a:xfrm>
          <a:off x="0" y="0"/>
          <a:ext cx="0" cy="0"/>
          <a:chOff x="0" y="0"/>
          <a:chExt cx="0" cy="0"/>
        </a:xfrm>
      </p:grpSpPr>
      <p:sp>
        <p:nvSpPr>
          <p:cNvPr id="1048748" name="Google Shape;121;p21"/>
          <p:cNvSpPr txBox="1">
            <a:spLocks noGrp="1"/>
          </p:cNvSpPr>
          <p:nvPr>
            <p:ph type="body" idx="1"/>
          </p:nvPr>
        </p:nvSpPr>
        <p:spPr>
          <a:xfrm>
            <a:off x="212751" y="397021"/>
            <a:ext cx="6412167" cy="4112225"/>
          </a:xfrm>
          <a:prstGeom prst="rect">
            <a:avLst/>
          </a:prstGeom>
        </p:spPr>
        <p:txBody>
          <a:bodyPr spcFirstLastPara="1" wrap="square" lIns="91425" tIns="91425" rIns="91425" bIns="91425" anchor="t" anchorCtr="0">
            <a:noAutofit/>
          </a:bodyPr>
          <a:lstStyle/>
          <a:p>
            <a:pPr algn="l"/>
            <a:r>
              <a:rPr lang="tr-TR" sz="1800" b="0" i="1" u="none" strike="noStrike" baseline="0" dirty="0">
                <a:solidFill>
                  <a:schemeClr val="accent6">
                    <a:lumMod val="75000"/>
                  </a:schemeClr>
                </a:solidFill>
                <a:latin typeface="TimesNewRomanPS-ItalicMT"/>
              </a:rPr>
              <a:t>Bilgelik erdemi: </a:t>
            </a:r>
            <a:r>
              <a:rPr lang="tr-TR" sz="1800" b="0" i="0" u="none" strike="noStrike" baseline="0" dirty="0">
                <a:solidFill>
                  <a:schemeClr val="tx1">
                    <a:lumMod val="50000"/>
                  </a:schemeClr>
                </a:solidFill>
                <a:latin typeface="TimesNewRomanPSMT"/>
              </a:rPr>
              <a:t>yaratıcılık, merak, öğrenme sevgisi, açık fikirlilik ve çok yönlü bakış açısı karakter güçlerini</a:t>
            </a:r>
          </a:p>
          <a:p>
            <a:pPr algn="l"/>
            <a:r>
              <a:rPr lang="tr-TR" sz="1800" i="1" dirty="0">
                <a:solidFill>
                  <a:srgbClr val="C00000"/>
                </a:solidFill>
                <a:latin typeface="TimesNewRomanPS-ItalicMT"/>
              </a:rPr>
              <a:t>C</a:t>
            </a:r>
            <a:r>
              <a:rPr lang="tr-TR" sz="1800" b="0" i="1" u="none" strike="noStrike" baseline="0" dirty="0">
                <a:solidFill>
                  <a:srgbClr val="C00000"/>
                </a:solidFill>
                <a:latin typeface="TimesNewRomanPS-ItalicMT"/>
              </a:rPr>
              <a:t>esaret erdemi</a:t>
            </a:r>
            <a:r>
              <a:rPr lang="tr-TR" sz="1800" dirty="0">
                <a:solidFill>
                  <a:srgbClr val="C00000"/>
                </a:solidFill>
                <a:latin typeface="TimesNewRomanPSMT"/>
              </a:rPr>
              <a:t>: </a:t>
            </a:r>
            <a:r>
              <a:rPr lang="tr-TR" sz="1800" b="0" i="0" u="none" strike="noStrike" baseline="0" dirty="0">
                <a:solidFill>
                  <a:schemeClr val="tx1">
                    <a:lumMod val="50000"/>
                  </a:schemeClr>
                </a:solidFill>
                <a:latin typeface="TimesNewRomanPSMT"/>
              </a:rPr>
              <a:t>cesur olma, azim ve kararlılık, dürüstlük ve yaşam coşkusu karakter güçlerini</a:t>
            </a:r>
          </a:p>
          <a:p>
            <a:pPr algn="l"/>
            <a:r>
              <a:rPr lang="tr-TR" sz="1800" i="1" dirty="0">
                <a:solidFill>
                  <a:schemeClr val="accent4">
                    <a:lumMod val="50000"/>
                  </a:schemeClr>
                </a:solidFill>
                <a:latin typeface="TimesNewRomanPS-ItalicMT"/>
              </a:rPr>
              <a:t>İ</a:t>
            </a:r>
            <a:r>
              <a:rPr lang="tr-TR" sz="1800" b="0" i="1" u="none" strike="noStrike" baseline="0" dirty="0">
                <a:solidFill>
                  <a:schemeClr val="accent4">
                    <a:lumMod val="50000"/>
                  </a:schemeClr>
                </a:solidFill>
                <a:latin typeface="TimesNewRomanPS-ItalicMT"/>
              </a:rPr>
              <a:t>nsanlık erdemi</a:t>
            </a:r>
            <a:r>
              <a:rPr lang="tr-TR" sz="1800" dirty="0">
                <a:solidFill>
                  <a:schemeClr val="accent4">
                    <a:lumMod val="50000"/>
                  </a:schemeClr>
                </a:solidFill>
                <a:latin typeface="TimesNewRomanPSMT"/>
              </a:rPr>
              <a:t>: </a:t>
            </a:r>
            <a:r>
              <a:rPr lang="tr-TR" sz="1800" b="0" i="0" u="none" strike="noStrike" baseline="0" dirty="0">
                <a:solidFill>
                  <a:schemeClr val="tx1">
                    <a:lumMod val="50000"/>
                  </a:schemeClr>
                </a:solidFill>
                <a:latin typeface="TimesNewRomanPSMT"/>
              </a:rPr>
              <a:t>sosyal zekâ, sevgi ve nezaket karakter güçlerini</a:t>
            </a:r>
          </a:p>
          <a:p>
            <a:pPr algn="l"/>
            <a:r>
              <a:rPr lang="tr-TR" sz="1800" i="1" dirty="0">
                <a:solidFill>
                  <a:srgbClr val="FFC000"/>
                </a:solidFill>
                <a:latin typeface="TimesNewRomanPS-ItalicMT"/>
              </a:rPr>
              <a:t>A</a:t>
            </a:r>
            <a:r>
              <a:rPr lang="tr-TR" sz="1800" b="0" i="1" u="none" strike="noStrike" baseline="0" dirty="0">
                <a:solidFill>
                  <a:srgbClr val="FFC000"/>
                </a:solidFill>
                <a:latin typeface="TimesNewRomanPS-ItalicMT"/>
              </a:rPr>
              <a:t>dalet erdemi</a:t>
            </a:r>
            <a:r>
              <a:rPr lang="tr-TR" sz="1800" dirty="0">
                <a:solidFill>
                  <a:srgbClr val="FFC000"/>
                </a:solidFill>
                <a:latin typeface="TimesNewRomanPSMT"/>
              </a:rPr>
              <a:t>:</a:t>
            </a:r>
            <a:r>
              <a:rPr lang="tr-TR" sz="1800" dirty="0">
                <a:solidFill>
                  <a:schemeClr val="tx1">
                    <a:lumMod val="50000"/>
                  </a:schemeClr>
                </a:solidFill>
                <a:latin typeface="TimesNewRomanPSMT"/>
              </a:rPr>
              <a:t> </a:t>
            </a:r>
            <a:r>
              <a:rPr lang="tr-TR" sz="1800" b="0" i="0" u="none" strike="noStrike" baseline="0" dirty="0">
                <a:solidFill>
                  <a:schemeClr val="tx1">
                    <a:lumMod val="50000"/>
                  </a:schemeClr>
                </a:solidFill>
                <a:latin typeface="TimesNewRomanPSMT"/>
              </a:rPr>
              <a:t>vatandaşlık, liderlik ve hakkaniyet karakter güçlerini</a:t>
            </a:r>
          </a:p>
          <a:p>
            <a:pPr algn="l"/>
            <a:r>
              <a:rPr lang="tr-TR" sz="1800" b="0" i="1" u="none" strike="noStrike" baseline="0" dirty="0">
                <a:solidFill>
                  <a:srgbClr val="FF0000"/>
                </a:solidFill>
                <a:latin typeface="TimesNewRomanPS-ItalicMT"/>
              </a:rPr>
              <a:t>Ölçülülük erdemi: </a:t>
            </a:r>
            <a:r>
              <a:rPr lang="tr-TR" sz="1800" b="0" i="0" u="none" strike="noStrike" baseline="0" dirty="0">
                <a:solidFill>
                  <a:schemeClr val="tx1">
                    <a:lumMod val="50000"/>
                  </a:schemeClr>
                </a:solidFill>
                <a:latin typeface="TimesNewRomanPSMT"/>
              </a:rPr>
              <a:t>affetme, alçakgönüllülük, tedbirlilik ve öz düzenleme karakter güçlerini</a:t>
            </a:r>
          </a:p>
          <a:p>
            <a:pPr algn="l"/>
            <a:r>
              <a:rPr lang="tr-TR" sz="1800" i="1" dirty="0">
                <a:solidFill>
                  <a:schemeClr val="accent5">
                    <a:lumMod val="60000"/>
                    <a:lumOff val="40000"/>
                  </a:schemeClr>
                </a:solidFill>
                <a:latin typeface="TimesNewRomanPS-ItalicMT"/>
              </a:rPr>
              <a:t>A</a:t>
            </a:r>
            <a:r>
              <a:rPr lang="tr-TR" sz="1800" b="0" i="1" u="none" strike="noStrike" baseline="0" dirty="0">
                <a:solidFill>
                  <a:schemeClr val="accent5">
                    <a:lumMod val="60000"/>
                    <a:lumOff val="40000"/>
                  </a:schemeClr>
                </a:solidFill>
                <a:latin typeface="TimesNewRomanPS-ItalicMT"/>
              </a:rPr>
              <a:t>şkınlık erdemi</a:t>
            </a:r>
            <a:r>
              <a:rPr lang="tr-TR" sz="1800" dirty="0">
                <a:solidFill>
                  <a:schemeClr val="accent5">
                    <a:lumMod val="60000"/>
                    <a:lumOff val="40000"/>
                  </a:schemeClr>
                </a:solidFill>
                <a:latin typeface="TimesNewRomanPSMT"/>
              </a:rPr>
              <a:t>: </a:t>
            </a:r>
            <a:r>
              <a:rPr lang="tr-TR" sz="1800" b="0" i="0" u="none" strike="noStrike" baseline="0" dirty="0">
                <a:solidFill>
                  <a:schemeClr val="tx1">
                    <a:lumMod val="50000"/>
                  </a:schemeClr>
                </a:solidFill>
                <a:latin typeface="TimesNewRomanPSMT"/>
              </a:rPr>
              <a:t>şükran, mizah, umut, maneviyat, estetik ve mükemmelliğin takdir edilmesi karakter güçlerini içermektedir.</a:t>
            </a:r>
          </a:p>
          <a:p>
            <a:pPr algn="l"/>
            <a:endParaRPr lang="tr-TR" sz="1800" b="0" i="0" u="none" strike="noStrike" baseline="0" dirty="0">
              <a:latin typeface="TimesNewRomanPSMT"/>
            </a:endParaRPr>
          </a:p>
          <a:p>
            <a:pPr algn="l"/>
            <a:endParaRPr lang="en-US" dirty="0">
              <a:solidFill>
                <a:schemeClr val="accent5">
                  <a:lumMod val="50000"/>
                </a:schemeClr>
              </a:solidFill>
            </a:endParaRPr>
          </a:p>
        </p:txBody>
      </p:sp>
      <p:sp>
        <p:nvSpPr>
          <p:cNvPr id="1048749"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9"/>
        <p:cNvGrpSpPr/>
        <p:nvPr/>
      </p:nvGrpSpPr>
      <p:grpSpPr>
        <a:xfrm>
          <a:off x="0" y="0"/>
          <a:ext cx="0" cy="0"/>
          <a:chOff x="0" y="0"/>
          <a:chExt cx="0" cy="0"/>
        </a:xfrm>
      </p:grpSpPr>
      <p:sp>
        <p:nvSpPr>
          <p:cNvPr id="1048752" name="Google Shape;121;p21"/>
          <p:cNvSpPr txBox="1">
            <a:spLocks noGrp="1"/>
          </p:cNvSpPr>
          <p:nvPr>
            <p:ph type="body" idx="1"/>
          </p:nvPr>
        </p:nvSpPr>
        <p:spPr>
          <a:xfrm>
            <a:off x="0" y="1031275"/>
            <a:ext cx="6412167" cy="4112225"/>
          </a:xfrm>
          <a:prstGeom prst="rect">
            <a:avLst/>
          </a:prstGeom>
        </p:spPr>
        <p:txBody>
          <a:bodyPr spcFirstLastPara="1" wrap="square" lIns="91425" tIns="91425" rIns="91425" bIns="91425" anchor="t" anchorCtr="0">
            <a:noAutofit/>
          </a:bodyPr>
          <a:lstStyle/>
          <a:p>
            <a:pPr algn="l"/>
            <a:r>
              <a:rPr lang="tr-TR" sz="1800" b="0" i="0" u="none" strike="noStrike" baseline="0" dirty="0">
                <a:solidFill>
                  <a:schemeClr val="tx1">
                    <a:lumMod val="50000"/>
                  </a:schemeClr>
                </a:solidFill>
                <a:latin typeface="TimesNewRomanPSMT"/>
              </a:rPr>
              <a:t>Sınıf Rehberlik Programı’nda vurgulanan karakter güçleri ve erdemler, günümüzde sınıf rehberlik programlarında kazandırılması gereken davranışlara kaynaklık etmektedir. Bununla birlikte ülkemizde geliştirilen bu programda da yer alan tüm karakter güçlerini ifade eden bu kavramlar zaten asırlardır Türk kültüründe bireyi güçlendiren kavramlar olarak kullanılmaktadırlar.</a:t>
            </a:r>
          </a:p>
          <a:p>
            <a:pPr algn="l"/>
            <a:endParaRPr lang="en-US" dirty="0">
              <a:solidFill>
                <a:schemeClr val="accent5">
                  <a:lumMod val="50000"/>
                </a:schemeClr>
              </a:solidFill>
            </a:endParaRPr>
          </a:p>
        </p:txBody>
      </p:sp>
      <p:sp>
        <p:nvSpPr>
          <p:cNvPr id="1048753"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8"/>
        <p:cNvGrpSpPr/>
        <p:nvPr/>
      </p:nvGrpSpPr>
      <p:grpSpPr>
        <a:xfrm>
          <a:off x="0" y="0"/>
          <a:ext cx="0" cy="0"/>
          <a:chOff x="0" y="0"/>
          <a:chExt cx="0" cy="0"/>
        </a:xfrm>
      </p:grpSpPr>
      <p:sp>
        <p:nvSpPr>
          <p:cNvPr id="1048756" name="Google Shape;185;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lang="en"/>
          </a:p>
        </p:txBody>
      </p:sp>
      <p:sp>
        <p:nvSpPr>
          <p:cNvPr id="1048757" name="Google Shape;179;p28"/>
          <p:cNvSpPr txBox="1">
            <a:spLocks noGrp="1"/>
          </p:cNvSpPr>
          <p:nvPr>
            <p:ph type="ctrTitle" idx="4294967295"/>
          </p:nvPr>
        </p:nvSpPr>
        <p:spPr>
          <a:xfrm>
            <a:off x="1104511" y="1004048"/>
            <a:ext cx="7064189" cy="266363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n-NO" sz="4000" b="1" i="0" u="none" strike="noStrike" baseline="0" dirty="0">
                <a:solidFill>
                  <a:schemeClr val="accent6">
                    <a:lumMod val="20000"/>
                    <a:lumOff val="80000"/>
                  </a:schemeClr>
                </a:solidFill>
                <a:latin typeface="TimesNewRomanPS-BoldMT"/>
              </a:rPr>
              <a:t>SINIF </a:t>
            </a:r>
            <a:r>
              <a:rPr lang="tr-TR" sz="4000" b="1" i="0" u="none" strike="noStrike" baseline="0" dirty="0">
                <a:solidFill>
                  <a:schemeClr val="accent6">
                    <a:lumMod val="20000"/>
                    <a:lumOff val="80000"/>
                  </a:schemeClr>
                </a:solidFill>
                <a:latin typeface="TimesNewRomanPS-BoldMT"/>
              </a:rPr>
              <a:t/>
            </a:r>
            <a:br>
              <a:rPr lang="tr-TR" sz="4000" b="1" i="0" u="none" strike="noStrike" baseline="0" dirty="0">
                <a:solidFill>
                  <a:schemeClr val="accent6">
                    <a:lumMod val="20000"/>
                    <a:lumOff val="80000"/>
                  </a:schemeClr>
                </a:solidFill>
                <a:latin typeface="TimesNewRomanPS-BoldMT"/>
              </a:rPr>
            </a:br>
            <a:r>
              <a:rPr lang="nn-NO" sz="4000" b="1" i="0" u="none" strike="noStrike" baseline="0" dirty="0">
                <a:solidFill>
                  <a:schemeClr val="accent6">
                    <a:lumMod val="20000"/>
                    <a:lumOff val="80000"/>
                  </a:schemeClr>
                </a:solidFill>
                <a:latin typeface="TimesNewRomanPS-BoldMT"/>
              </a:rPr>
              <a:t>REHBERLİK </a:t>
            </a:r>
            <a:r>
              <a:rPr lang="tr-TR" sz="4000" b="1" i="0" u="none" strike="noStrike" baseline="0" dirty="0">
                <a:solidFill>
                  <a:schemeClr val="accent6">
                    <a:lumMod val="20000"/>
                    <a:lumOff val="80000"/>
                  </a:schemeClr>
                </a:solidFill>
                <a:latin typeface="TimesNewRomanPS-BoldMT"/>
              </a:rPr>
              <a:t/>
            </a:r>
            <a:br>
              <a:rPr lang="tr-TR" sz="4000" b="1" i="0" u="none" strike="noStrike" baseline="0" dirty="0">
                <a:solidFill>
                  <a:schemeClr val="accent6">
                    <a:lumMod val="20000"/>
                    <a:lumOff val="80000"/>
                  </a:schemeClr>
                </a:solidFill>
                <a:latin typeface="TimesNewRomanPS-BoldMT"/>
              </a:rPr>
            </a:br>
            <a:r>
              <a:rPr lang="nn-NO" sz="4000" b="1" i="0" u="none" strike="noStrike" baseline="0" dirty="0">
                <a:solidFill>
                  <a:schemeClr val="accent6">
                    <a:lumMod val="20000"/>
                    <a:lumOff val="80000"/>
                  </a:schemeClr>
                </a:solidFill>
                <a:latin typeface="TimesNewRomanPS-BoldMT"/>
              </a:rPr>
              <a:t>PROGRAMI’NIN</a:t>
            </a:r>
            <a:r>
              <a:rPr lang="tr-TR" sz="4000" b="1" i="0" u="none" strike="noStrike" baseline="0" dirty="0">
                <a:solidFill>
                  <a:schemeClr val="accent6">
                    <a:lumMod val="20000"/>
                    <a:lumOff val="80000"/>
                  </a:schemeClr>
                </a:solidFill>
                <a:latin typeface="TimesNewRomanPS-BoldMT"/>
              </a:rPr>
              <a:t/>
            </a:r>
            <a:br>
              <a:rPr lang="tr-TR" sz="4000" b="1" i="0" u="none" strike="noStrike" baseline="0" dirty="0">
                <a:solidFill>
                  <a:schemeClr val="accent6">
                    <a:lumMod val="20000"/>
                    <a:lumOff val="80000"/>
                  </a:schemeClr>
                </a:solidFill>
                <a:latin typeface="TimesNewRomanPS-BoldMT"/>
              </a:rPr>
            </a:br>
            <a:r>
              <a:rPr lang="nn-NO" sz="4000" b="1" i="0" u="none" strike="noStrike" baseline="0" dirty="0">
                <a:solidFill>
                  <a:schemeClr val="accent6">
                    <a:lumMod val="20000"/>
                    <a:lumOff val="80000"/>
                  </a:schemeClr>
                </a:solidFill>
                <a:latin typeface="TimesNewRomanPS-BoldMT"/>
              </a:rPr>
              <a:t> TEMEL İLKELERİ</a:t>
            </a:r>
            <a:endParaRPr sz="8800" dirty="0">
              <a:solidFill>
                <a:schemeClr val="accent6">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1"/>
        <p:cNvGrpSpPr/>
        <p:nvPr/>
      </p:nvGrpSpPr>
      <p:grpSpPr>
        <a:xfrm>
          <a:off x="0" y="0"/>
          <a:ext cx="0" cy="0"/>
          <a:chOff x="0" y="0"/>
          <a:chExt cx="0" cy="0"/>
        </a:xfrm>
      </p:grpSpPr>
      <p:sp>
        <p:nvSpPr>
          <p:cNvPr id="1048760" name="Google Shape;112;p20"/>
          <p:cNvSpPr txBox="1">
            <a:spLocks noGrp="1"/>
          </p:cNvSpPr>
          <p:nvPr>
            <p:ph type="body" idx="1"/>
          </p:nvPr>
        </p:nvSpPr>
        <p:spPr>
          <a:xfrm>
            <a:off x="132940" y="433086"/>
            <a:ext cx="6052243" cy="4085126"/>
          </a:xfrm>
          <a:prstGeom prst="rect">
            <a:avLst/>
          </a:prstGeom>
        </p:spPr>
        <p:txBody>
          <a:bodyPr spcFirstLastPara="1" wrap="square" lIns="91425" tIns="91425" rIns="91425" bIns="91425" anchor="t" anchorCtr="0">
            <a:noAutofit/>
          </a:bodyPr>
          <a:lstStyle/>
          <a:p>
            <a:pPr marL="127000" indent="0" algn="l">
              <a:buNone/>
            </a:pPr>
            <a:r>
              <a:rPr lang="tr-TR" sz="1800" b="0" i="0" u="none" strike="noStrike" baseline="0" dirty="0">
                <a:solidFill>
                  <a:schemeClr val="tx1">
                    <a:lumMod val="50000"/>
                  </a:schemeClr>
                </a:solidFill>
                <a:latin typeface="TimesNewRomanPSMT"/>
              </a:rPr>
              <a:t>1.Programda tek bir modele dayanmak yerine özellikle gelişimsel, güçler temelli, problem odaklı ve kültürel farklılıkları dikkate alan bir yaklaşım benimsenmiştir.</a:t>
            </a:r>
          </a:p>
          <a:p>
            <a:pPr marL="127000" indent="0" algn="l">
              <a:buNone/>
            </a:pPr>
            <a:r>
              <a:rPr lang="tr-TR" sz="1800" b="0" i="0" u="none" strike="noStrike" baseline="0" dirty="0">
                <a:solidFill>
                  <a:schemeClr val="tx1">
                    <a:lumMod val="50000"/>
                  </a:schemeClr>
                </a:solidFill>
                <a:latin typeface="TimesNewRomanPSMT"/>
              </a:rPr>
              <a:t>2. Akademik, kariyer ve sosyal duygusal gelişim alanlarında bilişsel ve </a:t>
            </a:r>
            <a:r>
              <a:rPr lang="tr-TR" sz="1800" b="0" i="0" u="none" strike="noStrike" baseline="0" dirty="0" err="1">
                <a:solidFill>
                  <a:schemeClr val="tx1">
                    <a:lumMod val="50000"/>
                  </a:schemeClr>
                </a:solidFill>
                <a:latin typeface="TimesNewRomanPSMT"/>
              </a:rPr>
              <a:t>psiko</a:t>
            </a:r>
            <a:r>
              <a:rPr lang="tr-TR" sz="1800" b="0" i="0" u="none" strike="noStrike" baseline="0" dirty="0">
                <a:solidFill>
                  <a:schemeClr val="tx1">
                    <a:lumMod val="50000"/>
                  </a:schemeClr>
                </a:solidFill>
                <a:latin typeface="TimesNewRomanPSMT"/>
              </a:rPr>
              <a:t>-motor (</a:t>
            </a:r>
            <a:r>
              <a:rPr lang="tr-TR" sz="1800" b="0" i="0" u="none" strike="noStrike" baseline="0" dirty="0" err="1">
                <a:solidFill>
                  <a:schemeClr val="tx1">
                    <a:lumMod val="50000"/>
                  </a:schemeClr>
                </a:solidFill>
                <a:latin typeface="TimesNewRomanPSMT"/>
              </a:rPr>
              <a:t>devinsel</a:t>
            </a:r>
            <a:r>
              <a:rPr lang="tr-TR" sz="1800" b="0" i="0" u="none" strike="noStrike" baseline="0" dirty="0">
                <a:solidFill>
                  <a:schemeClr val="tx1">
                    <a:lumMod val="50000"/>
                  </a:schemeClr>
                </a:solidFill>
                <a:latin typeface="TimesNewRomanPSMT"/>
              </a:rPr>
              <a:t>) davranışların kazandırılması amaçlanmış olsa da </a:t>
            </a:r>
            <a:r>
              <a:rPr lang="tr-TR" sz="1800" b="0" i="0" u="none" strike="noStrike" baseline="0" dirty="0" err="1">
                <a:solidFill>
                  <a:schemeClr val="tx1">
                    <a:lumMod val="50000"/>
                  </a:schemeClr>
                </a:solidFill>
                <a:latin typeface="TimesNewRomanPSMT"/>
              </a:rPr>
              <a:t>duyuşsal</a:t>
            </a:r>
            <a:r>
              <a:rPr lang="tr-TR" sz="1800" b="0" i="0" u="none" strike="noStrike" baseline="0" dirty="0">
                <a:solidFill>
                  <a:schemeClr val="tx1">
                    <a:lumMod val="50000"/>
                  </a:schemeClr>
                </a:solidFill>
                <a:latin typeface="TimesNewRomanPSMT"/>
              </a:rPr>
              <a:t> davranışların kazandırılmasına daha çok odaklanılmıştır.</a:t>
            </a:r>
          </a:p>
          <a:p>
            <a:pPr marL="127000" indent="0" algn="l">
              <a:buNone/>
            </a:pPr>
            <a:r>
              <a:rPr lang="tr-TR" sz="1800" b="0" i="0" u="none" strike="noStrike" baseline="0" dirty="0">
                <a:solidFill>
                  <a:schemeClr val="tx1">
                    <a:lumMod val="50000"/>
                  </a:schemeClr>
                </a:solidFill>
                <a:latin typeface="TimesNewRomanPSMT"/>
              </a:rPr>
              <a:t>3. Program gelişimsel bir yaklaşımla geliştirilmiş olup her üç gelişim alanındaki kazanımlar birbirinin temeli ve birbirini tamamlayan bir yapı içermektedir.</a:t>
            </a:r>
          </a:p>
          <a:p>
            <a:pPr marL="127000" indent="0" algn="l">
              <a:buNone/>
            </a:pPr>
            <a:r>
              <a:rPr lang="tr-TR" sz="1800" b="0" i="0" u="none" strike="noStrike" baseline="0" dirty="0">
                <a:solidFill>
                  <a:schemeClr val="tx1">
                    <a:lumMod val="50000"/>
                  </a:schemeClr>
                </a:solidFill>
                <a:latin typeface="TimesNewRomanPSMT"/>
              </a:rPr>
              <a:t> 4. Programda tüm kazanımların oluşturulmasında bireysel farklılıklar dikkate alınmıştır.</a:t>
            </a:r>
          </a:p>
          <a:p>
            <a:pPr marL="127000" indent="0">
              <a:buNone/>
            </a:pPr>
            <a:r>
              <a:rPr lang="tr-TR" sz="1600" b="0" i="0" u="none" strike="noStrike" baseline="0" dirty="0">
                <a:solidFill>
                  <a:schemeClr val="tx1">
                    <a:lumMod val="50000"/>
                  </a:schemeClr>
                </a:solidFill>
                <a:latin typeface="TimesNewRomanPSMT"/>
              </a:rPr>
              <a:t>5. Bu program Millî Eğitim Bakanlığının tüm eğitim ve öğretim kurumlarındaki öğrencilere yöneliktir.</a:t>
            </a:r>
          </a:p>
          <a:p>
            <a:pPr marL="127000" indent="0" algn="l">
              <a:buNone/>
            </a:pPr>
            <a:endParaRPr dirty="0">
              <a:solidFill>
                <a:schemeClr val="tx1">
                  <a:lumMod val="50000"/>
                </a:schemeClr>
              </a:solidFill>
            </a:endParaRPr>
          </a:p>
        </p:txBody>
      </p:sp>
      <p:sp>
        <p:nvSpPr>
          <p:cNvPr id="1048761"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80"/>
        <p:cNvGrpSpPr/>
        <p:nvPr/>
      </p:nvGrpSpPr>
      <p:grpSpPr>
        <a:xfrm>
          <a:off x="0" y="0"/>
          <a:ext cx="0" cy="0"/>
          <a:chOff x="0" y="0"/>
          <a:chExt cx="0" cy="0"/>
        </a:xfrm>
      </p:grpSpPr>
      <p:sp>
        <p:nvSpPr>
          <p:cNvPr id="1048603" name="Google Shape;82;p16"/>
          <p:cNvSpPr txBox="1">
            <a:spLocks noGrp="1"/>
          </p:cNvSpPr>
          <p:nvPr>
            <p:ph type="subTitle" idx="1"/>
          </p:nvPr>
        </p:nvSpPr>
        <p:spPr>
          <a:xfrm>
            <a:off x="151645" y="867152"/>
            <a:ext cx="5896070" cy="3578099"/>
          </a:xfrm>
          <a:prstGeom prst="rect">
            <a:avLst/>
          </a:prstGeom>
        </p:spPr>
        <p:txBody>
          <a:bodyPr spcFirstLastPara="1" wrap="square" lIns="91425" tIns="91425" rIns="91425" bIns="91425" anchor="t" anchorCtr="0">
            <a:noAutofit/>
          </a:bodyPr>
          <a:lstStyle/>
          <a:p>
            <a:pPr algn="just"/>
            <a:r>
              <a:rPr lang="tr-TR" sz="1800" b="0" i="0" u="none" strike="noStrike" baseline="0" dirty="0">
                <a:latin typeface="TimesNewRomanPSMT"/>
              </a:rPr>
              <a:t>      </a:t>
            </a:r>
            <a:r>
              <a:rPr lang="tr-TR" sz="1800" b="0" i="0" u="none" strike="noStrike" baseline="0" dirty="0">
                <a:solidFill>
                  <a:schemeClr val="tx1">
                    <a:lumMod val="50000"/>
                  </a:schemeClr>
                </a:solidFill>
                <a:latin typeface="TimesNewRomanPSMT"/>
              </a:rPr>
              <a:t>Bu amaç doğrultusunda Sınıf Rehberlik Programı’nın her aşamasında soruna odaklı bir yaklaşımdan ziyade öğrencilerimizi gelecekte karşılaşabilecekleri sorunlara karşı hazırlıklı hâle getirmeyi amaçlayan, gelişimsel, yeterlik ve güç temelli bir yaklaşım benimsenmiştir. Bu yaklaşımla paralel olarak da kazanımların tamamı </a:t>
            </a:r>
            <a:r>
              <a:rPr lang="tr-TR" sz="1800" b="0" i="0" u="sng" strike="noStrike" baseline="0" dirty="0">
                <a:solidFill>
                  <a:schemeClr val="accent5"/>
                </a:solidFill>
                <a:latin typeface="TimesNewRomanPSMT"/>
              </a:rPr>
              <a:t>olumlu cümlelerle </a:t>
            </a:r>
            <a:r>
              <a:rPr lang="tr-TR" sz="1800" b="0" i="0" strike="noStrike" baseline="0" dirty="0">
                <a:solidFill>
                  <a:schemeClr val="tx1">
                    <a:lumMod val="50000"/>
                  </a:schemeClr>
                </a:solidFill>
                <a:latin typeface="TimesNewRomanPSMT"/>
              </a:rPr>
              <a:t>ifade</a:t>
            </a:r>
            <a:r>
              <a:rPr lang="tr-TR" sz="1800" b="0" i="0" u="none" strike="noStrike" baseline="0" dirty="0">
                <a:solidFill>
                  <a:schemeClr val="tx1">
                    <a:lumMod val="50000"/>
                  </a:schemeClr>
                </a:solidFill>
                <a:latin typeface="TimesNewRomanPSMT"/>
              </a:rPr>
              <a:t> edilmiş, sorunlara ve zayıf yönlere değil, </a:t>
            </a:r>
            <a:r>
              <a:rPr lang="tr-TR" sz="1800" b="0" i="0" u="sng" strike="noStrike" baseline="0" dirty="0">
                <a:solidFill>
                  <a:schemeClr val="accent5"/>
                </a:solidFill>
                <a:latin typeface="TimesNewRomanPSMT"/>
              </a:rPr>
              <a:t>olumlu yönlere vurgu </a:t>
            </a:r>
            <a:r>
              <a:rPr lang="tr-TR" sz="1800" b="0" i="0" u="none" strike="noStrike" baseline="0" dirty="0">
                <a:solidFill>
                  <a:schemeClr val="tx1">
                    <a:lumMod val="50000"/>
                  </a:schemeClr>
                </a:solidFill>
                <a:latin typeface="TimesNewRomanPSMT"/>
              </a:rPr>
              <a:t>yapılmıştır.</a:t>
            </a:r>
            <a:endParaRPr dirty="0">
              <a:solidFill>
                <a:schemeClr val="tx1">
                  <a:lumMod val="50000"/>
                </a:schemeClr>
              </a:solidFill>
            </a:endParaRPr>
          </a:p>
        </p:txBody>
      </p:sp>
      <p:sp>
        <p:nvSpPr>
          <p:cNvPr id="1048604" name="Google Shape;83;p16"/>
          <p:cNvSpPr txBox="1">
            <a:spLocks noGrp="1"/>
          </p:cNvSpPr>
          <p:nvPr>
            <p:ph type="sldNum" idx="4294967295"/>
          </p:nvPr>
        </p:nvSpPr>
        <p:spPr>
          <a:xfrm>
            <a:off x="8594725" y="4673600"/>
            <a:ext cx="549275"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1"/>
        <p:cNvGrpSpPr/>
        <p:nvPr/>
      </p:nvGrpSpPr>
      <p:grpSpPr>
        <a:xfrm>
          <a:off x="0" y="0"/>
          <a:ext cx="0" cy="0"/>
          <a:chOff x="0" y="0"/>
          <a:chExt cx="0" cy="0"/>
        </a:xfrm>
      </p:grpSpPr>
      <p:sp>
        <p:nvSpPr>
          <p:cNvPr id="1048764" name="Google Shape;112;p20"/>
          <p:cNvSpPr txBox="1">
            <a:spLocks noGrp="1"/>
          </p:cNvSpPr>
          <p:nvPr>
            <p:ph type="body" idx="1"/>
          </p:nvPr>
        </p:nvSpPr>
        <p:spPr>
          <a:xfrm>
            <a:off x="132940" y="433085"/>
            <a:ext cx="6052243" cy="4240565"/>
          </a:xfrm>
          <a:prstGeom prst="rect">
            <a:avLst/>
          </a:prstGeom>
        </p:spPr>
        <p:txBody>
          <a:bodyPr spcFirstLastPara="1" wrap="square" lIns="91425" tIns="91425" rIns="91425" bIns="91425" anchor="t" anchorCtr="0">
            <a:noAutofit/>
          </a:bodyPr>
          <a:lstStyle/>
          <a:p>
            <a:pPr marL="127000" indent="0" algn="l">
              <a:buNone/>
            </a:pPr>
            <a:r>
              <a:rPr lang="tr-TR" sz="1800" b="0" i="0" u="none" strike="noStrike" baseline="0" dirty="0">
                <a:solidFill>
                  <a:schemeClr val="bg2">
                    <a:lumMod val="50000"/>
                  </a:schemeClr>
                </a:solidFill>
                <a:latin typeface="TimesNewRomanPSMT"/>
              </a:rPr>
              <a:t>6. Gelişim ihtiyaçları dikkate alınarak hazırlanmıştır.</a:t>
            </a:r>
          </a:p>
          <a:p>
            <a:pPr marL="127000" indent="0" algn="l">
              <a:buNone/>
            </a:pPr>
            <a:r>
              <a:rPr lang="tr-TR" sz="1800" b="0" i="0" u="none" strike="noStrike" baseline="0" dirty="0">
                <a:solidFill>
                  <a:schemeClr val="bg2">
                    <a:lumMod val="50000"/>
                  </a:schemeClr>
                </a:solidFill>
                <a:latin typeface="TimesNewRomanPSMT"/>
              </a:rPr>
              <a:t>7. Programda dördüncü sanayi devriminin sonucu olarak bireyin göstermesi (sergilemesi) beklenen “21. Yüzyıl Becerileri” olarak adlandırılan yeni nesil becerilere odaklanılmıştır. Bu amaçla, akademik, kariyer ve sosyal duygusal gelişim alanlarına bu yeni nesil becerilerle ilgili yeni yeterlik alanları ve kazanımlar eklenmiştir.</a:t>
            </a:r>
          </a:p>
          <a:p>
            <a:pPr marL="127000" indent="0" algn="l">
              <a:buNone/>
            </a:pPr>
            <a:r>
              <a:rPr lang="tr-TR" sz="1800" b="0" i="0" u="none" strike="noStrike" baseline="0" dirty="0">
                <a:solidFill>
                  <a:schemeClr val="bg2">
                    <a:lumMod val="50000"/>
                  </a:schemeClr>
                </a:solidFill>
                <a:latin typeface="TimesNewRomanPSMT"/>
              </a:rPr>
              <a:t>8. Program hazırlanırken hem bireye hem de topluma karşı sorumluluklar gözetilmiştir.</a:t>
            </a:r>
          </a:p>
          <a:p>
            <a:pPr marL="127000" indent="0" algn="l">
              <a:buNone/>
            </a:pPr>
            <a:r>
              <a:rPr lang="tr-TR" sz="1800" b="0" i="0" u="none" strike="noStrike" baseline="0" dirty="0">
                <a:solidFill>
                  <a:schemeClr val="bg2">
                    <a:lumMod val="50000"/>
                  </a:schemeClr>
                </a:solidFill>
                <a:latin typeface="TimesNewRomanPSMT"/>
              </a:rPr>
              <a:t>9. Program öğrenci merkezli bir anlayışı temel almaktadır.</a:t>
            </a:r>
          </a:p>
          <a:p>
            <a:pPr marL="127000" indent="0" algn="l">
              <a:buNone/>
            </a:pPr>
            <a:r>
              <a:rPr lang="tr-TR" sz="1800" b="0" i="0" u="none" strike="noStrike" baseline="0" dirty="0">
                <a:solidFill>
                  <a:schemeClr val="bg2">
                    <a:lumMod val="50000"/>
                  </a:schemeClr>
                </a:solidFill>
                <a:latin typeface="TimesNewRomanPSMT"/>
              </a:rPr>
              <a:t>10. Bu programda kazanımlar öğrenciyi aktif kılan ve yansıtıcı düşünme gerektiren niteliktedir.</a:t>
            </a:r>
            <a:endParaRPr dirty="0">
              <a:solidFill>
                <a:schemeClr val="bg2">
                  <a:lumMod val="50000"/>
                </a:schemeClr>
              </a:solidFill>
            </a:endParaRPr>
          </a:p>
        </p:txBody>
      </p:sp>
      <p:sp>
        <p:nvSpPr>
          <p:cNvPr id="1048765"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9"/>
        <p:cNvGrpSpPr/>
        <p:nvPr/>
      </p:nvGrpSpPr>
      <p:grpSpPr>
        <a:xfrm>
          <a:off x="0" y="0"/>
          <a:ext cx="0" cy="0"/>
          <a:chOff x="0" y="0"/>
          <a:chExt cx="0" cy="0"/>
        </a:xfrm>
      </p:grpSpPr>
      <p:sp>
        <p:nvSpPr>
          <p:cNvPr id="1048768" name="Google Shape;121;p21"/>
          <p:cNvSpPr txBox="1">
            <a:spLocks noGrp="1"/>
          </p:cNvSpPr>
          <p:nvPr>
            <p:ph type="body" idx="1"/>
          </p:nvPr>
        </p:nvSpPr>
        <p:spPr>
          <a:xfrm>
            <a:off x="0" y="161698"/>
            <a:ext cx="6412167" cy="4112225"/>
          </a:xfrm>
          <a:prstGeom prst="rect">
            <a:avLst/>
          </a:prstGeom>
        </p:spPr>
        <p:txBody>
          <a:bodyPr spcFirstLastPara="1" wrap="square" lIns="91425" tIns="91425" rIns="91425" bIns="91425" anchor="t" anchorCtr="0">
            <a:noAutofit/>
          </a:bodyPr>
          <a:lstStyle/>
          <a:p>
            <a:pPr marL="152400" indent="0" algn="ctr">
              <a:buNone/>
            </a:pPr>
            <a:r>
              <a:rPr lang="tr-TR" sz="1800" b="1" i="0" u="none" strike="noStrike" baseline="0" dirty="0">
                <a:solidFill>
                  <a:schemeClr val="accent5"/>
                </a:solidFill>
                <a:latin typeface="TimesNewRomanPS-BoldMT"/>
              </a:rPr>
              <a:t>SINIF REHBERLİK PROGRAMI’NIN UYGULANMASINA İLİŞKİN İLKELER</a:t>
            </a:r>
          </a:p>
          <a:p>
            <a:pPr marL="152400" indent="0" algn="l">
              <a:buNone/>
            </a:pPr>
            <a:r>
              <a:rPr lang="tr-TR" sz="1800" b="0" i="0" u="none" strike="noStrike" baseline="0" dirty="0">
                <a:solidFill>
                  <a:schemeClr val="tx1">
                    <a:lumMod val="50000"/>
                  </a:schemeClr>
                </a:solidFill>
                <a:latin typeface="TimesNewRomanPSMT"/>
              </a:rPr>
              <a:t>1.</a:t>
            </a:r>
            <a:r>
              <a:rPr lang="tr-TR" sz="1800" b="0" i="0" u="none" strike="noStrike" baseline="0" dirty="0">
                <a:latin typeface="TimesNewRomanPSMT"/>
              </a:rPr>
              <a:t> </a:t>
            </a:r>
            <a:r>
              <a:rPr lang="tr-TR" sz="1800" b="0" i="0" u="none" strike="noStrike" baseline="0" dirty="0">
                <a:solidFill>
                  <a:schemeClr val="tx1">
                    <a:lumMod val="50000"/>
                  </a:schemeClr>
                </a:solidFill>
                <a:latin typeface="TimesNewRomanPSMT"/>
              </a:rPr>
              <a:t>Programın uygulanmasında bilimsellik esastır.</a:t>
            </a:r>
          </a:p>
          <a:p>
            <a:pPr marL="152400" indent="0" algn="l">
              <a:buNone/>
            </a:pPr>
            <a:r>
              <a:rPr lang="tr-TR" sz="1800" b="0" i="0" u="none" strike="noStrike" baseline="0" dirty="0">
                <a:solidFill>
                  <a:schemeClr val="tx1">
                    <a:lumMod val="50000"/>
                  </a:schemeClr>
                </a:solidFill>
                <a:latin typeface="TimesNewRomanPSMT"/>
              </a:rPr>
              <a:t>2. Bu program bireysel farklılıkları temel alır.</a:t>
            </a:r>
          </a:p>
          <a:p>
            <a:pPr marL="152400" indent="0" algn="l">
              <a:buNone/>
            </a:pPr>
            <a:r>
              <a:rPr lang="tr-TR" sz="1800" b="0" i="0" u="none" strike="noStrike" baseline="0" dirty="0">
                <a:solidFill>
                  <a:schemeClr val="tx1">
                    <a:lumMod val="50000"/>
                  </a:schemeClr>
                </a:solidFill>
                <a:latin typeface="TimesNewRomanPSMT"/>
              </a:rPr>
              <a:t>3. Program büyük ölçüde sınıf rehber öğretmenlerinin katılımıyla uygulanmakla birlikte bazı kazanımlar okul rehberlik öğretmenlerinin eş güdümüyle yürütülür.</a:t>
            </a:r>
          </a:p>
          <a:p>
            <a:pPr marL="152400" indent="0" algn="l">
              <a:buNone/>
            </a:pPr>
            <a:r>
              <a:rPr lang="tr-TR" sz="1800" b="0" i="0" u="none" strike="noStrike" baseline="0" dirty="0">
                <a:solidFill>
                  <a:schemeClr val="tx1">
                    <a:lumMod val="50000"/>
                  </a:schemeClr>
                </a:solidFill>
                <a:latin typeface="TimesNewRomanPSMT"/>
              </a:rPr>
              <a:t>4. Program öğrenci, öğretmen, yönetici ve velilerin iş birliği ile yürütülür.</a:t>
            </a:r>
          </a:p>
          <a:p>
            <a:pPr marL="152400" indent="0" algn="l">
              <a:buNone/>
            </a:pPr>
            <a:r>
              <a:rPr lang="tr-TR" sz="1800" b="0" i="0" u="none" strike="noStrike" baseline="0" dirty="0">
                <a:solidFill>
                  <a:schemeClr val="tx1">
                    <a:lumMod val="50000"/>
                  </a:schemeClr>
                </a:solidFill>
                <a:latin typeface="TimesNewRomanPSMT"/>
              </a:rPr>
              <a:t>5. Program öğrenci merkezli anlayışa sahiptir.</a:t>
            </a:r>
          </a:p>
          <a:p>
            <a:pPr marL="152400" indent="0" algn="l">
              <a:buNone/>
            </a:pPr>
            <a:r>
              <a:rPr lang="tr-TR" sz="1800" b="0" i="0" u="none" strike="noStrike" baseline="0" dirty="0">
                <a:solidFill>
                  <a:schemeClr val="tx1">
                    <a:lumMod val="50000"/>
                  </a:schemeClr>
                </a:solidFill>
                <a:latin typeface="TimesNewRomanPSMT"/>
              </a:rPr>
              <a:t>6. Program uygulanırken kazanımlar haftalara dağıtılmış olsa da uygulayıcılar ihtiyaç duydukları takdirde kazanımların sırasını öğrenci, okul ve bölge özelliklerini dikkate alarak değiştirebilirler.</a:t>
            </a:r>
            <a:endParaRPr lang="en-US" dirty="0">
              <a:solidFill>
                <a:schemeClr val="tx1">
                  <a:lumMod val="50000"/>
                </a:schemeClr>
              </a:solidFill>
            </a:endParaRPr>
          </a:p>
        </p:txBody>
      </p:sp>
      <p:sp>
        <p:nvSpPr>
          <p:cNvPr id="1048769"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217"/>
        <p:cNvGrpSpPr/>
        <p:nvPr/>
      </p:nvGrpSpPr>
      <p:grpSpPr>
        <a:xfrm>
          <a:off x="0" y="0"/>
          <a:ext cx="0" cy="0"/>
          <a:chOff x="0" y="0"/>
          <a:chExt cx="0" cy="0"/>
        </a:xfrm>
      </p:grpSpPr>
      <p:sp>
        <p:nvSpPr>
          <p:cNvPr id="1048773" name="Google Shape;221;p3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lang="en"/>
          </a:p>
        </p:txBody>
      </p:sp>
      <p:sp>
        <p:nvSpPr>
          <p:cNvPr id="1048774" name="Google Shape;219;p32"/>
          <p:cNvSpPr txBox="1">
            <a:spLocks noGrp="1"/>
          </p:cNvSpPr>
          <p:nvPr>
            <p:ph type="body" idx="4294967295"/>
          </p:nvPr>
        </p:nvSpPr>
        <p:spPr>
          <a:xfrm>
            <a:off x="-134470" y="514081"/>
            <a:ext cx="4769225" cy="4254500"/>
          </a:xfrm>
          <a:prstGeom prst="rect">
            <a:avLst/>
          </a:prstGeom>
        </p:spPr>
        <p:txBody>
          <a:bodyPr spcFirstLastPara="1" wrap="square" lIns="91425" tIns="91425" rIns="91425" bIns="91425" anchor="ctr" anchorCtr="0">
            <a:noAutofit/>
          </a:bodyPr>
          <a:lstStyle/>
          <a:p>
            <a:pPr marL="114300" indent="0" algn="ctr">
              <a:buNone/>
            </a:pPr>
            <a:r>
              <a:rPr lang="tr-TR" sz="3200" b="1" i="0" u="none" strike="noStrike" baseline="0" dirty="0">
                <a:solidFill>
                  <a:schemeClr val="tx1">
                    <a:lumMod val="50000"/>
                  </a:schemeClr>
                </a:solidFill>
                <a:latin typeface="TimesNewRomanPS-BoldMT"/>
              </a:rPr>
              <a:t>SINIF REHBERLİK PROGRAMI’NIN UYGULANMASINDA DİKKAT EDİLMESİ GEREKEN HUSUSLAR</a:t>
            </a:r>
            <a:endParaRPr sz="2400" dirty="0">
              <a:solidFill>
                <a:schemeClr val="tx1">
                  <a:lumMod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1"/>
        <p:cNvGrpSpPr/>
        <p:nvPr/>
      </p:nvGrpSpPr>
      <p:grpSpPr>
        <a:xfrm>
          <a:off x="0" y="0"/>
          <a:ext cx="0" cy="0"/>
          <a:chOff x="0" y="0"/>
          <a:chExt cx="0" cy="0"/>
        </a:xfrm>
      </p:grpSpPr>
      <p:sp>
        <p:nvSpPr>
          <p:cNvPr id="1048777" name="Google Shape;112;p20"/>
          <p:cNvSpPr txBox="1">
            <a:spLocks noGrp="1"/>
          </p:cNvSpPr>
          <p:nvPr>
            <p:ph type="body" idx="1"/>
          </p:nvPr>
        </p:nvSpPr>
        <p:spPr>
          <a:xfrm>
            <a:off x="132940" y="433085"/>
            <a:ext cx="6052243" cy="4240565"/>
          </a:xfrm>
          <a:prstGeom prst="rect">
            <a:avLst/>
          </a:prstGeom>
        </p:spPr>
        <p:txBody>
          <a:bodyPr spcFirstLastPara="1" wrap="square" lIns="91425" tIns="91425" rIns="91425" bIns="91425" anchor="t" anchorCtr="0">
            <a:noAutofit/>
          </a:bodyPr>
          <a:lstStyle/>
          <a:p>
            <a:pPr marL="127000" indent="0">
              <a:buNone/>
            </a:pPr>
            <a:r>
              <a:rPr lang="tr-TR" sz="1800" b="0" i="0" u="none" strike="noStrike" baseline="0" dirty="0">
                <a:solidFill>
                  <a:schemeClr val="bg2">
                    <a:lumMod val="50000"/>
                  </a:schemeClr>
                </a:solidFill>
                <a:latin typeface="TimesNewRomanPSMT"/>
              </a:rPr>
              <a:t>1.Türkiye’de okul öncesi eğitim almayan öğrencilerin de olduğu dikkate alınarak okul öncesi düzeyindeki çoğu kazanıma ilkokul birinci sınıf düzeyinde de yer verilmiştir.</a:t>
            </a:r>
          </a:p>
          <a:p>
            <a:pPr marL="127000" indent="0" algn="l">
              <a:buNone/>
            </a:pPr>
            <a:r>
              <a:rPr lang="tr-TR" sz="1800" b="0" i="0" u="none" strike="noStrike" baseline="0" dirty="0">
                <a:solidFill>
                  <a:schemeClr val="bg2">
                    <a:lumMod val="50000"/>
                  </a:schemeClr>
                </a:solidFill>
                <a:latin typeface="SymbolMT"/>
              </a:rPr>
              <a:t>2. </a:t>
            </a:r>
            <a:r>
              <a:rPr lang="tr-TR" sz="1800" b="0" i="0" u="none" strike="noStrike" baseline="0" dirty="0">
                <a:solidFill>
                  <a:schemeClr val="bg2">
                    <a:lumMod val="50000"/>
                  </a:schemeClr>
                </a:solidFill>
                <a:latin typeface="TimesNewRomanPSMT"/>
              </a:rPr>
              <a:t>Programda yer alan kazanımlara ilişkin etkinliklerin çoğunun sınıf rehber öğretmenleri tarafından, belirli kazanımlara ilişkin etkinliklerin ise okul rehberlik öğretmeni tarafından uygulanması gerekmektedir.</a:t>
            </a:r>
          </a:p>
          <a:p>
            <a:pPr marL="127000" indent="0" algn="l">
              <a:buNone/>
            </a:pPr>
            <a:r>
              <a:rPr lang="tr-TR" sz="1800" dirty="0">
                <a:solidFill>
                  <a:schemeClr val="bg2">
                    <a:lumMod val="50000"/>
                  </a:schemeClr>
                </a:solidFill>
                <a:latin typeface="SymbolMT"/>
              </a:rPr>
              <a:t>3.</a:t>
            </a:r>
            <a:r>
              <a:rPr lang="tr-TR" sz="1800" b="0" i="0" u="none" strike="noStrike" baseline="0" dirty="0">
                <a:solidFill>
                  <a:schemeClr val="bg2">
                    <a:lumMod val="50000"/>
                  </a:schemeClr>
                </a:solidFill>
                <a:latin typeface="TimesNewRomanPSMT"/>
              </a:rPr>
              <a:t>Uygulayıcıların öğrencileri etkinliklere aktif katılım ve yansıtıcı düşünme göstermeleri için teşvik etmeleri/ motive etmeleri gerekir.</a:t>
            </a:r>
          </a:p>
          <a:p>
            <a:pPr marL="127000" indent="0" algn="l">
              <a:buNone/>
            </a:pPr>
            <a:r>
              <a:rPr lang="tr-TR" sz="1800" dirty="0">
                <a:solidFill>
                  <a:schemeClr val="bg2">
                    <a:lumMod val="50000"/>
                  </a:schemeClr>
                </a:solidFill>
                <a:latin typeface="SymbolMT"/>
              </a:rPr>
              <a:t>4.</a:t>
            </a:r>
            <a:r>
              <a:rPr lang="tr-TR" sz="1800" b="0" i="0" u="none" strike="noStrike" baseline="0" dirty="0">
                <a:solidFill>
                  <a:schemeClr val="bg2">
                    <a:lumMod val="50000"/>
                  </a:schemeClr>
                </a:solidFill>
                <a:latin typeface="TimesNewRomanPSMT"/>
              </a:rPr>
              <a:t>Bazı kazanım ifadeleri Psikolojik Danışma ve Rehberlik alanına ilişkin özel kavramlar içerdiğinden, uygulayıcıların kazanım açıklamalarını ve program sözlüğünü incelemeleri gerekmektedir.</a:t>
            </a:r>
            <a:endParaRPr dirty="0">
              <a:solidFill>
                <a:schemeClr val="bg2">
                  <a:lumMod val="50000"/>
                </a:schemeClr>
              </a:solidFill>
            </a:endParaRPr>
          </a:p>
        </p:txBody>
      </p:sp>
      <p:sp>
        <p:nvSpPr>
          <p:cNvPr id="1048778"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1"/>
        <p:cNvGrpSpPr/>
        <p:nvPr/>
      </p:nvGrpSpPr>
      <p:grpSpPr>
        <a:xfrm>
          <a:off x="0" y="0"/>
          <a:ext cx="0" cy="0"/>
          <a:chOff x="0" y="0"/>
          <a:chExt cx="0" cy="0"/>
        </a:xfrm>
      </p:grpSpPr>
      <p:sp>
        <p:nvSpPr>
          <p:cNvPr id="1048781" name="Google Shape;112;p20"/>
          <p:cNvSpPr txBox="1">
            <a:spLocks noGrp="1"/>
          </p:cNvSpPr>
          <p:nvPr>
            <p:ph type="body" idx="1"/>
          </p:nvPr>
        </p:nvSpPr>
        <p:spPr>
          <a:xfrm>
            <a:off x="186728" y="83462"/>
            <a:ext cx="6052243" cy="4240565"/>
          </a:xfrm>
          <a:prstGeom prst="rect">
            <a:avLst/>
          </a:prstGeom>
        </p:spPr>
        <p:txBody>
          <a:bodyPr spcFirstLastPara="1" wrap="square" lIns="91425" tIns="91425" rIns="91425" bIns="91425" anchor="t" anchorCtr="0">
            <a:noAutofit/>
          </a:bodyPr>
          <a:lstStyle/>
          <a:p>
            <a:pPr marL="127000" indent="0" algn="l">
              <a:buNone/>
            </a:pPr>
            <a:r>
              <a:rPr lang="tr-TR" sz="1800" dirty="0">
                <a:solidFill>
                  <a:schemeClr val="tx1">
                    <a:lumMod val="50000"/>
                  </a:schemeClr>
                </a:solidFill>
                <a:latin typeface="TimesNewRomanPSMT"/>
              </a:rPr>
              <a:t>5.</a:t>
            </a:r>
            <a:r>
              <a:rPr lang="tr-TR" sz="1800" b="0" i="0" u="none" strike="noStrike" baseline="0" dirty="0">
                <a:solidFill>
                  <a:schemeClr val="tx1">
                    <a:lumMod val="50000"/>
                  </a:schemeClr>
                </a:solidFill>
                <a:latin typeface="TimesNewRomanPSMT"/>
              </a:rPr>
              <a:t> Programdaki kazanımların sırası ve bu kazanımlara ilişkin etkinliklerin yapılacağı haftalar uyum (oryantasyon) süreci, dönem içi ara tatiller, belirli günler ve haftalar, sınav dönemleri, üst öğretim kurumuna geçiş dönemleri, kazanımların ön koşullarının sağlanmış olması gibi belirli dönemler dikkate alınarak hazırlanmıştır. Bununla birlikte sınıf rehber öğretmenleri ve okul rehberlik öğretmenleri Millî Eğitim Bakanlığının önceliklerine, bölge, il, okul ve öğrenci özellikleri ve ihtiyaçlarına göre kazanımların sırasında ve uygulama haftalarında değişiklik yapabilirler.</a:t>
            </a:r>
          </a:p>
          <a:p>
            <a:pPr marL="127000" indent="0" algn="l">
              <a:buNone/>
            </a:pPr>
            <a:endParaRPr lang="tr-TR" sz="1800" b="0" i="0" u="none" strike="noStrike" baseline="0" dirty="0">
              <a:solidFill>
                <a:schemeClr val="tx1">
                  <a:lumMod val="50000"/>
                </a:schemeClr>
              </a:solidFill>
              <a:latin typeface="TimesNewRomanPSMT"/>
            </a:endParaRPr>
          </a:p>
          <a:p>
            <a:pPr marL="127000" indent="0" algn="l">
              <a:buNone/>
            </a:pPr>
            <a:r>
              <a:rPr lang="tr-TR" sz="1800" dirty="0">
                <a:solidFill>
                  <a:schemeClr val="tx1">
                    <a:lumMod val="50000"/>
                  </a:schemeClr>
                </a:solidFill>
                <a:latin typeface="SymbolMT"/>
              </a:rPr>
              <a:t>6. </a:t>
            </a:r>
            <a:r>
              <a:rPr lang="tr-TR" sz="1800" b="0" i="0" u="none" strike="noStrike" baseline="0" dirty="0">
                <a:solidFill>
                  <a:schemeClr val="tx1">
                    <a:lumMod val="50000"/>
                  </a:schemeClr>
                </a:solidFill>
                <a:latin typeface="TimesNewRomanPSMT"/>
              </a:rPr>
              <a:t>Sınıf Rehberlik Programı’nda okul rehberlik öğretmeni tarafından özellikle uygulanması belirtilen kazanımlar açıklamalar bölümünde belirtilmiş, bu kazanımlar dışındaki diğer kazanımlara yönelik etkinlikler; okul öncesinde okul öncesi öğretmeni, ilkokulda sınıf öğretmeni, ortaokul ve liselerde sınıf rehber öğretmenleri tarafından uygulanacaktır.</a:t>
            </a:r>
            <a:endParaRPr dirty="0">
              <a:solidFill>
                <a:schemeClr val="tx1">
                  <a:lumMod val="50000"/>
                </a:schemeClr>
              </a:solidFill>
            </a:endParaRPr>
          </a:p>
        </p:txBody>
      </p:sp>
      <p:sp>
        <p:nvSpPr>
          <p:cNvPr id="1048782"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210"/>
        <p:cNvGrpSpPr/>
        <p:nvPr/>
      </p:nvGrpSpPr>
      <p:grpSpPr>
        <a:xfrm>
          <a:off x="0" y="0"/>
          <a:ext cx="0" cy="0"/>
          <a:chOff x="0" y="0"/>
          <a:chExt cx="0" cy="0"/>
        </a:xfrm>
      </p:grpSpPr>
      <p:sp>
        <p:nvSpPr>
          <p:cNvPr id="1048787" name="Google Shape;211;p31"/>
          <p:cNvSpPr txBox="1">
            <a:spLocks noGrp="1"/>
          </p:cNvSpPr>
          <p:nvPr>
            <p:ph type="body" idx="1"/>
          </p:nvPr>
        </p:nvSpPr>
        <p:spPr>
          <a:xfrm>
            <a:off x="-842481" y="1"/>
            <a:ext cx="9871765" cy="5143500"/>
          </a:xfrm>
          <a:prstGeom prst="rect">
            <a:avLst/>
          </a:prstGeom>
        </p:spPr>
        <p:txBody>
          <a:bodyPr spcFirstLastPara="1" wrap="square" lIns="91425" tIns="91425" rIns="91425" bIns="91425" anchor="t" anchorCtr="0">
            <a:noAutofit/>
          </a:bodyPr>
          <a:lstStyle/>
          <a:p>
            <a:pPr algn="l"/>
            <a:r>
              <a:rPr lang="tr-TR" sz="1800" b="1" i="1" u="none" strike="noStrike" baseline="0" dirty="0">
                <a:solidFill>
                  <a:schemeClr val="tx1">
                    <a:lumMod val="50000"/>
                  </a:schemeClr>
                </a:solidFill>
                <a:latin typeface="TimesNewRomanPS-BoldItalicMT"/>
              </a:rPr>
              <a:t>    Akademik gelişim </a:t>
            </a:r>
            <a:r>
              <a:rPr lang="tr-TR" sz="1800" b="0" i="0" u="none" strike="noStrike" baseline="0" dirty="0">
                <a:solidFill>
                  <a:schemeClr val="tx1">
                    <a:lumMod val="50000"/>
                  </a:schemeClr>
                </a:solidFill>
                <a:latin typeface="TimesNewRomanPSMT"/>
              </a:rPr>
              <a:t>alanında </a:t>
            </a:r>
            <a:r>
              <a:rPr lang="tr-TR" sz="1800" b="1" i="0" u="none" strike="noStrike" baseline="0" dirty="0">
                <a:solidFill>
                  <a:srgbClr val="FF0000"/>
                </a:solidFill>
                <a:latin typeface="TimesNewRomanPSMT"/>
              </a:rPr>
              <a:t>65</a:t>
            </a:r>
            <a:r>
              <a:rPr lang="tr-TR" sz="1800" b="0" i="0" u="none" strike="noStrike" baseline="0" dirty="0">
                <a:solidFill>
                  <a:schemeClr val="tx1">
                    <a:lumMod val="50000"/>
                  </a:schemeClr>
                </a:solidFill>
                <a:latin typeface="TimesNewRomanPSMT"/>
              </a:rPr>
              <a:t> kazanım bulunmakta ancak bazı sınıf düzeylerinde aynı kazanımların tekrar edilmesi nedeniyle toplam </a:t>
            </a:r>
            <a:r>
              <a:rPr lang="tr-TR" sz="1800" b="1" i="0" u="none" strike="noStrike" baseline="0" dirty="0">
                <a:solidFill>
                  <a:srgbClr val="FF0000"/>
                </a:solidFill>
                <a:latin typeface="TimesNewRomanPSMT"/>
              </a:rPr>
              <a:t>116 </a:t>
            </a:r>
            <a:r>
              <a:rPr lang="tr-TR" sz="1800" b="0" i="0" u="none" strike="noStrike" baseline="0" dirty="0">
                <a:solidFill>
                  <a:schemeClr val="tx1">
                    <a:lumMod val="50000"/>
                  </a:schemeClr>
                </a:solidFill>
                <a:latin typeface="TimesNewRomanPSMT"/>
              </a:rPr>
              <a:t>kazanım yer almaktadır. Akademik gelişim alanı yeterlikleri incelendiğinde; </a:t>
            </a:r>
            <a:r>
              <a:rPr lang="tr-TR" sz="1800" b="0" i="1" u="none" strike="noStrike" baseline="0" dirty="0">
                <a:solidFill>
                  <a:schemeClr val="tx1">
                    <a:lumMod val="50000"/>
                  </a:schemeClr>
                </a:solidFill>
                <a:latin typeface="TimesNewRomanPS-ItalicMT"/>
              </a:rPr>
              <a:t>okula ve okulun çevresine uyum </a:t>
            </a:r>
            <a:r>
              <a:rPr lang="tr-TR" sz="1800" b="0" i="0" u="none" strike="noStrike" baseline="0" dirty="0">
                <a:solidFill>
                  <a:schemeClr val="tx1">
                    <a:lumMod val="50000"/>
                  </a:schemeClr>
                </a:solidFill>
                <a:latin typeface="TimesNewRomanPSMT"/>
              </a:rPr>
              <a:t>yeterlik alanında </a:t>
            </a:r>
            <a:r>
              <a:rPr lang="tr-TR" sz="1800" b="1" i="0" u="none" strike="noStrike" baseline="0" dirty="0">
                <a:solidFill>
                  <a:srgbClr val="FF0000"/>
                </a:solidFill>
                <a:latin typeface="TimesNewRomanPSMT"/>
              </a:rPr>
              <a:t>18, </a:t>
            </a:r>
            <a:r>
              <a:rPr lang="tr-TR" sz="1800" b="0" i="1" u="none" strike="noStrike" baseline="0" dirty="0">
                <a:solidFill>
                  <a:schemeClr val="tx1">
                    <a:lumMod val="50000"/>
                  </a:schemeClr>
                </a:solidFill>
                <a:latin typeface="TimesNewRomanPS-ItalicMT"/>
              </a:rPr>
              <a:t>akademik anlayış ve sorumluluk bilinci geliştirme </a:t>
            </a:r>
            <a:r>
              <a:rPr lang="tr-TR" sz="1800" b="0" i="0" u="none" strike="noStrike" baseline="0" dirty="0">
                <a:solidFill>
                  <a:schemeClr val="tx1">
                    <a:lumMod val="50000"/>
                  </a:schemeClr>
                </a:solidFill>
                <a:latin typeface="TimesNewRomanPSMT"/>
              </a:rPr>
              <a:t>yeterlik alanında </a:t>
            </a:r>
            <a:r>
              <a:rPr lang="tr-TR" sz="1800" b="1" i="0" u="none" strike="noStrike" baseline="0" dirty="0">
                <a:solidFill>
                  <a:srgbClr val="FF0000"/>
                </a:solidFill>
                <a:latin typeface="TimesNewRomanPSMT"/>
              </a:rPr>
              <a:t>20</a:t>
            </a:r>
            <a:r>
              <a:rPr lang="tr-TR" sz="1800" b="0" i="0" u="none" strike="noStrike" baseline="0" dirty="0">
                <a:solidFill>
                  <a:schemeClr val="tx1">
                    <a:lumMod val="50000"/>
                  </a:schemeClr>
                </a:solidFill>
                <a:latin typeface="TimesNewRomanPSMT"/>
              </a:rPr>
              <a:t> ve </a:t>
            </a:r>
            <a:r>
              <a:rPr lang="tr-TR" sz="1800" b="0" i="1" u="none" strike="noStrike" baseline="0" dirty="0">
                <a:solidFill>
                  <a:schemeClr val="tx1">
                    <a:lumMod val="50000"/>
                  </a:schemeClr>
                </a:solidFill>
                <a:latin typeface="TimesNewRomanPS-ItalicMT"/>
              </a:rPr>
              <a:t>eğitsel planlama ve başarı </a:t>
            </a:r>
            <a:r>
              <a:rPr lang="tr-TR" sz="1800" b="0" i="0" u="none" strike="noStrike" baseline="0" dirty="0">
                <a:solidFill>
                  <a:schemeClr val="tx1">
                    <a:lumMod val="50000"/>
                  </a:schemeClr>
                </a:solidFill>
                <a:latin typeface="TimesNewRomanPSMT"/>
              </a:rPr>
              <a:t>yeterlik alanında </a:t>
            </a:r>
            <a:r>
              <a:rPr lang="tr-TR" sz="1800" b="1" i="0" u="none" strike="noStrike" baseline="0" dirty="0">
                <a:solidFill>
                  <a:srgbClr val="FF0000"/>
                </a:solidFill>
                <a:latin typeface="TimesNewRomanPSMT"/>
              </a:rPr>
              <a:t>27</a:t>
            </a:r>
            <a:r>
              <a:rPr lang="tr-TR" sz="1800" b="0" i="0" u="none" strike="noStrike" baseline="0" dirty="0">
                <a:solidFill>
                  <a:srgbClr val="FF0000"/>
                </a:solidFill>
                <a:latin typeface="TimesNewRomanPSMT"/>
              </a:rPr>
              <a:t> </a:t>
            </a:r>
            <a:r>
              <a:rPr lang="tr-TR" sz="1800" b="0" i="0" u="none" strike="noStrike" baseline="0" dirty="0">
                <a:solidFill>
                  <a:schemeClr val="tx1">
                    <a:lumMod val="50000"/>
                  </a:schemeClr>
                </a:solidFill>
                <a:latin typeface="TimesNewRomanPSMT"/>
              </a:rPr>
              <a:t>kazanım bulunmaktadır. </a:t>
            </a:r>
            <a:endParaRPr lang="tr-TR" sz="1800" b="0" i="0" u="none" strike="noStrike" baseline="0" dirty="0" smtClean="0">
              <a:solidFill>
                <a:schemeClr val="tx1">
                  <a:lumMod val="50000"/>
                </a:schemeClr>
              </a:solidFill>
              <a:latin typeface="TimesNewRomanPSMT"/>
            </a:endParaRPr>
          </a:p>
          <a:p>
            <a:pPr algn="l"/>
            <a:r>
              <a:rPr lang="tr-TR" sz="1800" dirty="0">
                <a:solidFill>
                  <a:schemeClr val="tx1">
                    <a:lumMod val="50000"/>
                  </a:schemeClr>
                </a:solidFill>
                <a:latin typeface="TimesNewRomanPSMT"/>
              </a:rPr>
              <a:t> </a:t>
            </a:r>
            <a:r>
              <a:rPr lang="tr-TR" sz="1800" dirty="0" smtClean="0">
                <a:solidFill>
                  <a:schemeClr val="tx1">
                    <a:lumMod val="50000"/>
                  </a:schemeClr>
                </a:solidFill>
                <a:latin typeface="TimesNewRomanPSMT"/>
              </a:rPr>
              <a:t>  </a:t>
            </a:r>
            <a:r>
              <a:rPr lang="tr-TR" sz="1800" b="1" i="0" u="none" strike="noStrike" baseline="0" dirty="0" smtClean="0">
                <a:solidFill>
                  <a:srgbClr val="FF0000"/>
                </a:solidFill>
                <a:latin typeface="TimesNewRomanPSMT"/>
              </a:rPr>
              <a:t>Kazanımlar </a:t>
            </a:r>
            <a:r>
              <a:rPr lang="tr-TR" sz="1800" b="1" i="0" u="none" strike="noStrike" baseline="0" dirty="0">
                <a:solidFill>
                  <a:srgbClr val="FF0000"/>
                </a:solidFill>
                <a:latin typeface="TimesNewRomanPSMT"/>
              </a:rPr>
              <a:t>sınıf düzeylerine göre incelendiğinde; </a:t>
            </a:r>
            <a:endParaRPr lang="tr-TR" sz="1800" b="1" i="0" u="none" strike="noStrike" baseline="0" dirty="0" smtClean="0">
              <a:solidFill>
                <a:srgbClr val="FF0000"/>
              </a:solidFill>
              <a:latin typeface="TimesNewRomanPSMT"/>
            </a:endParaRPr>
          </a:p>
          <a:p>
            <a:pPr algn="l"/>
            <a:r>
              <a:rPr lang="tr-TR" b="0" i="0" u="none" strike="noStrike" baseline="0" dirty="0" smtClean="0">
                <a:solidFill>
                  <a:schemeClr val="tx1">
                    <a:lumMod val="50000"/>
                  </a:schemeClr>
                </a:solidFill>
                <a:latin typeface="TimesNewRomanPSMT"/>
              </a:rPr>
              <a:t>Okul Öncesinde </a:t>
            </a:r>
            <a:r>
              <a:rPr lang="tr-TR" i="0" u="none" strike="noStrike" baseline="0" dirty="0" smtClean="0">
                <a:solidFill>
                  <a:schemeClr val="tx1"/>
                </a:solidFill>
                <a:latin typeface="TimesNewRomanPSMT"/>
              </a:rPr>
              <a:t>12, </a:t>
            </a:r>
          </a:p>
          <a:p>
            <a:pPr algn="l"/>
            <a:r>
              <a:rPr lang="tr-TR" b="0" i="0" u="none" strike="noStrike" baseline="0" dirty="0" smtClean="0">
                <a:solidFill>
                  <a:schemeClr val="tx1">
                    <a:lumMod val="50000"/>
                  </a:schemeClr>
                </a:solidFill>
                <a:latin typeface="TimesNewRomanPSMT"/>
              </a:rPr>
              <a:t>İlkokul Birinci Sınıfta 9, </a:t>
            </a:r>
          </a:p>
          <a:p>
            <a:pPr algn="l"/>
            <a:r>
              <a:rPr lang="tr-TR" b="0" i="0" u="none" strike="noStrike" baseline="0" dirty="0" smtClean="0">
                <a:solidFill>
                  <a:schemeClr val="tx1">
                    <a:lumMod val="50000"/>
                  </a:schemeClr>
                </a:solidFill>
                <a:latin typeface="TimesNewRomanPSMT"/>
              </a:rPr>
              <a:t>İkinci Sınıfta 7, </a:t>
            </a:r>
          </a:p>
          <a:p>
            <a:pPr algn="l"/>
            <a:r>
              <a:rPr lang="tr-TR" b="0" i="0" u="none" strike="noStrike" baseline="0" dirty="0" smtClean="0">
                <a:solidFill>
                  <a:schemeClr val="tx1">
                    <a:lumMod val="50000"/>
                  </a:schemeClr>
                </a:solidFill>
                <a:latin typeface="TimesNewRomanPSMT"/>
              </a:rPr>
              <a:t>Üçüncü Sınıfta 9, </a:t>
            </a:r>
          </a:p>
          <a:p>
            <a:pPr algn="l"/>
            <a:r>
              <a:rPr lang="tr-TR" b="0" i="0" u="none" strike="noStrike" baseline="0" dirty="0" smtClean="0">
                <a:solidFill>
                  <a:schemeClr val="tx1">
                    <a:lumMod val="50000"/>
                  </a:schemeClr>
                </a:solidFill>
                <a:latin typeface="TimesNewRomanPSMT"/>
              </a:rPr>
              <a:t>Dördüncü Sınıfta 8, </a:t>
            </a:r>
          </a:p>
          <a:p>
            <a:pPr algn="l"/>
            <a:r>
              <a:rPr lang="tr-TR" b="0" i="0" u="none" strike="noStrike" baseline="0" dirty="0" smtClean="0">
                <a:solidFill>
                  <a:schemeClr val="tx1">
                    <a:lumMod val="50000"/>
                  </a:schemeClr>
                </a:solidFill>
                <a:latin typeface="TimesNewRomanPSMT"/>
              </a:rPr>
              <a:t>Ortaokul Beşinci Sınıfta 11, </a:t>
            </a:r>
          </a:p>
          <a:p>
            <a:pPr algn="l"/>
            <a:r>
              <a:rPr lang="tr-TR" b="0" i="0" u="none" strike="noStrike" baseline="0" dirty="0" smtClean="0">
                <a:solidFill>
                  <a:schemeClr val="tx1">
                    <a:lumMod val="50000"/>
                  </a:schemeClr>
                </a:solidFill>
                <a:latin typeface="TimesNewRomanPSMT"/>
              </a:rPr>
              <a:t>Altıncı Sınıfta 7, </a:t>
            </a:r>
          </a:p>
          <a:p>
            <a:pPr algn="l"/>
            <a:r>
              <a:rPr lang="tr-TR" b="0" i="0" u="none" strike="noStrike" baseline="0" dirty="0" smtClean="0">
                <a:solidFill>
                  <a:schemeClr val="tx1">
                    <a:lumMod val="50000"/>
                  </a:schemeClr>
                </a:solidFill>
                <a:latin typeface="TimesNewRomanPSMT"/>
              </a:rPr>
              <a:t>Yedinci Sınıfta 11, </a:t>
            </a:r>
          </a:p>
          <a:p>
            <a:pPr algn="l"/>
            <a:r>
              <a:rPr lang="tr-TR" b="0" i="0" u="none" strike="noStrike" baseline="0" dirty="0" smtClean="0">
                <a:solidFill>
                  <a:schemeClr val="tx1">
                    <a:lumMod val="50000"/>
                  </a:schemeClr>
                </a:solidFill>
                <a:latin typeface="TimesNewRomanPSMT"/>
              </a:rPr>
              <a:t>Sekizinci Sınıfta 10, </a:t>
            </a:r>
          </a:p>
          <a:p>
            <a:pPr algn="l"/>
            <a:r>
              <a:rPr lang="tr-TR" b="0" i="0" u="none" strike="noStrike" baseline="0" dirty="0" smtClean="0">
                <a:solidFill>
                  <a:schemeClr val="tx1">
                    <a:lumMod val="50000"/>
                  </a:schemeClr>
                </a:solidFill>
                <a:latin typeface="TimesNewRomanPSMT"/>
              </a:rPr>
              <a:t>Ortaöğretim Dokuzuncu Sınıfta 9,</a:t>
            </a:r>
          </a:p>
          <a:p>
            <a:pPr algn="l"/>
            <a:r>
              <a:rPr lang="tr-TR" b="0" i="0" u="none" strike="noStrike" baseline="0" dirty="0" smtClean="0">
                <a:solidFill>
                  <a:schemeClr val="tx1">
                    <a:lumMod val="50000"/>
                  </a:schemeClr>
                </a:solidFill>
                <a:latin typeface="TimesNewRomanPSMT"/>
              </a:rPr>
              <a:t> Onuncu Sınıfta 6, </a:t>
            </a:r>
          </a:p>
          <a:p>
            <a:pPr algn="l"/>
            <a:r>
              <a:rPr lang="tr-TR" b="0" i="0" u="none" strike="noStrike" baseline="0" dirty="0" smtClean="0">
                <a:solidFill>
                  <a:schemeClr val="tx1">
                    <a:lumMod val="50000"/>
                  </a:schemeClr>
                </a:solidFill>
                <a:latin typeface="TimesNewRomanPSMT"/>
              </a:rPr>
              <a:t>On Birinci Sınıfta 7, </a:t>
            </a:r>
          </a:p>
          <a:p>
            <a:pPr algn="l"/>
            <a:r>
              <a:rPr lang="tr-TR" b="0" i="0" u="none" strike="noStrike" baseline="0" dirty="0" smtClean="0">
                <a:solidFill>
                  <a:schemeClr val="tx1">
                    <a:lumMod val="50000"/>
                  </a:schemeClr>
                </a:solidFill>
                <a:latin typeface="TimesNewRomanPSMT"/>
              </a:rPr>
              <a:t>On İkinci Sınıfta 10 Kazanım Bulunmaktadır.</a:t>
            </a:r>
            <a:endParaRPr lang="tr-TR" dirty="0">
              <a:solidFill>
                <a:schemeClr val="tx1">
                  <a:lumMod val="50000"/>
                </a:schemeClr>
              </a:solidFill>
            </a:endParaRPr>
          </a:p>
        </p:txBody>
      </p:sp>
      <p:sp>
        <p:nvSpPr>
          <p:cNvPr id="1048788" name="Google Shape;212;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210"/>
        <p:cNvGrpSpPr/>
        <p:nvPr/>
      </p:nvGrpSpPr>
      <p:grpSpPr>
        <a:xfrm>
          <a:off x="0" y="0"/>
          <a:ext cx="0" cy="0"/>
          <a:chOff x="0" y="0"/>
          <a:chExt cx="0" cy="0"/>
        </a:xfrm>
      </p:grpSpPr>
      <p:sp>
        <p:nvSpPr>
          <p:cNvPr id="1048791" name="Google Shape;211;p31"/>
          <p:cNvSpPr txBox="1">
            <a:spLocks noGrp="1"/>
          </p:cNvSpPr>
          <p:nvPr>
            <p:ph type="body" idx="1"/>
          </p:nvPr>
        </p:nvSpPr>
        <p:spPr>
          <a:xfrm>
            <a:off x="0" y="0"/>
            <a:ext cx="9780998" cy="5067251"/>
          </a:xfrm>
          <a:prstGeom prst="rect">
            <a:avLst/>
          </a:prstGeom>
        </p:spPr>
        <p:txBody>
          <a:bodyPr spcFirstLastPara="1" wrap="square" lIns="91425" tIns="91425" rIns="91425" bIns="91425" anchor="t" anchorCtr="0">
            <a:noAutofit/>
          </a:bodyPr>
          <a:lstStyle/>
          <a:p>
            <a:pPr algn="l"/>
            <a:r>
              <a:rPr lang="tr-TR" sz="1800" b="1" i="1" u="none" strike="noStrike" baseline="0" dirty="0">
                <a:solidFill>
                  <a:schemeClr val="tx1">
                    <a:lumMod val="50000"/>
                  </a:schemeClr>
                </a:solidFill>
                <a:latin typeface="TimesNewRomanPS-BoldItalicMT"/>
              </a:rPr>
              <a:t>    Kariyer gelişim </a:t>
            </a:r>
            <a:r>
              <a:rPr lang="tr-TR" sz="1800" b="0" i="0" u="none" strike="noStrike" baseline="0" dirty="0">
                <a:solidFill>
                  <a:schemeClr val="tx1">
                    <a:lumMod val="50000"/>
                  </a:schemeClr>
                </a:solidFill>
                <a:latin typeface="TimesNewRomanPSMT"/>
              </a:rPr>
              <a:t>alanında </a:t>
            </a:r>
            <a:r>
              <a:rPr lang="tr-TR" sz="1800" b="1" i="0" u="none" strike="noStrike" baseline="0" dirty="0">
                <a:solidFill>
                  <a:srgbClr val="FF0000"/>
                </a:solidFill>
                <a:latin typeface="TimesNewRomanPSMT"/>
              </a:rPr>
              <a:t>62</a:t>
            </a:r>
            <a:r>
              <a:rPr lang="tr-TR" sz="1800" b="0" i="0" u="none" strike="noStrike" baseline="0" dirty="0">
                <a:solidFill>
                  <a:schemeClr val="tx1">
                    <a:lumMod val="50000"/>
                  </a:schemeClr>
                </a:solidFill>
                <a:latin typeface="TimesNewRomanPSMT"/>
              </a:rPr>
              <a:t> kazanım bulunmakta ancak bazı sınıf düzeylerinde aynı kazanımların tekrar edilmesi nedeniyle toplam </a:t>
            </a:r>
            <a:r>
              <a:rPr lang="tr-TR" sz="1800" b="0" i="0" u="none" strike="noStrike" baseline="0" dirty="0">
                <a:solidFill>
                  <a:srgbClr val="FF0000"/>
                </a:solidFill>
                <a:latin typeface="TimesNewRomanPSMT"/>
              </a:rPr>
              <a:t>78</a:t>
            </a:r>
            <a:r>
              <a:rPr lang="tr-TR" sz="1800" b="0" i="0" u="none" strike="noStrike" baseline="0" dirty="0">
                <a:solidFill>
                  <a:schemeClr val="tx1">
                    <a:lumMod val="50000"/>
                  </a:schemeClr>
                </a:solidFill>
                <a:latin typeface="TimesNewRomanPSMT"/>
              </a:rPr>
              <a:t> kazanım yer almaktadır. Kariyer gelişim alanı yeterlikleri incelendiğinde; </a:t>
            </a:r>
            <a:r>
              <a:rPr lang="tr-TR" sz="1800" b="0" i="1" u="none" strike="noStrike" baseline="0" dirty="0">
                <a:solidFill>
                  <a:schemeClr val="tx1">
                    <a:lumMod val="50000"/>
                  </a:schemeClr>
                </a:solidFill>
                <a:latin typeface="TimesNewRomanPS-ItalicMT"/>
              </a:rPr>
              <a:t>kariyer farkındalığı </a:t>
            </a:r>
            <a:r>
              <a:rPr lang="tr-TR" sz="1800" b="0" i="0" u="none" strike="noStrike" baseline="0" dirty="0">
                <a:solidFill>
                  <a:schemeClr val="tx1">
                    <a:lumMod val="50000"/>
                  </a:schemeClr>
                </a:solidFill>
                <a:latin typeface="TimesNewRomanPSMT"/>
              </a:rPr>
              <a:t>yeterlik alanında </a:t>
            </a:r>
            <a:r>
              <a:rPr lang="tr-TR" sz="1800" b="1" i="0" u="none" strike="noStrike" baseline="0" dirty="0">
                <a:solidFill>
                  <a:srgbClr val="FF0000"/>
                </a:solidFill>
                <a:latin typeface="TimesNewRomanPSMT"/>
              </a:rPr>
              <a:t>32</a:t>
            </a:r>
            <a:r>
              <a:rPr lang="tr-TR" sz="1800" b="0" i="0" u="none" strike="noStrike" baseline="0" dirty="0">
                <a:solidFill>
                  <a:schemeClr val="tx1">
                    <a:lumMod val="50000"/>
                  </a:schemeClr>
                </a:solidFill>
                <a:latin typeface="TimesNewRomanPSMT"/>
              </a:rPr>
              <a:t> kazanım, </a:t>
            </a:r>
            <a:r>
              <a:rPr lang="tr-TR" sz="1800" b="0" i="1" u="none" strike="noStrike" baseline="0" dirty="0">
                <a:solidFill>
                  <a:schemeClr val="tx1">
                    <a:lumMod val="50000"/>
                  </a:schemeClr>
                </a:solidFill>
                <a:latin typeface="TimesNewRomanPS-ItalicMT"/>
              </a:rPr>
              <a:t>kariyer hazırlığı </a:t>
            </a:r>
            <a:r>
              <a:rPr lang="tr-TR" sz="1800" b="0" i="0" u="none" strike="noStrike" baseline="0" dirty="0">
                <a:solidFill>
                  <a:schemeClr val="tx1">
                    <a:lumMod val="50000"/>
                  </a:schemeClr>
                </a:solidFill>
                <a:latin typeface="TimesNewRomanPSMT"/>
              </a:rPr>
              <a:t>yeterlik alanında </a:t>
            </a:r>
            <a:r>
              <a:rPr lang="tr-TR" sz="1800" b="1" i="0" u="none" strike="noStrike" baseline="0" dirty="0">
                <a:solidFill>
                  <a:srgbClr val="FF0000"/>
                </a:solidFill>
                <a:latin typeface="TimesNewRomanPSMT"/>
              </a:rPr>
              <a:t>15</a:t>
            </a:r>
            <a:r>
              <a:rPr lang="tr-TR" sz="1800" b="0" i="0" u="none" strike="noStrike" baseline="0" dirty="0">
                <a:solidFill>
                  <a:schemeClr val="tx1">
                    <a:lumMod val="50000"/>
                  </a:schemeClr>
                </a:solidFill>
                <a:latin typeface="TimesNewRomanPSMT"/>
              </a:rPr>
              <a:t> kazanım, </a:t>
            </a:r>
            <a:r>
              <a:rPr lang="tr-TR" sz="1800" b="0" i="1" u="none" strike="noStrike" baseline="0" dirty="0">
                <a:solidFill>
                  <a:schemeClr val="tx1">
                    <a:lumMod val="50000"/>
                  </a:schemeClr>
                </a:solidFill>
                <a:latin typeface="TimesNewRomanPS-ItalicMT"/>
              </a:rPr>
              <a:t>kariyer planlama </a:t>
            </a:r>
            <a:r>
              <a:rPr lang="tr-TR" sz="1800" b="0" i="0" u="none" strike="noStrike" baseline="0" dirty="0">
                <a:solidFill>
                  <a:schemeClr val="tx1">
                    <a:lumMod val="50000"/>
                  </a:schemeClr>
                </a:solidFill>
                <a:latin typeface="TimesNewRomanPSMT"/>
              </a:rPr>
              <a:t>yeterlik alanında </a:t>
            </a:r>
            <a:r>
              <a:rPr lang="tr-TR" sz="1800" b="1" i="0" u="none" strike="noStrike" baseline="0" dirty="0">
                <a:solidFill>
                  <a:srgbClr val="FF0000"/>
                </a:solidFill>
                <a:latin typeface="TimesNewRomanPSMT"/>
              </a:rPr>
              <a:t>15</a:t>
            </a:r>
            <a:r>
              <a:rPr lang="tr-TR" sz="1800" b="0" i="0" u="none" strike="noStrike" baseline="0" dirty="0">
                <a:solidFill>
                  <a:schemeClr val="tx1">
                    <a:lumMod val="50000"/>
                  </a:schemeClr>
                </a:solidFill>
                <a:latin typeface="TimesNewRomanPSMT"/>
              </a:rPr>
              <a:t> kazanım bulunmaktadır. </a:t>
            </a:r>
            <a:endParaRPr lang="tr-TR" sz="1800" b="0" i="0" u="none" strike="noStrike" baseline="0" dirty="0" smtClean="0">
              <a:solidFill>
                <a:schemeClr val="tx1">
                  <a:lumMod val="50000"/>
                </a:schemeClr>
              </a:solidFill>
              <a:latin typeface="TimesNewRomanPSMT"/>
            </a:endParaRPr>
          </a:p>
          <a:p>
            <a:pPr algn="l"/>
            <a:r>
              <a:rPr lang="tr-TR" sz="1800" dirty="0">
                <a:solidFill>
                  <a:schemeClr val="tx1">
                    <a:lumMod val="50000"/>
                  </a:schemeClr>
                </a:solidFill>
                <a:latin typeface="TimesNewRomanPSMT"/>
              </a:rPr>
              <a:t> </a:t>
            </a:r>
            <a:r>
              <a:rPr lang="tr-TR" b="1" i="0" u="none" strike="noStrike" baseline="0" dirty="0" smtClean="0">
                <a:solidFill>
                  <a:srgbClr val="FF0000"/>
                </a:solidFill>
                <a:latin typeface="TimesNewRomanPSMT"/>
              </a:rPr>
              <a:t>Kazanımlar </a:t>
            </a:r>
            <a:r>
              <a:rPr lang="tr-TR" b="1" i="0" u="none" strike="noStrike" baseline="0" dirty="0">
                <a:solidFill>
                  <a:srgbClr val="FF0000"/>
                </a:solidFill>
                <a:latin typeface="TimesNewRomanPSMT"/>
              </a:rPr>
              <a:t>sınıf düzeylerine göre incelendiğinde; </a:t>
            </a:r>
            <a:endParaRPr lang="tr-TR" b="1" i="0" u="none" strike="noStrike" baseline="0" dirty="0" smtClean="0">
              <a:solidFill>
                <a:srgbClr val="FF0000"/>
              </a:solidFill>
              <a:latin typeface="TimesNewRomanPSMT"/>
            </a:endParaRPr>
          </a:p>
          <a:p>
            <a:pPr algn="l"/>
            <a:r>
              <a:rPr lang="tr-TR" b="1" dirty="0">
                <a:solidFill>
                  <a:srgbClr val="FF0000"/>
                </a:solidFill>
                <a:latin typeface="TimesNewRomanPSMT"/>
              </a:rPr>
              <a:t> </a:t>
            </a:r>
            <a:r>
              <a:rPr lang="tr-TR" b="1" dirty="0" smtClean="0">
                <a:solidFill>
                  <a:srgbClr val="FF0000"/>
                </a:solidFill>
                <a:latin typeface="TimesNewRomanPSMT"/>
              </a:rPr>
              <a:t> </a:t>
            </a:r>
            <a:r>
              <a:rPr lang="tr-TR" b="0" i="0" u="none" strike="noStrike" baseline="0" dirty="0" smtClean="0">
                <a:solidFill>
                  <a:schemeClr val="tx1">
                    <a:lumMod val="50000"/>
                  </a:schemeClr>
                </a:solidFill>
                <a:latin typeface="TimesNewRomanPSMT"/>
              </a:rPr>
              <a:t>okul </a:t>
            </a:r>
            <a:r>
              <a:rPr lang="tr-TR" b="0" i="0" u="none" strike="noStrike" baseline="0" dirty="0">
                <a:solidFill>
                  <a:schemeClr val="tx1">
                    <a:lumMod val="50000"/>
                  </a:schemeClr>
                </a:solidFill>
                <a:latin typeface="TimesNewRomanPSMT"/>
              </a:rPr>
              <a:t>öncesinde 3, </a:t>
            </a:r>
            <a:endParaRPr lang="tr-TR" b="0" i="0" u="none" strike="noStrike" baseline="0" dirty="0" smtClean="0">
              <a:solidFill>
                <a:schemeClr val="tx1">
                  <a:lumMod val="50000"/>
                </a:schemeClr>
              </a:solidFill>
              <a:latin typeface="TimesNewRomanPSMT"/>
            </a:endParaRPr>
          </a:p>
          <a:p>
            <a:pPr algn="l"/>
            <a:r>
              <a:rPr lang="tr-TR" dirty="0">
                <a:solidFill>
                  <a:schemeClr val="tx1">
                    <a:lumMod val="50000"/>
                  </a:schemeClr>
                </a:solidFill>
                <a:latin typeface="TimesNewRomanPSMT"/>
              </a:rPr>
              <a:t> </a:t>
            </a:r>
            <a:r>
              <a:rPr lang="tr-TR" dirty="0" smtClean="0">
                <a:solidFill>
                  <a:schemeClr val="tx1">
                    <a:lumMod val="50000"/>
                  </a:schemeClr>
                </a:solidFill>
                <a:latin typeface="TimesNewRomanPSMT"/>
              </a:rPr>
              <a:t> </a:t>
            </a:r>
            <a:r>
              <a:rPr lang="tr-TR" b="0" i="0" u="none" strike="noStrike" baseline="0" dirty="0" smtClean="0">
                <a:solidFill>
                  <a:schemeClr val="tx1">
                    <a:lumMod val="50000"/>
                  </a:schemeClr>
                </a:solidFill>
                <a:latin typeface="TimesNewRomanPSMT"/>
              </a:rPr>
              <a:t>ilkokul </a:t>
            </a:r>
            <a:r>
              <a:rPr lang="tr-TR" b="0" i="0" u="none" strike="noStrike" baseline="0" dirty="0">
                <a:solidFill>
                  <a:schemeClr val="tx1">
                    <a:lumMod val="50000"/>
                  </a:schemeClr>
                </a:solidFill>
                <a:latin typeface="TimesNewRomanPSMT"/>
              </a:rPr>
              <a:t>birinci sınıfta 3, </a:t>
            </a:r>
            <a:endParaRPr lang="tr-TR" b="0" i="0" u="none" strike="noStrike" baseline="0" dirty="0" smtClean="0">
              <a:solidFill>
                <a:schemeClr val="tx1">
                  <a:lumMod val="50000"/>
                </a:schemeClr>
              </a:solidFill>
              <a:latin typeface="TimesNewRomanPSMT"/>
            </a:endParaRPr>
          </a:p>
          <a:p>
            <a:pPr algn="l"/>
            <a:r>
              <a:rPr lang="tr-TR" dirty="0">
                <a:solidFill>
                  <a:schemeClr val="tx1">
                    <a:lumMod val="50000"/>
                  </a:schemeClr>
                </a:solidFill>
                <a:latin typeface="TimesNewRomanPSMT"/>
              </a:rPr>
              <a:t> </a:t>
            </a:r>
            <a:r>
              <a:rPr lang="tr-TR" dirty="0" smtClean="0">
                <a:solidFill>
                  <a:schemeClr val="tx1">
                    <a:lumMod val="50000"/>
                  </a:schemeClr>
                </a:solidFill>
                <a:latin typeface="TimesNewRomanPSMT"/>
              </a:rPr>
              <a:t> </a:t>
            </a:r>
            <a:r>
              <a:rPr lang="tr-TR" b="0" i="0" u="none" strike="noStrike" baseline="0" dirty="0" smtClean="0">
                <a:solidFill>
                  <a:schemeClr val="tx1">
                    <a:lumMod val="50000"/>
                  </a:schemeClr>
                </a:solidFill>
                <a:latin typeface="TimesNewRomanPSMT"/>
              </a:rPr>
              <a:t>ikinci </a:t>
            </a:r>
            <a:r>
              <a:rPr lang="tr-TR" b="0" i="0" u="none" strike="noStrike" baseline="0" dirty="0">
                <a:solidFill>
                  <a:schemeClr val="tx1">
                    <a:lumMod val="50000"/>
                  </a:schemeClr>
                </a:solidFill>
                <a:latin typeface="TimesNewRomanPSMT"/>
              </a:rPr>
              <a:t>sınıfta 4, </a:t>
            </a:r>
            <a:endParaRPr lang="tr-TR" b="0" i="0" u="none" strike="noStrike" baseline="0" dirty="0" smtClean="0">
              <a:solidFill>
                <a:schemeClr val="tx1">
                  <a:lumMod val="50000"/>
                </a:schemeClr>
              </a:solidFill>
              <a:latin typeface="TimesNewRomanPSMT"/>
            </a:endParaRPr>
          </a:p>
          <a:p>
            <a:pPr algn="l"/>
            <a:r>
              <a:rPr lang="tr-TR" dirty="0">
                <a:solidFill>
                  <a:schemeClr val="tx1">
                    <a:lumMod val="50000"/>
                  </a:schemeClr>
                </a:solidFill>
                <a:latin typeface="TimesNewRomanPSMT"/>
              </a:rPr>
              <a:t> </a:t>
            </a:r>
            <a:r>
              <a:rPr lang="tr-TR" dirty="0" smtClean="0">
                <a:solidFill>
                  <a:schemeClr val="tx1">
                    <a:lumMod val="50000"/>
                  </a:schemeClr>
                </a:solidFill>
                <a:latin typeface="TimesNewRomanPSMT"/>
              </a:rPr>
              <a:t> </a:t>
            </a:r>
            <a:r>
              <a:rPr lang="tr-TR" b="0" i="0" u="none" strike="noStrike" baseline="0" dirty="0" smtClean="0">
                <a:solidFill>
                  <a:schemeClr val="tx1">
                    <a:lumMod val="50000"/>
                  </a:schemeClr>
                </a:solidFill>
                <a:latin typeface="TimesNewRomanPSMT"/>
              </a:rPr>
              <a:t>üçüncü </a:t>
            </a:r>
            <a:r>
              <a:rPr lang="tr-TR" b="0" i="0" u="none" strike="noStrike" baseline="0" dirty="0">
                <a:solidFill>
                  <a:schemeClr val="tx1">
                    <a:lumMod val="50000"/>
                  </a:schemeClr>
                </a:solidFill>
                <a:latin typeface="TimesNewRomanPSMT"/>
              </a:rPr>
              <a:t>ve dördüncü sınıfta 5, </a:t>
            </a:r>
            <a:endParaRPr lang="tr-TR" b="0" i="0" u="none" strike="noStrike" baseline="0" dirty="0" smtClean="0">
              <a:solidFill>
                <a:schemeClr val="tx1">
                  <a:lumMod val="50000"/>
                </a:schemeClr>
              </a:solidFill>
              <a:latin typeface="TimesNewRomanPSMT"/>
            </a:endParaRPr>
          </a:p>
          <a:p>
            <a:pPr algn="l"/>
            <a:r>
              <a:rPr lang="tr-TR" dirty="0">
                <a:solidFill>
                  <a:schemeClr val="tx1">
                    <a:lumMod val="50000"/>
                  </a:schemeClr>
                </a:solidFill>
                <a:latin typeface="TimesNewRomanPSMT"/>
              </a:rPr>
              <a:t> </a:t>
            </a:r>
            <a:r>
              <a:rPr lang="tr-TR" b="0" i="0" u="none" strike="noStrike" baseline="0" dirty="0" smtClean="0">
                <a:solidFill>
                  <a:schemeClr val="tx1">
                    <a:lumMod val="50000"/>
                  </a:schemeClr>
                </a:solidFill>
                <a:latin typeface="TimesNewRomanPSMT"/>
              </a:rPr>
              <a:t> </a:t>
            </a:r>
            <a:r>
              <a:rPr lang="tr-TR" b="0" i="0" u="none" strike="noStrike" baseline="0" dirty="0">
                <a:solidFill>
                  <a:schemeClr val="tx1">
                    <a:lumMod val="50000"/>
                  </a:schemeClr>
                </a:solidFill>
                <a:latin typeface="TimesNewRomanPSMT"/>
              </a:rPr>
              <a:t>beşinci sınıfta 5, </a:t>
            </a:r>
            <a:endParaRPr lang="tr-TR" b="0" i="0" u="none" strike="noStrike" baseline="0" dirty="0" smtClean="0">
              <a:solidFill>
                <a:schemeClr val="tx1">
                  <a:lumMod val="50000"/>
                </a:schemeClr>
              </a:solidFill>
              <a:latin typeface="TimesNewRomanPSMT"/>
            </a:endParaRPr>
          </a:p>
          <a:p>
            <a:pPr algn="l"/>
            <a:r>
              <a:rPr lang="tr-TR" b="0" i="0" u="none" strike="noStrike" baseline="0" dirty="0" smtClean="0">
                <a:solidFill>
                  <a:schemeClr val="tx1">
                    <a:lumMod val="50000"/>
                  </a:schemeClr>
                </a:solidFill>
                <a:latin typeface="TimesNewRomanPSMT"/>
              </a:rPr>
              <a:t>  altıncı </a:t>
            </a:r>
            <a:r>
              <a:rPr lang="tr-TR" b="0" i="0" u="none" strike="noStrike" baseline="0" dirty="0">
                <a:solidFill>
                  <a:schemeClr val="tx1">
                    <a:lumMod val="50000"/>
                  </a:schemeClr>
                </a:solidFill>
                <a:latin typeface="TimesNewRomanPSMT"/>
              </a:rPr>
              <a:t>sınıfta 7, </a:t>
            </a:r>
            <a:endParaRPr lang="tr-TR" b="0" i="0" u="none" strike="noStrike" baseline="0" dirty="0" smtClean="0">
              <a:solidFill>
                <a:schemeClr val="tx1">
                  <a:lumMod val="50000"/>
                </a:schemeClr>
              </a:solidFill>
              <a:latin typeface="TimesNewRomanPSMT"/>
            </a:endParaRPr>
          </a:p>
          <a:p>
            <a:pPr algn="l"/>
            <a:r>
              <a:rPr lang="tr-TR" b="0" i="0" u="none" strike="noStrike" baseline="0" dirty="0" smtClean="0">
                <a:solidFill>
                  <a:schemeClr val="tx1">
                    <a:lumMod val="50000"/>
                  </a:schemeClr>
                </a:solidFill>
                <a:latin typeface="TimesNewRomanPSMT"/>
              </a:rPr>
              <a:t>  yedinci </a:t>
            </a:r>
            <a:r>
              <a:rPr lang="tr-TR" b="0" i="0" u="none" strike="noStrike" baseline="0" dirty="0">
                <a:solidFill>
                  <a:schemeClr val="tx1">
                    <a:lumMod val="50000"/>
                  </a:schemeClr>
                </a:solidFill>
                <a:latin typeface="TimesNewRomanPSMT"/>
              </a:rPr>
              <a:t>sınıfta 5, </a:t>
            </a:r>
            <a:endParaRPr lang="tr-TR" b="0" i="0" u="none" strike="noStrike" baseline="0" dirty="0" smtClean="0">
              <a:solidFill>
                <a:schemeClr val="tx1">
                  <a:lumMod val="50000"/>
                </a:schemeClr>
              </a:solidFill>
              <a:latin typeface="TimesNewRomanPSMT"/>
            </a:endParaRPr>
          </a:p>
          <a:p>
            <a:pPr algn="l"/>
            <a:r>
              <a:rPr lang="tr-TR" b="0" i="0" u="none" strike="noStrike" baseline="0" dirty="0" smtClean="0">
                <a:solidFill>
                  <a:schemeClr val="tx1">
                    <a:lumMod val="50000"/>
                  </a:schemeClr>
                </a:solidFill>
                <a:latin typeface="TimesNewRomanPSMT"/>
              </a:rPr>
              <a:t>  sekizinci </a:t>
            </a:r>
            <a:r>
              <a:rPr lang="tr-TR" b="0" i="0" u="none" strike="noStrike" baseline="0" dirty="0">
                <a:solidFill>
                  <a:schemeClr val="tx1">
                    <a:lumMod val="50000"/>
                  </a:schemeClr>
                </a:solidFill>
                <a:latin typeface="TimesNewRomanPSMT"/>
              </a:rPr>
              <a:t>sınıfta 9, </a:t>
            </a:r>
            <a:endParaRPr lang="tr-TR" b="0" i="0" u="none" strike="noStrike" baseline="0" dirty="0" smtClean="0">
              <a:solidFill>
                <a:schemeClr val="tx1">
                  <a:lumMod val="50000"/>
                </a:schemeClr>
              </a:solidFill>
              <a:latin typeface="TimesNewRomanPSMT"/>
            </a:endParaRPr>
          </a:p>
          <a:p>
            <a:pPr algn="l"/>
            <a:r>
              <a:rPr lang="tr-TR" b="0" i="0" u="none" strike="noStrike" baseline="0" dirty="0" smtClean="0">
                <a:solidFill>
                  <a:schemeClr val="tx1">
                    <a:lumMod val="50000"/>
                  </a:schemeClr>
                </a:solidFill>
                <a:latin typeface="TimesNewRomanPSMT"/>
              </a:rPr>
              <a:t>  </a:t>
            </a:r>
            <a:r>
              <a:rPr lang="tr-TR" b="0" i="0" u="none" strike="noStrike" baseline="0" dirty="0">
                <a:solidFill>
                  <a:schemeClr val="tx1">
                    <a:lumMod val="50000"/>
                  </a:schemeClr>
                </a:solidFill>
                <a:latin typeface="TimesNewRomanPSMT"/>
              </a:rPr>
              <a:t>dokuzuncu sınıfta 8, </a:t>
            </a:r>
            <a:endParaRPr lang="tr-TR" b="0" i="0" u="none" strike="noStrike" baseline="0" dirty="0" smtClean="0">
              <a:solidFill>
                <a:schemeClr val="tx1">
                  <a:lumMod val="50000"/>
                </a:schemeClr>
              </a:solidFill>
              <a:latin typeface="TimesNewRomanPSMT"/>
            </a:endParaRPr>
          </a:p>
          <a:p>
            <a:pPr algn="l"/>
            <a:r>
              <a:rPr lang="tr-TR" b="0" i="0" u="none" strike="noStrike" baseline="0" dirty="0" smtClean="0">
                <a:solidFill>
                  <a:schemeClr val="tx1">
                    <a:lumMod val="50000"/>
                  </a:schemeClr>
                </a:solidFill>
                <a:latin typeface="TimesNewRomanPSMT"/>
              </a:rPr>
              <a:t>  onuncu </a:t>
            </a:r>
            <a:r>
              <a:rPr lang="tr-TR" b="0" i="0" u="none" strike="noStrike" baseline="0" dirty="0">
                <a:solidFill>
                  <a:schemeClr val="tx1">
                    <a:lumMod val="50000"/>
                  </a:schemeClr>
                </a:solidFill>
                <a:latin typeface="TimesNewRomanPSMT"/>
              </a:rPr>
              <a:t>sınıfta 9, </a:t>
            </a:r>
            <a:endParaRPr lang="tr-TR" b="0" i="0" u="none" strike="noStrike" baseline="0" dirty="0" smtClean="0">
              <a:solidFill>
                <a:schemeClr val="tx1">
                  <a:lumMod val="50000"/>
                </a:schemeClr>
              </a:solidFill>
              <a:latin typeface="TimesNewRomanPSMT"/>
            </a:endParaRPr>
          </a:p>
          <a:p>
            <a:pPr algn="l"/>
            <a:r>
              <a:rPr lang="tr-TR" b="0" i="0" u="none" strike="noStrike" baseline="0" dirty="0" smtClean="0">
                <a:solidFill>
                  <a:schemeClr val="tx1">
                    <a:lumMod val="50000"/>
                  </a:schemeClr>
                </a:solidFill>
                <a:latin typeface="TimesNewRomanPSMT"/>
              </a:rPr>
              <a:t>  on </a:t>
            </a:r>
            <a:r>
              <a:rPr lang="tr-TR" b="0" i="0" u="none" strike="noStrike" baseline="0" dirty="0">
                <a:solidFill>
                  <a:schemeClr val="tx1">
                    <a:lumMod val="50000"/>
                  </a:schemeClr>
                </a:solidFill>
                <a:latin typeface="TimesNewRomanPSMT"/>
              </a:rPr>
              <a:t>birinci sınıfta 6, </a:t>
            </a:r>
            <a:endParaRPr lang="tr-TR" b="0" i="0" u="none" strike="noStrike" baseline="0" dirty="0" smtClean="0">
              <a:solidFill>
                <a:schemeClr val="tx1">
                  <a:lumMod val="50000"/>
                </a:schemeClr>
              </a:solidFill>
              <a:latin typeface="TimesNewRomanPSMT"/>
            </a:endParaRPr>
          </a:p>
          <a:p>
            <a:pPr algn="l"/>
            <a:r>
              <a:rPr lang="tr-TR" b="0" i="0" u="none" strike="noStrike" baseline="0" dirty="0" smtClean="0">
                <a:solidFill>
                  <a:schemeClr val="tx1">
                    <a:lumMod val="50000"/>
                  </a:schemeClr>
                </a:solidFill>
                <a:latin typeface="TimesNewRomanPSMT"/>
              </a:rPr>
              <a:t>  on </a:t>
            </a:r>
            <a:r>
              <a:rPr lang="tr-TR" b="0" i="0" u="none" strike="noStrike" baseline="0" dirty="0">
                <a:solidFill>
                  <a:schemeClr val="tx1">
                    <a:lumMod val="50000"/>
                  </a:schemeClr>
                </a:solidFill>
                <a:latin typeface="TimesNewRomanPSMT"/>
              </a:rPr>
              <a:t>ikinci sınıfta 9 kazanım bulunmaktadır.</a:t>
            </a:r>
            <a:endParaRPr dirty="0">
              <a:solidFill>
                <a:schemeClr val="tx1">
                  <a:lumMod val="50000"/>
                </a:schemeClr>
              </a:solidFill>
            </a:endParaRPr>
          </a:p>
        </p:txBody>
      </p:sp>
      <p:sp>
        <p:nvSpPr>
          <p:cNvPr id="1048792" name="Google Shape;212;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210"/>
        <p:cNvGrpSpPr/>
        <p:nvPr/>
      </p:nvGrpSpPr>
      <p:grpSpPr>
        <a:xfrm>
          <a:off x="0" y="0"/>
          <a:ext cx="0" cy="0"/>
          <a:chOff x="0" y="0"/>
          <a:chExt cx="0" cy="0"/>
        </a:xfrm>
      </p:grpSpPr>
      <p:sp>
        <p:nvSpPr>
          <p:cNvPr id="1048795" name="Google Shape;211;p31"/>
          <p:cNvSpPr txBox="1">
            <a:spLocks noGrp="1"/>
          </p:cNvSpPr>
          <p:nvPr>
            <p:ph type="body" idx="1"/>
          </p:nvPr>
        </p:nvSpPr>
        <p:spPr>
          <a:xfrm>
            <a:off x="-1" y="71920"/>
            <a:ext cx="9029285" cy="4995332"/>
          </a:xfrm>
          <a:prstGeom prst="rect">
            <a:avLst/>
          </a:prstGeom>
        </p:spPr>
        <p:txBody>
          <a:bodyPr spcFirstLastPara="1" wrap="square" lIns="91425" tIns="91425" rIns="91425" bIns="91425" anchor="t" anchorCtr="0">
            <a:noAutofit/>
          </a:bodyPr>
          <a:lstStyle/>
          <a:p>
            <a:pPr algn="l"/>
            <a:r>
              <a:rPr lang="tr-TR" sz="1800" b="1" i="1" dirty="0">
                <a:solidFill>
                  <a:schemeClr val="tx1">
                    <a:lumMod val="50000"/>
                  </a:schemeClr>
                </a:solidFill>
                <a:latin typeface="TimesNewRomanPS-BoldItalicMT"/>
              </a:rPr>
              <a:t> </a:t>
            </a:r>
            <a:r>
              <a:rPr lang="tr-TR" sz="1800" b="1" i="1" dirty="0" smtClean="0">
                <a:solidFill>
                  <a:schemeClr val="tx1">
                    <a:lumMod val="50000"/>
                  </a:schemeClr>
                </a:solidFill>
                <a:latin typeface="TimesNewRomanPS-BoldItalicMT"/>
              </a:rPr>
              <a:t>  </a:t>
            </a:r>
            <a:r>
              <a:rPr lang="tr-TR" b="1" i="1" u="none" strike="noStrike" baseline="0" dirty="0" smtClean="0">
                <a:solidFill>
                  <a:schemeClr val="tx1">
                    <a:lumMod val="50000"/>
                  </a:schemeClr>
                </a:solidFill>
                <a:latin typeface="TimesNewRomanPS-BoldItalicMT"/>
              </a:rPr>
              <a:t>Duygusal </a:t>
            </a:r>
            <a:r>
              <a:rPr lang="tr-TR" b="1" i="1" u="none" strike="noStrike" baseline="0" dirty="0">
                <a:solidFill>
                  <a:schemeClr val="tx1">
                    <a:lumMod val="50000"/>
                  </a:schemeClr>
                </a:solidFill>
                <a:latin typeface="TimesNewRomanPS-BoldItalicMT"/>
              </a:rPr>
              <a:t>gelişim </a:t>
            </a:r>
            <a:r>
              <a:rPr lang="tr-TR" b="0" i="0" u="none" strike="noStrike" baseline="0" dirty="0">
                <a:solidFill>
                  <a:schemeClr val="tx1">
                    <a:lumMod val="50000"/>
                  </a:schemeClr>
                </a:solidFill>
                <a:latin typeface="TimesNewRomanPSMT"/>
              </a:rPr>
              <a:t>alanında </a:t>
            </a:r>
            <a:r>
              <a:rPr lang="tr-TR" b="1" i="0" u="none" strike="noStrike" baseline="0" dirty="0">
                <a:solidFill>
                  <a:srgbClr val="FF0000"/>
                </a:solidFill>
                <a:latin typeface="TimesNewRomanPSMT"/>
              </a:rPr>
              <a:t>163</a:t>
            </a:r>
            <a:r>
              <a:rPr lang="tr-TR" b="0" i="0" u="none" strike="noStrike" baseline="0" dirty="0">
                <a:solidFill>
                  <a:schemeClr val="tx1">
                    <a:lumMod val="50000"/>
                  </a:schemeClr>
                </a:solidFill>
                <a:latin typeface="TimesNewRomanPSMT"/>
              </a:rPr>
              <a:t> kazanım bulunmakta ancak bazı sınıf düzeylerinde aynı kazanımların tekrar edilmesi nedeniyle toplam </a:t>
            </a:r>
            <a:r>
              <a:rPr lang="tr-TR" b="1" i="0" u="none" strike="noStrike" baseline="0" dirty="0">
                <a:solidFill>
                  <a:srgbClr val="FF0000"/>
                </a:solidFill>
                <a:latin typeface="TimesNewRomanPSMT"/>
              </a:rPr>
              <a:t>212</a:t>
            </a:r>
            <a:r>
              <a:rPr lang="tr-TR" b="0" i="0" u="none" strike="noStrike" baseline="0" dirty="0">
                <a:solidFill>
                  <a:schemeClr val="tx1">
                    <a:lumMod val="50000"/>
                  </a:schemeClr>
                </a:solidFill>
                <a:latin typeface="TimesNewRomanPSMT"/>
              </a:rPr>
              <a:t> kazanım yer almaktadır. Sosyal duygusal gelişim alanı yeterlikleri incelendiğinde; </a:t>
            </a:r>
            <a:r>
              <a:rPr lang="tr-TR" b="0" i="1" u="none" strike="noStrike" baseline="0" dirty="0">
                <a:solidFill>
                  <a:schemeClr val="tx1">
                    <a:lumMod val="50000"/>
                  </a:schemeClr>
                </a:solidFill>
                <a:latin typeface="TimesNewRomanPS-ItalicMT"/>
              </a:rPr>
              <a:t>benlik farkındalığı </a:t>
            </a:r>
            <a:r>
              <a:rPr lang="tr-TR" b="0" i="0" u="none" strike="noStrike" baseline="0" dirty="0">
                <a:solidFill>
                  <a:schemeClr val="tx1">
                    <a:lumMod val="50000"/>
                  </a:schemeClr>
                </a:solidFill>
                <a:latin typeface="TimesNewRomanPSMT"/>
              </a:rPr>
              <a:t>yeterlik alanında </a:t>
            </a:r>
            <a:r>
              <a:rPr lang="tr-TR" b="1" i="0" u="none" strike="noStrike" baseline="0" dirty="0">
                <a:solidFill>
                  <a:srgbClr val="FF0000"/>
                </a:solidFill>
                <a:latin typeface="TimesNewRomanPSMT"/>
              </a:rPr>
              <a:t>50</a:t>
            </a:r>
            <a:r>
              <a:rPr lang="tr-TR" b="0" i="0" u="none" strike="noStrike" baseline="0" dirty="0">
                <a:solidFill>
                  <a:schemeClr val="tx1">
                    <a:lumMod val="50000"/>
                  </a:schemeClr>
                </a:solidFill>
                <a:latin typeface="TimesNewRomanPSMT"/>
              </a:rPr>
              <a:t> kazanım, </a:t>
            </a:r>
            <a:r>
              <a:rPr lang="tr-TR" b="0" i="1" u="none" strike="noStrike" baseline="0" dirty="0">
                <a:solidFill>
                  <a:schemeClr val="tx1">
                    <a:lumMod val="50000"/>
                  </a:schemeClr>
                </a:solidFill>
                <a:latin typeface="TimesNewRomanPS-ItalicMT"/>
              </a:rPr>
              <a:t>duyguları anlama ve yönetme </a:t>
            </a:r>
            <a:r>
              <a:rPr lang="tr-TR" b="0" i="0" u="none" strike="noStrike" baseline="0" dirty="0">
                <a:solidFill>
                  <a:schemeClr val="tx1">
                    <a:lumMod val="50000"/>
                  </a:schemeClr>
                </a:solidFill>
                <a:latin typeface="TimesNewRomanPSMT"/>
              </a:rPr>
              <a:t>yeterlik alanında </a:t>
            </a:r>
            <a:r>
              <a:rPr lang="tr-TR" b="1" i="0" u="none" strike="noStrike" baseline="0" dirty="0">
                <a:solidFill>
                  <a:srgbClr val="FF0000"/>
                </a:solidFill>
                <a:latin typeface="TimesNewRomanPSMT"/>
              </a:rPr>
              <a:t>21</a:t>
            </a:r>
            <a:r>
              <a:rPr lang="tr-TR" b="0" i="0" u="none" strike="noStrike" baseline="0" dirty="0">
                <a:solidFill>
                  <a:schemeClr val="tx1">
                    <a:lumMod val="50000"/>
                  </a:schemeClr>
                </a:solidFill>
                <a:latin typeface="TimesNewRomanPSMT"/>
              </a:rPr>
              <a:t> kazanım, </a:t>
            </a:r>
            <a:r>
              <a:rPr lang="tr-TR" b="0" i="1" u="none" strike="noStrike" baseline="0" dirty="0">
                <a:solidFill>
                  <a:schemeClr val="tx1">
                    <a:lumMod val="50000"/>
                  </a:schemeClr>
                </a:solidFill>
                <a:latin typeface="TimesNewRomanPS-ItalicMT"/>
              </a:rPr>
              <a:t>kişiler arası beceriler </a:t>
            </a:r>
            <a:r>
              <a:rPr lang="tr-TR" b="0" i="0" u="none" strike="noStrike" baseline="0" dirty="0">
                <a:solidFill>
                  <a:schemeClr val="tx1">
                    <a:lumMod val="50000"/>
                  </a:schemeClr>
                </a:solidFill>
                <a:latin typeface="TimesNewRomanPSMT"/>
              </a:rPr>
              <a:t>yeterlik alanında </a:t>
            </a:r>
            <a:r>
              <a:rPr lang="tr-TR" b="1" i="0" u="none" strike="noStrike" baseline="0" dirty="0">
                <a:solidFill>
                  <a:srgbClr val="FF0000"/>
                </a:solidFill>
                <a:latin typeface="TimesNewRomanPSMT"/>
              </a:rPr>
              <a:t>48</a:t>
            </a:r>
            <a:r>
              <a:rPr lang="tr-TR" b="0" i="0" u="none" strike="noStrike" baseline="0" dirty="0">
                <a:solidFill>
                  <a:schemeClr val="tx1">
                    <a:lumMod val="50000"/>
                  </a:schemeClr>
                </a:solidFill>
                <a:latin typeface="TimesNewRomanPSMT"/>
              </a:rPr>
              <a:t> kazanım, </a:t>
            </a:r>
            <a:r>
              <a:rPr lang="tr-TR" b="0" i="1" u="none" strike="noStrike" baseline="0" dirty="0">
                <a:solidFill>
                  <a:schemeClr val="tx1">
                    <a:lumMod val="50000"/>
                  </a:schemeClr>
                </a:solidFill>
                <a:latin typeface="TimesNewRomanPS-ItalicMT"/>
              </a:rPr>
              <a:t>karar verme </a:t>
            </a:r>
            <a:r>
              <a:rPr lang="tr-TR" b="0" i="0" u="none" strike="noStrike" baseline="0" dirty="0">
                <a:solidFill>
                  <a:schemeClr val="tx1">
                    <a:lumMod val="50000"/>
                  </a:schemeClr>
                </a:solidFill>
                <a:latin typeface="TimesNewRomanPSMT"/>
              </a:rPr>
              <a:t>yeterlik alanında </a:t>
            </a:r>
            <a:r>
              <a:rPr lang="tr-TR" b="1" i="0" u="none" strike="noStrike" baseline="0" dirty="0">
                <a:solidFill>
                  <a:srgbClr val="FF0000"/>
                </a:solidFill>
                <a:latin typeface="TimesNewRomanPSMT"/>
              </a:rPr>
              <a:t>14 </a:t>
            </a:r>
            <a:r>
              <a:rPr lang="tr-TR" b="0" i="0" u="none" strike="noStrike" baseline="0" dirty="0">
                <a:solidFill>
                  <a:schemeClr val="tx1">
                    <a:lumMod val="50000"/>
                  </a:schemeClr>
                </a:solidFill>
                <a:latin typeface="TimesNewRomanPSMT"/>
              </a:rPr>
              <a:t>kazanım, </a:t>
            </a:r>
            <a:r>
              <a:rPr lang="tr-TR" b="0" i="1" u="none" strike="noStrike" baseline="0" dirty="0">
                <a:solidFill>
                  <a:schemeClr val="tx1">
                    <a:lumMod val="50000"/>
                  </a:schemeClr>
                </a:solidFill>
                <a:latin typeface="TimesNewRomanPS-ItalicMT"/>
              </a:rPr>
              <a:t>kişisel güvenliğini sağlama </a:t>
            </a:r>
            <a:r>
              <a:rPr lang="tr-TR" b="0" i="0" u="none" strike="noStrike" baseline="0" dirty="0">
                <a:solidFill>
                  <a:schemeClr val="tx1">
                    <a:lumMod val="50000"/>
                  </a:schemeClr>
                </a:solidFill>
                <a:latin typeface="TimesNewRomanPSMT"/>
              </a:rPr>
              <a:t>yeterlik alanında </a:t>
            </a:r>
            <a:r>
              <a:rPr lang="tr-TR" b="1" i="0" u="none" strike="noStrike" baseline="0" dirty="0">
                <a:solidFill>
                  <a:srgbClr val="FF0000"/>
                </a:solidFill>
                <a:latin typeface="TimesNewRomanPSMT"/>
              </a:rPr>
              <a:t>30</a:t>
            </a:r>
            <a:r>
              <a:rPr lang="tr-TR" b="0" i="0" u="none" strike="noStrike" baseline="0" dirty="0">
                <a:solidFill>
                  <a:schemeClr val="tx1">
                    <a:lumMod val="50000"/>
                  </a:schemeClr>
                </a:solidFill>
                <a:latin typeface="TimesNewRomanPSMT"/>
              </a:rPr>
              <a:t> kazanım bulunmaktadır. </a:t>
            </a:r>
            <a:endParaRPr lang="tr-TR" b="0" i="0" u="none" strike="noStrike" baseline="0" dirty="0" smtClean="0">
              <a:solidFill>
                <a:schemeClr val="tx1">
                  <a:lumMod val="50000"/>
                </a:schemeClr>
              </a:solidFill>
              <a:latin typeface="TimesNewRomanPSMT"/>
            </a:endParaRPr>
          </a:p>
          <a:p>
            <a:pPr algn="l"/>
            <a:r>
              <a:rPr lang="tr-TR" sz="1800" dirty="0">
                <a:solidFill>
                  <a:schemeClr val="tx1">
                    <a:lumMod val="50000"/>
                  </a:schemeClr>
                </a:solidFill>
                <a:latin typeface="TimesNewRomanPSMT"/>
              </a:rPr>
              <a:t> </a:t>
            </a:r>
            <a:r>
              <a:rPr lang="tr-TR" sz="1800" dirty="0" smtClean="0">
                <a:solidFill>
                  <a:schemeClr val="tx1">
                    <a:lumMod val="50000"/>
                  </a:schemeClr>
                </a:solidFill>
                <a:latin typeface="TimesNewRomanPSMT"/>
              </a:rPr>
              <a:t>  </a:t>
            </a:r>
            <a:r>
              <a:rPr lang="tr-TR" sz="1800" b="1" i="0" u="none" strike="noStrike" baseline="0" dirty="0" smtClean="0">
                <a:solidFill>
                  <a:srgbClr val="FF0000"/>
                </a:solidFill>
                <a:latin typeface="TimesNewRomanPSMT"/>
              </a:rPr>
              <a:t>Kazanımlar </a:t>
            </a:r>
            <a:r>
              <a:rPr lang="tr-TR" sz="1800" b="1" i="0" u="none" strike="noStrike" baseline="0" dirty="0">
                <a:solidFill>
                  <a:srgbClr val="FF0000"/>
                </a:solidFill>
                <a:latin typeface="TimesNewRomanPSMT"/>
              </a:rPr>
              <a:t>sınıf düzeylerine göre incelendiğinde; </a:t>
            </a:r>
            <a:endParaRPr lang="tr-TR" sz="1800" b="1" dirty="0">
              <a:solidFill>
                <a:srgbClr val="FF0000"/>
              </a:solidFill>
              <a:latin typeface="TimesNewRomanPSMT"/>
            </a:endParaRPr>
          </a:p>
          <a:p>
            <a:pPr algn="l"/>
            <a:r>
              <a:rPr lang="tr-TR" b="0" i="0" u="none" strike="noStrike" baseline="0" dirty="0" smtClean="0">
                <a:solidFill>
                  <a:schemeClr val="tx1">
                    <a:lumMod val="50000"/>
                  </a:schemeClr>
                </a:solidFill>
                <a:latin typeface="TimesNewRomanPSMT"/>
              </a:rPr>
              <a:t>Okul Öncesinde </a:t>
            </a:r>
            <a:r>
              <a:rPr lang="tr-TR" i="0" u="none" strike="noStrike" baseline="0" dirty="0" smtClean="0">
                <a:solidFill>
                  <a:schemeClr val="tx1"/>
                </a:solidFill>
                <a:latin typeface="TimesNewRomanPSMT"/>
              </a:rPr>
              <a:t>15,</a:t>
            </a:r>
          </a:p>
          <a:p>
            <a:pPr algn="l"/>
            <a:r>
              <a:rPr lang="tr-TR" b="0" i="0" u="none" strike="noStrike" baseline="0" dirty="0" smtClean="0">
                <a:solidFill>
                  <a:schemeClr val="tx1">
                    <a:lumMod val="50000"/>
                  </a:schemeClr>
                </a:solidFill>
                <a:latin typeface="TimesNewRomanPSMT"/>
              </a:rPr>
              <a:t>İlkokul Birinci Sınıfta </a:t>
            </a:r>
            <a:r>
              <a:rPr lang="tr-TR" i="0" u="none" strike="noStrike" baseline="0" dirty="0" smtClean="0">
                <a:solidFill>
                  <a:schemeClr val="tx1"/>
                </a:solidFill>
                <a:latin typeface="TimesNewRomanPSMT"/>
              </a:rPr>
              <a:t>18 </a:t>
            </a:r>
          </a:p>
          <a:p>
            <a:pPr algn="l"/>
            <a:r>
              <a:rPr lang="tr-TR" i="0" u="none" strike="noStrike" baseline="0" dirty="0" smtClean="0">
                <a:solidFill>
                  <a:schemeClr val="tx1"/>
                </a:solidFill>
                <a:latin typeface="TimesNewRomanPSMT"/>
              </a:rPr>
              <a:t>İkinci Ve Üçüncü Sınıfta 17,</a:t>
            </a:r>
          </a:p>
          <a:p>
            <a:pPr algn="l"/>
            <a:r>
              <a:rPr lang="tr-TR" i="0" u="none" strike="noStrike" baseline="0" dirty="0" smtClean="0">
                <a:solidFill>
                  <a:schemeClr val="tx1"/>
                </a:solidFill>
                <a:latin typeface="TimesNewRomanPSMT"/>
              </a:rPr>
              <a:t>Dördüncü Sınıfta 18, </a:t>
            </a:r>
            <a:endParaRPr lang="tr-TR" dirty="0" smtClean="0">
              <a:solidFill>
                <a:schemeClr val="tx1"/>
              </a:solidFill>
              <a:latin typeface="TimesNewRomanPSMT"/>
            </a:endParaRPr>
          </a:p>
          <a:p>
            <a:pPr algn="l"/>
            <a:r>
              <a:rPr lang="tr-TR" i="0" u="none" strike="noStrike" baseline="0" dirty="0" smtClean="0">
                <a:solidFill>
                  <a:schemeClr val="tx1"/>
                </a:solidFill>
                <a:latin typeface="TimesNewRomanPSMT"/>
              </a:rPr>
              <a:t>Beşinci Sınıfta 18, </a:t>
            </a:r>
          </a:p>
          <a:p>
            <a:pPr algn="l"/>
            <a:r>
              <a:rPr lang="tr-TR" i="0" u="none" strike="noStrike" baseline="0" dirty="0" smtClean="0">
                <a:solidFill>
                  <a:schemeClr val="tx1"/>
                </a:solidFill>
                <a:latin typeface="TimesNewRomanPSMT"/>
              </a:rPr>
              <a:t>Altıncı Sınıfta 19, </a:t>
            </a:r>
          </a:p>
          <a:p>
            <a:pPr algn="l"/>
            <a:r>
              <a:rPr lang="tr-TR" i="0" u="none" strike="noStrike" baseline="0" dirty="0" smtClean="0">
                <a:solidFill>
                  <a:schemeClr val="tx1"/>
                </a:solidFill>
                <a:latin typeface="TimesNewRomanPSMT"/>
              </a:rPr>
              <a:t>Yedinci Sınıfta 17,</a:t>
            </a:r>
          </a:p>
          <a:p>
            <a:pPr algn="l"/>
            <a:r>
              <a:rPr lang="tr-TR" i="0" u="none" strike="noStrike" baseline="0" dirty="0" smtClean="0">
                <a:solidFill>
                  <a:schemeClr val="tx1"/>
                </a:solidFill>
                <a:latin typeface="TimesNewRomanPSMT"/>
              </a:rPr>
              <a:t>Sekizinci Sınıfta 11,  </a:t>
            </a:r>
          </a:p>
          <a:p>
            <a:pPr algn="l"/>
            <a:r>
              <a:rPr lang="tr-TR" i="0" u="none" strike="noStrike" baseline="0" dirty="0" smtClean="0">
                <a:solidFill>
                  <a:schemeClr val="tx1"/>
                </a:solidFill>
                <a:latin typeface="TimesNewRomanPSMT"/>
              </a:rPr>
              <a:t>Dokuzuncu Sınıfta 14, </a:t>
            </a:r>
          </a:p>
          <a:p>
            <a:pPr algn="l"/>
            <a:r>
              <a:rPr lang="tr-TR" i="0" u="none" strike="noStrike" baseline="0" dirty="0" smtClean="0">
                <a:solidFill>
                  <a:schemeClr val="tx1"/>
                </a:solidFill>
                <a:latin typeface="TimesNewRomanPSMT"/>
              </a:rPr>
              <a:t>Onuncu Sınıfta 15, </a:t>
            </a:r>
          </a:p>
          <a:p>
            <a:pPr algn="l"/>
            <a:r>
              <a:rPr lang="tr-TR" i="0" u="none" strike="noStrike" baseline="0" dirty="0" smtClean="0">
                <a:solidFill>
                  <a:schemeClr val="tx1"/>
                </a:solidFill>
                <a:latin typeface="TimesNewRomanPSMT"/>
              </a:rPr>
              <a:t>On Birinci Sınıfta 20, </a:t>
            </a:r>
          </a:p>
          <a:p>
            <a:pPr algn="l"/>
            <a:r>
              <a:rPr lang="tr-TR" i="0" u="none" strike="noStrike" baseline="0" dirty="0" smtClean="0">
                <a:solidFill>
                  <a:schemeClr val="tx1"/>
                </a:solidFill>
                <a:latin typeface="TimesNewRomanPSMT"/>
              </a:rPr>
              <a:t>On İkinci Sınıfta 13 Kazanım Bu</a:t>
            </a:r>
            <a:r>
              <a:rPr lang="tr-TR" b="0" i="0" u="none" strike="noStrike" baseline="0" dirty="0" smtClean="0">
                <a:solidFill>
                  <a:schemeClr val="tx1">
                    <a:lumMod val="50000"/>
                  </a:schemeClr>
                </a:solidFill>
                <a:latin typeface="TimesNewRomanPSMT"/>
              </a:rPr>
              <a:t>lunmaktadır.</a:t>
            </a:r>
            <a:endParaRPr lang="tr-TR" dirty="0">
              <a:solidFill>
                <a:schemeClr val="tx1">
                  <a:lumMod val="50000"/>
                </a:schemeClr>
              </a:solidFill>
            </a:endParaRPr>
          </a:p>
        </p:txBody>
      </p:sp>
      <p:sp>
        <p:nvSpPr>
          <p:cNvPr id="1048796" name="Google Shape;212;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2400" dirty="0" smtClean="0"/>
              <a:t>ÇANAKKALE</a:t>
            </a:r>
            <a:r>
              <a:rPr lang="tr-TR" dirty="0" smtClean="0"/>
              <a:t> RAM</a:t>
            </a:r>
            <a:endParaRPr lang="tr-TR" dirty="0"/>
          </a:p>
        </p:txBody>
      </p:sp>
      <p:sp>
        <p:nvSpPr>
          <p:cNvPr id="3" name="Alt Başlık 2"/>
          <p:cNvSpPr>
            <a:spLocks noGrp="1"/>
          </p:cNvSpPr>
          <p:nvPr>
            <p:ph type="subTitle" idx="1"/>
          </p:nvPr>
        </p:nvSpPr>
        <p:spPr/>
        <p:txBody>
          <a:bodyPr/>
          <a:lstStyle/>
          <a:p>
            <a:r>
              <a:rPr lang="tr-TR" dirty="0" smtClean="0"/>
              <a:t>Psikolojik Danışman : Kemal ÖZTÜRK</a:t>
            </a:r>
            <a:endParaRPr lang="tr-TR" dirty="0"/>
          </a:p>
        </p:txBody>
      </p:sp>
    </p:spTree>
    <p:extLst>
      <p:ext uri="{BB962C8B-B14F-4D97-AF65-F5344CB8AC3E}">
        <p14:creationId xmlns:p14="http://schemas.microsoft.com/office/powerpoint/2010/main" val="121504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71"/>
        <p:cNvGrpSpPr/>
        <p:nvPr/>
      </p:nvGrpSpPr>
      <p:grpSpPr>
        <a:xfrm>
          <a:off x="0" y="0"/>
          <a:ext cx="0" cy="0"/>
          <a:chOff x="0" y="0"/>
          <a:chExt cx="0" cy="0"/>
        </a:xfrm>
      </p:grpSpPr>
      <p:sp>
        <p:nvSpPr>
          <p:cNvPr id="1048608" name="Google Shape;174;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4</a:t>
            </a:fld>
            <a:endParaRPr>
              <a:solidFill>
                <a:srgbClr val="999999"/>
              </a:solidFill>
            </a:endParaRPr>
          </a:p>
        </p:txBody>
      </p:sp>
      <p:sp>
        <p:nvSpPr>
          <p:cNvPr id="1048609" name="Google Shape;172;p27"/>
          <p:cNvSpPr txBox="1">
            <a:spLocks noGrp="1"/>
          </p:cNvSpPr>
          <p:nvPr>
            <p:ph type="ctrTitle" idx="4294967295"/>
          </p:nvPr>
        </p:nvSpPr>
        <p:spPr>
          <a:xfrm>
            <a:off x="1175543" y="720912"/>
            <a:ext cx="6792913" cy="2636838"/>
          </a:xfrm>
          <a:prstGeom prst="rect">
            <a:avLst/>
          </a:prstGeom>
        </p:spPr>
        <p:txBody>
          <a:bodyPr spcFirstLastPara="1" wrap="square" lIns="91425" tIns="91425" rIns="91425" bIns="91425" anchor="b" anchorCtr="0">
            <a:noAutofit/>
          </a:bodyPr>
          <a:lstStyle/>
          <a:p>
            <a:r>
              <a:rPr lang="tr-TR" sz="3200" b="0" i="1" u="none" strike="noStrike" baseline="0" dirty="0">
                <a:solidFill>
                  <a:schemeClr val="accent5"/>
                </a:solidFill>
                <a:latin typeface="Times New Roman" panose="02020603050405020304" pitchFamily="18" charset="0"/>
                <a:cs typeface="Times New Roman" panose="02020603050405020304" pitchFamily="18" charset="0"/>
              </a:rPr>
              <a:t>Akademik</a:t>
            </a:r>
            <a:r>
              <a:rPr lang="tr-TR" sz="3200" b="0" i="0" u="none" strike="noStrike" baseline="0" dirty="0">
                <a:solidFill>
                  <a:schemeClr val="accent5"/>
                </a:solidFill>
                <a:latin typeface="Times New Roman" panose="02020603050405020304" pitchFamily="18" charset="0"/>
                <a:cs typeface="Times New Roman" panose="02020603050405020304" pitchFamily="18" charset="0"/>
              </a:rPr>
              <a:t>, </a:t>
            </a:r>
            <a:r>
              <a:rPr lang="tr-TR" sz="3200" b="0" i="1" u="none" strike="noStrike" baseline="0" dirty="0">
                <a:solidFill>
                  <a:schemeClr val="accent5"/>
                </a:solidFill>
                <a:latin typeface="Times New Roman" panose="02020603050405020304" pitchFamily="18" charset="0"/>
                <a:cs typeface="Times New Roman" panose="02020603050405020304" pitchFamily="18" charset="0"/>
              </a:rPr>
              <a:t>Kariyer </a:t>
            </a:r>
            <a:r>
              <a:rPr lang="tr-TR" sz="3200" b="0" i="0" u="none" strike="noStrike" baseline="0" dirty="0">
                <a:solidFill>
                  <a:schemeClr val="accent5"/>
                </a:solidFill>
                <a:latin typeface="Times New Roman" panose="02020603050405020304" pitchFamily="18" charset="0"/>
                <a:cs typeface="Times New Roman" panose="02020603050405020304" pitchFamily="18" charset="0"/>
              </a:rPr>
              <a:t>ve </a:t>
            </a:r>
            <a:r>
              <a:rPr lang="tr-TR" sz="3200" b="0" i="1" u="none" strike="noStrike" baseline="0" dirty="0">
                <a:solidFill>
                  <a:schemeClr val="accent5"/>
                </a:solidFill>
                <a:latin typeface="Times New Roman" panose="02020603050405020304" pitchFamily="18" charset="0"/>
                <a:cs typeface="Times New Roman" panose="02020603050405020304" pitchFamily="18" charset="0"/>
              </a:rPr>
              <a:t>Sosyal Duygusal </a:t>
            </a:r>
            <a:r>
              <a:rPr lang="tr-TR" sz="3200" b="0" i="0" u="none" strike="noStrike" baseline="0" dirty="0">
                <a:solidFill>
                  <a:schemeClr val="accent5"/>
                </a:solidFill>
                <a:latin typeface="Times New Roman" panose="02020603050405020304" pitchFamily="18" charset="0"/>
                <a:cs typeface="Times New Roman" panose="02020603050405020304" pitchFamily="18" charset="0"/>
              </a:rPr>
              <a:t>gelişim alanlarının amaçları,</a:t>
            </a:r>
            <a:br>
              <a:rPr lang="tr-TR" sz="3200" b="0" i="0" u="none" strike="noStrike" baseline="0" dirty="0">
                <a:solidFill>
                  <a:schemeClr val="accent5"/>
                </a:solidFill>
                <a:latin typeface="Times New Roman" panose="02020603050405020304" pitchFamily="18" charset="0"/>
                <a:cs typeface="Times New Roman" panose="02020603050405020304" pitchFamily="18" charset="0"/>
              </a:rPr>
            </a:br>
            <a:r>
              <a:rPr lang="tr-TR" sz="3200" b="0" i="0" u="none" strike="noStrike" baseline="0" dirty="0">
                <a:solidFill>
                  <a:schemeClr val="bg1"/>
                </a:solidFill>
                <a:latin typeface="Times New Roman" panose="02020603050405020304" pitchFamily="18" charset="0"/>
                <a:cs typeface="Times New Roman" panose="02020603050405020304" pitchFamily="18" charset="0"/>
              </a:rPr>
              <a:t>yeterlikleri ve kazanımları belirlenmiştir</a:t>
            </a:r>
            <a:endParaRPr sz="115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7"/>
        <p:cNvGrpSpPr/>
        <p:nvPr/>
      </p:nvGrpSpPr>
      <p:grpSpPr>
        <a:xfrm>
          <a:off x="0" y="0"/>
          <a:ext cx="0" cy="0"/>
          <a:chOff x="0" y="0"/>
          <a:chExt cx="0" cy="0"/>
        </a:xfrm>
      </p:grpSpPr>
      <p:sp>
        <p:nvSpPr>
          <p:cNvPr id="1048614" name="Google Shape;88;p17"/>
          <p:cNvSpPr txBox="1">
            <a:spLocks noGrp="1"/>
          </p:cNvSpPr>
          <p:nvPr>
            <p:ph type="body" idx="1"/>
          </p:nvPr>
        </p:nvSpPr>
        <p:spPr>
          <a:xfrm>
            <a:off x="2483400" y="676105"/>
            <a:ext cx="5150300" cy="34713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tr-TR" sz="5400" b="1" i="0" u="none" strike="noStrike" baseline="0" dirty="0">
                <a:latin typeface="TimesNewRomanPS-BoldMT"/>
              </a:rPr>
              <a:t>Akademik Gelişim Alanı</a:t>
            </a:r>
            <a:endParaRPr sz="6600" dirty="0"/>
          </a:p>
        </p:txBody>
      </p:sp>
      <p:sp>
        <p:nvSpPr>
          <p:cNvPr id="1048615" name="Google Shape;89;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lang="en"/>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1" y="0"/>
            <a:ext cx="2762250" cy="52392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9"/>
        <p:cNvGrpSpPr/>
        <p:nvPr/>
      </p:nvGrpSpPr>
      <p:grpSpPr>
        <a:xfrm>
          <a:off x="0" y="0"/>
          <a:ext cx="0" cy="0"/>
          <a:chOff x="0" y="0"/>
          <a:chExt cx="0" cy="0"/>
        </a:xfrm>
      </p:grpSpPr>
      <p:sp>
        <p:nvSpPr>
          <p:cNvPr id="1048623" name="Google Shape;120;p21"/>
          <p:cNvSpPr txBox="1">
            <a:spLocks noGrp="1"/>
          </p:cNvSpPr>
          <p:nvPr>
            <p:ph type="title"/>
          </p:nvPr>
        </p:nvSpPr>
        <p:spPr>
          <a:xfrm>
            <a:off x="497734" y="1339922"/>
            <a:ext cx="5511300" cy="7914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1800" b="1" i="0" u="none" strike="noStrike" baseline="0" dirty="0">
                <a:latin typeface="TimesNewRomanPS-BoldMT"/>
              </a:rPr>
              <a:t>Akademik Gelişim Alanı Amaçları</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0" i="0" u="none" strike="noStrike" baseline="0" dirty="0">
                <a:latin typeface="TimesNewRomanPSMT"/>
              </a:rPr>
              <a:t>Akademik gelişim alanı kapsamında öğrencilerin;</a:t>
            </a:r>
            <a:endParaRPr dirty="0"/>
          </a:p>
        </p:txBody>
      </p:sp>
      <p:sp>
        <p:nvSpPr>
          <p:cNvPr id="1048624" name="Google Shape;121;p21"/>
          <p:cNvSpPr txBox="1">
            <a:spLocks noGrp="1"/>
          </p:cNvSpPr>
          <p:nvPr>
            <p:ph type="body" idx="1"/>
          </p:nvPr>
        </p:nvSpPr>
        <p:spPr>
          <a:xfrm>
            <a:off x="302398" y="2131405"/>
            <a:ext cx="6246003" cy="1073521"/>
          </a:xfrm>
          <a:prstGeom prst="rect">
            <a:avLst/>
          </a:prstGeom>
        </p:spPr>
        <p:txBody>
          <a:bodyPr spcFirstLastPara="1" wrap="square" lIns="91425" tIns="91425" rIns="91425" bIns="91425" anchor="t" anchorCtr="0">
            <a:noAutofit/>
          </a:bodyPr>
          <a:lstStyle/>
          <a:p>
            <a:pPr marL="152400" indent="0" algn="l">
              <a:buNone/>
            </a:pPr>
            <a:r>
              <a:rPr lang="tr-TR" sz="1800" b="0" i="0" u="none" strike="noStrike" baseline="0" dirty="0">
                <a:solidFill>
                  <a:schemeClr val="accent5">
                    <a:lumMod val="50000"/>
                  </a:schemeClr>
                </a:solidFill>
                <a:latin typeface="TimesNewRomanPSMT"/>
              </a:rPr>
              <a:t>Öğrenim gördükleri okula ve okulun çevresine uyum sağlamalarına, eğitsel amaçları çerçevesinde okul ve okulun çevresindeki imkânlardan yararlanmalarına, okul ve sınıf kurallarını benimsemelerine ve okula aidiyet duygusu geliştirmelerine katkı sağlayacak bilgi, beceri ve tutumu edinmeleri,</a:t>
            </a:r>
            <a:endParaRPr lang="en-US" dirty="0">
              <a:solidFill>
                <a:schemeClr val="accent5">
                  <a:lumMod val="50000"/>
                </a:schemeClr>
              </a:solidFill>
            </a:endParaRPr>
          </a:p>
        </p:txBody>
      </p:sp>
      <p:sp>
        <p:nvSpPr>
          <p:cNvPr id="1048625"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19"/>
        <p:cNvGrpSpPr/>
        <p:nvPr/>
      </p:nvGrpSpPr>
      <p:grpSpPr>
        <a:xfrm>
          <a:off x="0" y="0"/>
          <a:ext cx="0" cy="0"/>
          <a:chOff x="0" y="0"/>
          <a:chExt cx="0" cy="0"/>
        </a:xfrm>
      </p:grpSpPr>
      <p:sp>
        <p:nvSpPr>
          <p:cNvPr id="1048628" name="Google Shape;120;p21"/>
          <p:cNvSpPr txBox="1">
            <a:spLocks noGrp="1"/>
          </p:cNvSpPr>
          <p:nvPr>
            <p:ph type="title"/>
          </p:nvPr>
        </p:nvSpPr>
        <p:spPr>
          <a:xfrm>
            <a:off x="515840" y="398354"/>
            <a:ext cx="5511300" cy="1570090"/>
          </a:xfrm>
          <a:prstGeom prst="rect">
            <a:avLst/>
          </a:prstGeom>
        </p:spPr>
        <p:txBody>
          <a:bodyPr spcFirstLastPara="1" wrap="square" lIns="91425" tIns="91425" rIns="91425" bIns="91425" anchor="b" anchorCtr="0">
            <a:noAutofit/>
          </a:bodyPr>
          <a:lstStyle/>
          <a:p>
            <a:pPr algn="l"/>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0" i="0" u="none" strike="noStrike" baseline="0" dirty="0">
                <a:solidFill>
                  <a:schemeClr val="accent5"/>
                </a:solidFill>
                <a:latin typeface="TimesNewRomanPSMT"/>
              </a:rPr>
              <a:t>Akademik çalışmalarında devamlılık, kararlılık ve çaba gösterme, sorumluluk üstlenme, çalışmalarına değer verme ve hayat boyu öğrenme konularına yönelik uygun</a:t>
            </a:r>
            <a:br>
              <a:rPr lang="tr-TR" sz="1800" b="0" i="0" u="none" strike="noStrike" baseline="0" dirty="0">
                <a:solidFill>
                  <a:schemeClr val="accent5"/>
                </a:solidFill>
                <a:latin typeface="TimesNewRomanPSMT"/>
              </a:rPr>
            </a:br>
            <a:r>
              <a:rPr lang="tr-TR" sz="1800" b="0" i="0" u="none" strike="noStrike" baseline="0" dirty="0">
                <a:solidFill>
                  <a:schemeClr val="accent5"/>
                </a:solidFill>
                <a:latin typeface="TimesNewRomanPSMT"/>
              </a:rPr>
              <a:t>akademik anlayış ve sorumluluk bilinci geliştirmeleri,</a:t>
            </a:r>
            <a:endParaRPr dirty="0">
              <a:solidFill>
                <a:schemeClr val="accent5"/>
              </a:solidFill>
            </a:endParaRPr>
          </a:p>
        </p:txBody>
      </p:sp>
      <p:sp>
        <p:nvSpPr>
          <p:cNvPr id="1048629" name="Google Shape;121;p21"/>
          <p:cNvSpPr txBox="1">
            <a:spLocks noGrp="1"/>
          </p:cNvSpPr>
          <p:nvPr>
            <p:ph type="body" idx="1"/>
          </p:nvPr>
        </p:nvSpPr>
        <p:spPr>
          <a:xfrm>
            <a:off x="267556" y="2571750"/>
            <a:ext cx="6007868" cy="1960761"/>
          </a:xfrm>
          <a:prstGeom prst="rect">
            <a:avLst/>
          </a:prstGeom>
        </p:spPr>
        <p:txBody>
          <a:bodyPr spcFirstLastPara="1" wrap="square" lIns="91425" tIns="91425" rIns="91425" bIns="91425" anchor="t" anchorCtr="0">
            <a:noAutofit/>
          </a:bodyPr>
          <a:lstStyle/>
          <a:p>
            <a:pPr marL="152400" indent="0" algn="l">
              <a:buNone/>
            </a:pPr>
            <a:r>
              <a:rPr lang="tr-TR" sz="1800" b="0" i="0" u="none" strike="noStrike" baseline="0" dirty="0">
                <a:solidFill>
                  <a:schemeClr val="accent6"/>
                </a:solidFill>
                <a:latin typeface="TimesNewRomanPSMT"/>
              </a:rPr>
              <a:t>Akademik gelişimleri ve başarıları için gereken bilgi, beceri ve tutumu kazanmaları, onları eğitsel başarıya götüren strateji, yöntem ve teknikleri edinmeleri amaçlanmaktadır.</a:t>
            </a:r>
            <a:endParaRPr lang="en-US" dirty="0">
              <a:solidFill>
                <a:schemeClr val="accent6"/>
              </a:solidFill>
            </a:endParaRPr>
          </a:p>
        </p:txBody>
      </p:sp>
      <p:sp>
        <p:nvSpPr>
          <p:cNvPr id="1048630"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Shape 141"/>
        <p:cNvGrpSpPr/>
        <p:nvPr/>
      </p:nvGrpSpPr>
      <p:grpSpPr>
        <a:xfrm>
          <a:off x="0" y="0"/>
          <a:ext cx="0" cy="0"/>
          <a:chOff x="0" y="0"/>
          <a:chExt cx="0" cy="0"/>
        </a:xfrm>
      </p:grpSpPr>
      <p:sp>
        <p:nvSpPr>
          <p:cNvPr id="1048635" name="Google Shape;142;p24"/>
          <p:cNvSpPr txBox="1">
            <a:spLocks noGrp="1"/>
          </p:cNvSpPr>
          <p:nvPr>
            <p:ph type="title"/>
          </p:nvPr>
        </p:nvSpPr>
        <p:spPr>
          <a:xfrm>
            <a:off x="494611" y="516057"/>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1800" b="0" i="0" u="none" strike="noStrike" baseline="0" dirty="0">
                <a:latin typeface="TimesNewRomanPSMT"/>
              </a:rPr>
              <a:t>Bu amaçlar için aşağıdaki </a:t>
            </a:r>
            <a:r>
              <a:rPr lang="tr-TR" sz="1800" b="1" i="1" u="none" strike="noStrike" baseline="0" dirty="0">
                <a:latin typeface="TimesNewRomanPS-BoldItalicMT"/>
              </a:rPr>
              <a:t>yeterlikler </a:t>
            </a:r>
            <a:r>
              <a:rPr lang="tr-TR" sz="1800" b="0" i="0" u="none" strike="noStrike" baseline="0" dirty="0">
                <a:latin typeface="TimesNewRomanPSMT"/>
              </a:rPr>
              <a:t>belirlenmiştir.</a:t>
            </a:r>
            <a:endParaRPr dirty="0"/>
          </a:p>
        </p:txBody>
      </p:sp>
      <p:sp>
        <p:nvSpPr>
          <p:cNvPr id="1048636" name="Google Shape;143;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lang="en"/>
          </a:p>
        </p:txBody>
      </p:sp>
      <p:sp>
        <p:nvSpPr>
          <p:cNvPr id="1048637" name="Google Shape;144;p24"/>
          <p:cNvSpPr/>
          <p:nvPr/>
        </p:nvSpPr>
        <p:spPr>
          <a:xfrm>
            <a:off x="2194546" y="2382972"/>
            <a:ext cx="2033700" cy="2033700"/>
          </a:xfrm>
          <a:prstGeom prst="ellipse">
            <a:avLst/>
          </a:prstGeom>
          <a:solidFill>
            <a:srgbClr val="FFFF00"/>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Akademik anlayış ve sorumluluk bilinci geliştirme</a:t>
            </a:r>
            <a:endParaRPr dirty="0">
              <a:solidFill>
                <a:srgbClr val="666666"/>
              </a:solidFill>
              <a:latin typeface="Lato Light"/>
              <a:ea typeface="Lato Light"/>
              <a:cs typeface="Lato Light"/>
              <a:sym typeface="Lato Light"/>
            </a:endParaRPr>
          </a:p>
        </p:txBody>
      </p:sp>
      <p:sp>
        <p:nvSpPr>
          <p:cNvPr id="1048638" name="Google Shape;145;p24"/>
          <p:cNvSpPr/>
          <p:nvPr/>
        </p:nvSpPr>
        <p:spPr>
          <a:xfrm>
            <a:off x="457200" y="2382972"/>
            <a:ext cx="2033700" cy="2033700"/>
          </a:xfrm>
          <a:prstGeom prst="ellipse">
            <a:avLst/>
          </a:prstGeom>
          <a:solidFill>
            <a:schemeClr val="accent5">
              <a:lumMod val="60000"/>
              <a:lumOff val="40000"/>
            </a:schemeClr>
          </a:solidFill>
          <a:ln w="9525" cap="flat" cmpd="sng">
            <a:solidFill>
              <a:schemeClr val="accent3">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1800" b="0" i="0" u="none" strike="noStrike" baseline="0" dirty="0">
                <a:latin typeface="TimesNewRomanPSMT"/>
              </a:rPr>
              <a:t>Okula ve okulun çevresine uyum</a:t>
            </a:r>
            <a:endParaRPr dirty="0">
              <a:solidFill>
                <a:srgbClr val="666666"/>
              </a:solidFill>
              <a:latin typeface="Lato Light"/>
              <a:ea typeface="Lato Light"/>
              <a:cs typeface="Lato Light"/>
              <a:sym typeface="Lato Light"/>
            </a:endParaRPr>
          </a:p>
        </p:txBody>
      </p:sp>
      <p:sp>
        <p:nvSpPr>
          <p:cNvPr id="1048639" name="Google Shape;146;p24"/>
          <p:cNvSpPr/>
          <p:nvPr/>
        </p:nvSpPr>
        <p:spPr>
          <a:xfrm>
            <a:off x="3931892" y="2382972"/>
            <a:ext cx="2033700" cy="2033700"/>
          </a:xfrm>
          <a:prstGeom prst="ellipse">
            <a:avLst/>
          </a:prstGeom>
          <a:solidFill>
            <a:schemeClr val="accent2"/>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Eğitsel planlama ve başarı</a:t>
            </a:r>
            <a:endParaRPr dirty="0">
              <a:solidFill>
                <a:srgbClr val="666666"/>
              </a:solidFill>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100"/>
        <p:cNvGrpSpPr/>
        <p:nvPr/>
      </p:nvGrpSpPr>
      <p:grpSpPr>
        <a:xfrm>
          <a:off x="0" y="0"/>
          <a:ext cx="0" cy="0"/>
          <a:chOff x="0" y="0"/>
          <a:chExt cx="0" cy="0"/>
        </a:xfrm>
      </p:grpSpPr>
      <p:sp>
        <p:nvSpPr>
          <p:cNvPr id="1048643" name="Google Shape;107;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1048644" name="Google Shape;101;p19"/>
          <p:cNvSpPr txBox="1">
            <a:spLocks noGrp="1"/>
          </p:cNvSpPr>
          <p:nvPr>
            <p:ph type="ctrTitle" idx="4294967295"/>
          </p:nvPr>
        </p:nvSpPr>
        <p:spPr>
          <a:xfrm>
            <a:off x="182719" y="2136653"/>
            <a:ext cx="3767138" cy="26177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5400" b="1" i="0" u="none" strike="noStrike" baseline="0" dirty="0">
                <a:solidFill>
                  <a:schemeClr val="bg1"/>
                </a:solidFill>
                <a:latin typeface="TimesNewRomanPS-BoldMT"/>
              </a:rPr>
              <a:t>Kariyer Gelişim Alanı</a:t>
            </a:r>
            <a:endParaRPr sz="19900" dirty="0">
              <a:solidFill>
                <a:schemeClr val="bg1"/>
              </a:solidFill>
            </a:endParaRPr>
          </a:p>
        </p:txBody>
      </p:sp>
      <p:sp>
        <p:nvSpPr>
          <p:cNvPr id="2" name="5-Nokta Yıldız 1"/>
          <p:cNvSpPr/>
          <p:nvPr/>
        </p:nvSpPr>
        <p:spPr>
          <a:xfrm>
            <a:off x="7798086" y="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671" y="603128"/>
            <a:ext cx="3170113" cy="1533525"/>
          </a:xfrm>
          <a:prstGeom prst="rect">
            <a:avLst/>
          </a:prstGeom>
        </p:spPr>
      </p:pic>
    </p:spTree>
  </p:cSld>
  <p:clrMapOvr>
    <a:masterClrMapping/>
  </p:clrMapOvr>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1938</Words>
  <Application>Microsoft Office PowerPoint</Application>
  <PresentationFormat>Ekran Gösterisi (16:9)</PresentationFormat>
  <Paragraphs>175</Paragraphs>
  <Slides>38</Slides>
  <Notes>37</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38</vt:i4>
      </vt:variant>
    </vt:vector>
  </HeadingPairs>
  <TitlesOfParts>
    <vt:vector size="50" baseType="lpstr">
      <vt:lpstr>Arial</vt:lpstr>
      <vt:lpstr>Cooper Black</vt:lpstr>
      <vt:lpstr>Lato Hairline</vt:lpstr>
      <vt:lpstr>Lato Light</vt:lpstr>
      <vt:lpstr>SymbolMT</vt:lpstr>
      <vt:lpstr>Times New Roman</vt:lpstr>
      <vt:lpstr>TimesNewRomanPS-BoldItalicMT</vt:lpstr>
      <vt:lpstr>TimesNewRomanPS-BoldMT</vt:lpstr>
      <vt:lpstr>TimesNewRomanPS-ItalicMT</vt:lpstr>
      <vt:lpstr>TimesNewRomanPSMT</vt:lpstr>
      <vt:lpstr>Wingdings3</vt:lpstr>
      <vt:lpstr>Eglamour template</vt:lpstr>
      <vt:lpstr>Sınıf Rehberlik Programı 2020-2021</vt:lpstr>
      <vt:lpstr>SINIF REHBERLİK PROGRAMI’NIN AMAÇLARI</vt:lpstr>
      <vt:lpstr>PowerPoint Sunusu</vt:lpstr>
      <vt:lpstr>Akademik, Kariyer ve Sosyal Duygusal gelişim alanlarının amaçları, yeterlikleri ve kazanımları belirlenmiştir</vt:lpstr>
      <vt:lpstr>PowerPoint Sunusu</vt:lpstr>
      <vt:lpstr>Akademik Gelişim Alanı Amaçları    Akademik gelişim alanı kapsamında öğrencilerin;</vt:lpstr>
      <vt:lpstr>    Akademik çalışmalarında devamlılık, kararlılık ve çaba gösterme, sorumluluk üstlenme, çalışmalarına değer verme ve hayat boyu öğrenme konularına yönelik uygun akademik anlayış ve sorumluluk bilinci geliştirmeleri,</vt:lpstr>
      <vt:lpstr>Bu amaçlar için aşağıdaki yeterlikler belirlenmiştir.</vt:lpstr>
      <vt:lpstr>Kariyer Gelişim Alanı</vt:lpstr>
      <vt:lpstr>Kariyer Gelişim Alanı Amaçları   Kariyer gelişim alanı kapsamında öğrencilerin;</vt:lpstr>
      <vt:lpstr>Bu amaçlar için aşağıdaki yeterlikler belirlenmiştir.</vt:lpstr>
      <vt:lpstr>Sosyal  Duygusal Gelişim Alanı</vt:lpstr>
      <vt:lpstr>Sosyal Duygusal Gelişim Alanı Amaçları    Sosyal duygusal gelişim alanı kapsamında öğrencilerin;</vt:lpstr>
      <vt:lpstr>Bu amaçlar için aşağıdaki yeterlikler belirlenmiştir.</vt:lpstr>
      <vt:lpstr>SINIF REHBERLİK PROGRAMI’NIN ÖZELLİKLERİ</vt:lpstr>
      <vt:lpstr>1.Tek bir modele dayanmak yerine özellikle gelişimsel, yeterlik, güç temelli, problem odaklı ve kültürel farklılıkları dikkate alan kapsayıcı bir yaklaşım benimsenmiştir.  2.Akademik, kariyer ve sosyal duygusal olmak üzere üç temel gelişim alanı belirlenmiştir. Bu gelişim alanlarına ait kazanım ifadeleri birbirinden ayrı olmakla birlikte birbirini destekleyecek şekilde yazılmıştır.  3.Gelişim alanlarına ilişkin yeterlik alanları çeşitlendirilmiş ve açık bir şekilde belirlenmiştir. Yeterlikler ve kazanımlar; öğrencilerin yaşları, zihinsel, sosyal duygusal ve fiziksel gelişimleri ile gelişim görevleri dikkate alınarak hazırlanmıştır.   4.Gelişim alanlarında duyguların farkındalığına ve ifade edilmesine özen gösterilmiştir.</vt:lpstr>
      <vt:lpstr>5.Kazanımlar yazılırken program geliştirme sürecinde öğrencilerin, velilerin ve öğretmenlerin rehberlik ihtiyacını ortaya koyan RİBA sonuçları, çalıştaylar kapsamında öğretmenlere uygulanan ihtiyaç analizi ile elde edilen veriler, “Karakter Güçleri ve Erdemler”, “21. Yüzyıl Becerileri” olarak  adlandırılan yeni nesil beceriler ve Millî Eğitim Bakanlığı tarafından tanımlanan “Kök Değerler” dikkate alınmıştır.  6.Duyuşsal davranış kazandırmanın bir süreç olduğu ve tekrarlanması gerektiği dikkate alınarak kazanımların kapsayıcı olmasına özen gösterilmiş ve bazı kazanımlar farklı sınıf düzeylerinde tekrar edilmiştir.</vt:lpstr>
      <vt:lpstr>7.Akademik gelişim alanında, hayat boyu gelişim ve değişim anlayışından hareketle öğrencilerin kendi öğrenmelerinin sorumluluğunu alması, akademik anlayış geliştirmeleri, akademik çalışmalarında öz düzenleme becerilerini kazanmaları amaçlanmaktadır. Bu kapsamda öğrencilerin okula aidiyet geliştirmeleri, akademik gelişimleri ile ilgili öz değerlendirme yaparak gelişimlerini destekleyebilecek planlamalar yapabilmeleri, eğitsel başarıya götürecek kendilerine uygun öğrenme stillerini ve stratejilerini, zaman yönetimi becerilerini geliştirmeleri önemli görülmüştür.</vt:lpstr>
      <vt:lpstr>8. Kariyer gelişim alanında, içinde bulunduğumuz dijital çağda mesleklerin hızlı ve sürekli olarak değiştiği fikrinden hareketle öğrencilerin mesleklerin değişebileceği ve gelişebileceği anlayışını kazanmaları ve kendi kariyer planlarını bu anlayışa dayanarak geliştirmeleri benimsenmiştir. Bu kapsamda, öğrencilerin kariyer seçimi açısından kendini tanıması, mesleki bilgi kaynaklarından güvenilir olan ve olmayanları ayırt etmesi, çalışma ve üretmenin bireyin gelişimine katkısına inanması ve kendine uygun kariyer kararını vermesi önemli görülmüştür.</vt:lpstr>
      <vt:lpstr>9. Kariyer gelişim alanında, öğrencilerin içinde bulundukları kariyer gelişim döneminin özellikleri ve kariyer gelişim görevleri dikkate alınmıştır.  10. Sosyal duygusal gelişim alanında, öğrencilerin içinde bulundukları sosyal gruplarda başarılı olmaları için neleri bilmeleri ve nasıl davranmaları gerektiğiyle ilgili becerileri kazandırmak benimsenmiştir. Bunun yanı sıra, zihinsel gelişime de destek sağlayan duygularını anlamalarına, tanımalarına, ifade etmelerine ve yönetmelerine odaklanılmıştır. Bu kapsamda, benlik farkındalığı kazanma, duyguları anlama ve yönetme, sorumlu karar verme, kişisel güvenliğini sağlama ve kişilerarası iletişim becerileri gibi sosyal duygusal öğrenme becerilerini geliştirmeleri önemli görülmüştür.</vt:lpstr>
      <vt:lpstr>11.Sınıf Rehberlik Programı’nda iyi oluş, iyilik hâli, beden imgesi, sanal arkadaşlık, hak savunuculuğu, karakter güçleri, hayal etme, liderlik becerileri, kariyer amaç ve beklentileri, kariyer portfolyosu anlayışı geliştirme, kariyer planlama, hayat boyu öğrenme anlayışı, çaba gösterme, çalışma anlayışı ve önemi, üretme davranışı, okul ve eğitimin önemi, akademik erteleme, öğrenmenin bir parçası olarak hata/başarısızlık, öğrenme etkinlik ve ortamlarına yönelik duygu ve düşünce temalarına ilk kez yer verilmiştir.  12.Akademik gelişimde ve kariyer gelişiminde olduğu gibi sosyal duygusal gelişim alanında da öğrencilerin güçlü yönlerini ortaya çıkarmaları ve olumlu kişilik özelliklerini geliştirmeleri benimsenmiştir.   </vt:lpstr>
      <vt:lpstr>   </vt:lpstr>
      <vt:lpstr>SINIF REHBERLİK PROGRAMI’NDA KÖK DEĞERLER VE KARAKTER GÜÇLERİ</vt:lpstr>
      <vt:lpstr>PowerPoint Sunusu</vt:lpstr>
      <vt:lpstr>PowerPoint Sunusu</vt:lpstr>
      <vt:lpstr>PowerPoint Sunusu</vt:lpstr>
      <vt:lpstr>PowerPoint Sunusu</vt:lpstr>
      <vt:lpstr>SINIF  REHBERLİK  PROGRAMI’NIN  TEMEL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ÇANAKKALE RAM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Sınıf Rehberlik Programı</dc:title>
  <dc:creator>tuğba</dc:creator>
  <cp:lastModifiedBy>lenovo1</cp:lastModifiedBy>
  <cp:revision>12</cp:revision>
  <dcterms:created xsi:type="dcterms:W3CDTF">2020-09-02T16:28:13Z</dcterms:created>
  <dcterms:modified xsi:type="dcterms:W3CDTF">2020-09-14T11:01:10Z</dcterms:modified>
</cp:coreProperties>
</file>