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1" r:id="rId9"/>
    <p:sldId id="272" r:id="rId10"/>
    <p:sldId id="273" r:id="rId11"/>
    <p:sldId id="274" r:id="rId12"/>
    <p:sldId id="275" r:id="rId13"/>
    <p:sldId id="277" r:id="rId14"/>
    <p:sldId id="276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67" r:id="rId25"/>
    <p:sldId id="28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71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915128" y="1314994"/>
            <a:ext cx="8361229" cy="2571686"/>
          </a:xfrm>
        </p:spPr>
        <p:txBody>
          <a:bodyPr/>
          <a:lstStyle/>
          <a:p>
            <a:r>
              <a:rPr lang="tr-TR" sz="6000" dirty="0" smtClean="0"/>
              <a:t>SOSYAL DUYGUSAL GELİŞİM ALANI –</a:t>
            </a:r>
            <a:r>
              <a:rPr lang="tr-TR" sz="6000" cap="none" dirty="0" smtClean="0"/>
              <a:t>Etkinlik Örnekleri</a:t>
            </a:r>
            <a:endParaRPr lang="tr-TR" sz="6000" cap="none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Dr. </a:t>
            </a:r>
            <a:r>
              <a:rPr lang="tr-TR" dirty="0" err="1" smtClean="0"/>
              <a:t>Ümre</a:t>
            </a:r>
            <a:r>
              <a:rPr lang="tr-TR" dirty="0" smtClean="0"/>
              <a:t> Kaynak- Arş. Gör </a:t>
            </a:r>
            <a:r>
              <a:rPr lang="tr-TR" dirty="0" err="1" smtClean="0"/>
              <a:t>Sabire</a:t>
            </a:r>
            <a:r>
              <a:rPr lang="tr-TR" dirty="0" smtClean="0"/>
              <a:t> Kılıç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828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6618" y="496387"/>
            <a:ext cx="10067108" cy="611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7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0755" y="625876"/>
            <a:ext cx="8813074" cy="585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2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927" y="87253"/>
            <a:ext cx="8874034" cy="645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7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006" y="359947"/>
            <a:ext cx="9936479" cy="612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2674" y="213267"/>
            <a:ext cx="8569235" cy="636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t="16514" b="17984"/>
          <a:stretch/>
        </p:blipFill>
        <p:spPr>
          <a:xfrm>
            <a:off x="1692428" y="156111"/>
            <a:ext cx="8959543" cy="656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4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326555"/>
            <a:ext cx="9740537" cy="632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9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7726" y="224245"/>
            <a:ext cx="9601200" cy="886246"/>
          </a:xfrm>
        </p:spPr>
        <p:txBody>
          <a:bodyPr/>
          <a:lstStyle/>
          <a:p>
            <a:pPr algn="ctr"/>
            <a:r>
              <a:rPr lang="tr-TR" b="1" dirty="0"/>
              <a:t>ORTAÖĞRETİM-12. SINIF 15. HAFTA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960" y="849521"/>
            <a:ext cx="9614263" cy="600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6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0569" y="444137"/>
            <a:ext cx="10922467" cy="608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4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7419" y="592183"/>
            <a:ext cx="9997699" cy="579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3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93520" y="180703"/>
            <a:ext cx="9601200" cy="1485900"/>
          </a:xfrm>
        </p:spPr>
        <p:txBody>
          <a:bodyPr/>
          <a:lstStyle/>
          <a:p>
            <a:pPr algn="ctr"/>
            <a:r>
              <a:rPr lang="tr-TR" dirty="0" smtClean="0"/>
              <a:t>İLKOKUL-3. SINIF/33. HAFTA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058875"/>
            <a:ext cx="9765649" cy="545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3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3891" y="685800"/>
            <a:ext cx="10518840" cy="556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259038" y="-793803"/>
            <a:ext cx="6031685" cy="845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2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0129" y="269966"/>
            <a:ext cx="8151483" cy="607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203409" y="-1149758"/>
            <a:ext cx="5663261" cy="905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9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56536" y="1376503"/>
            <a:ext cx="1592349" cy="240177"/>
          </a:xfrm>
          <a:prstGeom prst="rect">
            <a:avLst/>
          </a:prstGeom>
        </p:spPr>
        <p:txBody>
          <a:bodyPr vert="horz" wrap="square" lIns="0" tIns="7984" rIns="0" bIns="0" rtlCol="0">
            <a:spAutoFit/>
          </a:bodyPr>
          <a:lstStyle/>
          <a:p>
            <a:pPr marL="7983" marR="3193" indent="112963" defTabSz="574792">
              <a:spcBef>
                <a:spcPts val="63"/>
              </a:spcBef>
              <a:defRPr/>
            </a:pPr>
            <a:r>
              <a:rPr sz="754" spc="3" dirty="0">
                <a:solidFill>
                  <a:srgbClr val="231F20"/>
                </a:solidFill>
                <a:latin typeface="Calibri"/>
                <a:cs typeface="Calibri"/>
              </a:rPr>
              <a:t>Üniversite</a:t>
            </a:r>
            <a:r>
              <a:rPr sz="754" spc="12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2" dirty="0">
                <a:solidFill>
                  <a:srgbClr val="231F20"/>
                </a:solidFill>
                <a:latin typeface="Calibri"/>
                <a:cs typeface="Calibri"/>
              </a:rPr>
              <a:t>sınavı</a:t>
            </a:r>
            <a:r>
              <a:rPr sz="754" spc="12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2" dirty="0">
                <a:solidFill>
                  <a:srgbClr val="231F20"/>
                </a:solidFill>
                <a:latin typeface="Calibri"/>
                <a:cs typeface="Calibri"/>
              </a:rPr>
              <a:t>için</a:t>
            </a:r>
            <a:r>
              <a:rPr sz="754" spc="12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38" dirty="0">
                <a:solidFill>
                  <a:srgbClr val="231F20"/>
                </a:solidFill>
                <a:latin typeface="Calibri"/>
                <a:cs typeface="Calibri"/>
              </a:rPr>
              <a:t>hazırlığa</a:t>
            </a:r>
            <a:r>
              <a:rPr sz="754" spc="12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44" dirty="0">
                <a:solidFill>
                  <a:srgbClr val="231F20"/>
                </a:solidFill>
                <a:latin typeface="Calibri"/>
                <a:cs typeface="Calibri"/>
              </a:rPr>
              <a:t>geç </a:t>
            </a:r>
            <a:r>
              <a:rPr sz="754" spc="-1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2" dirty="0">
                <a:solidFill>
                  <a:srgbClr val="231F20"/>
                </a:solidFill>
                <a:latin typeface="Calibri"/>
                <a:cs typeface="Calibri"/>
              </a:rPr>
              <a:t>başlamış</a:t>
            </a:r>
            <a:r>
              <a:rPr sz="754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50" dirty="0">
                <a:solidFill>
                  <a:srgbClr val="231F20"/>
                </a:solidFill>
                <a:latin typeface="Calibri"/>
                <a:cs typeface="Calibri"/>
              </a:rPr>
              <a:t>öğrenci…</a:t>
            </a:r>
            <a:endParaRPr sz="754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69681" y="1902469"/>
            <a:ext cx="1443453" cy="329945"/>
          </a:xfrm>
          <a:prstGeom prst="rect">
            <a:avLst/>
          </a:prstGeom>
        </p:spPr>
        <p:txBody>
          <a:bodyPr vert="horz" wrap="square" lIns="0" tIns="7984" rIns="0" bIns="0" rtlCol="0">
            <a:spAutoFit/>
          </a:bodyPr>
          <a:lstStyle/>
          <a:p>
            <a:pPr marL="7983" defTabSz="574792">
              <a:spcBef>
                <a:spcPts val="63"/>
              </a:spcBef>
              <a:defRPr/>
            </a:pPr>
            <a:r>
              <a:rPr sz="754" spc="50" dirty="0">
                <a:solidFill>
                  <a:srgbClr val="231F20"/>
                </a:solidFill>
                <a:latin typeface="Calibri"/>
                <a:cs typeface="Calibri"/>
              </a:rPr>
              <a:t>Hangi</a:t>
            </a:r>
            <a:r>
              <a:rPr sz="754" spc="4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5" dirty="0">
                <a:solidFill>
                  <a:srgbClr val="231F20"/>
                </a:solidFill>
                <a:latin typeface="Calibri"/>
                <a:cs typeface="Calibri"/>
              </a:rPr>
              <a:t>yoğun</a:t>
            </a:r>
            <a:r>
              <a:rPr sz="754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2" dirty="0">
                <a:solidFill>
                  <a:srgbClr val="231F20"/>
                </a:solidFill>
                <a:latin typeface="Calibri"/>
                <a:cs typeface="Calibri"/>
              </a:rPr>
              <a:t>duyguyu</a:t>
            </a:r>
            <a:r>
              <a:rPr sz="754" spc="4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13" dirty="0">
                <a:solidFill>
                  <a:srgbClr val="231F20"/>
                </a:solidFill>
                <a:latin typeface="Calibri"/>
                <a:cs typeface="Calibri"/>
              </a:rPr>
              <a:t>hisseder?</a:t>
            </a:r>
            <a:endParaRPr sz="754">
              <a:solidFill>
                <a:prstClr val="black"/>
              </a:solidFill>
              <a:latin typeface="Calibri"/>
              <a:cs typeface="Calibri"/>
            </a:endParaRPr>
          </a:p>
          <a:p>
            <a:pPr marL="7983" defTabSz="574792">
              <a:spcBef>
                <a:spcPts val="710"/>
              </a:spcBef>
              <a:defRPr/>
            </a:pPr>
            <a:r>
              <a:rPr sz="754" spc="3" dirty="0">
                <a:solidFill>
                  <a:srgbClr val="231F20"/>
                </a:solidFill>
                <a:latin typeface="Calibri"/>
                <a:cs typeface="Calibri"/>
              </a:rPr>
              <a:t>Bu</a:t>
            </a:r>
            <a:r>
              <a:rPr sz="754" spc="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5" dirty="0">
                <a:solidFill>
                  <a:srgbClr val="231F20"/>
                </a:solidFill>
                <a:latin typeface="Calibri"/>
                <a:cs typeface="Calibri"/>
              </a:rPr>
              <a:t>yoğun</a:t>
            </a:r>
            <a:r>
              <a:rPr sz="754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2" dirty="0">
                <a:solidFill>
                  <a:srgbClr val="231F20"/>
                </a:solidFill>
                <a:latin typeface="Calibri"/>
                <a:cs typeface="Calibri"/>
              </a:rPr>
              <a:t>duyguyu</a:t>
            </a:r>
            <a:r>
              <a:rPr sz="754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19" dirty="0">
                <a:solidFill>
                  <a:srgbClr val="231F20"/>
                </a:solidFill>
                <a:latin typeface="Calibri"/>
                <a:cs typeface="Calibri"/>
              </a:rPr>
              <a:t>nasıl</a:t>
            </a:r>
            <a:r>
              <a:rPr sz="754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16" dirty="0">
                <a:solidFill>
                  <a:srgbClr val="231F20"/>
                </a:solidFill>
                <a:latin typeface="Calibri"/>
                <a:cs typeface="Calibri"/>
              </a:rPr>
              <a:t>düzenler?</a:t>
            </a:r>
            <a:endParaRPr sz="754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043371" y="1243708"/>
            <a:ext cx="24350" cy="1177995"/>
            <a:chOff x="614649" y="1978416"/>
            <a:chExt cx="38735" cy="1873885"/>
          </a:xfrm>
        </p:grpSpPr>
        <p:sp>
          <p:nvSpPr>
            <p:cNvPr id="5" name="object 5"/>
            <p:cNvSpPr/>
            <p:nvPr/>
          </p:nvSpPr>
          <p:spPr>
            <a:xfrm>
              <a:off x="620999" y="1978416"/>
              <a:ext cx="0" cy="1816100"/>
            </a:xfrm>
            <a:custGeom>
              <a:avLst/>
              <a:gdLst/>
              <a:ahLst/>
              <a:cxnLst/>
              <a:rect l="l" t="t" r="r" b="b"/>
              <a:pathLst>
                <a:path h="1816100">
                  <a:moveTo>
                    <a:pt x="0" y="0"/>
                  </a:moveTo>
                  <a:lnTo>
                    <a:pt x="0" y="1816100"/>
                  </a:lnTo>
                </a:path>
              </a:pathLst>
            </a:custGeom>
            <a:ln w="12700">
              <a:solidFill>
                <a:srgbClr val="231F2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620999" y="3820064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4" h="26035">
                  <a:moveTo>
                    <a:pt x="0" y="0"/>
                  </a:moveTo>
                  <a:lnTo>
                    <a:pt x="0" y="25603"/>
                  </a:lnTo>
                  <a:lnTo>
                    <a:pt x="25717" y="25603"/>
                  </a:lnTo>
                </a:path>
              </a:pathLst>
            </a:custGeom>
            <a:ln w="126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095858" y="2397446"/>
            <a:ext cx="1765995" cy="24350"/>
            <a:chOff x="698143" y="3813714"/>
            <a:chExt cx="2809240" cy="38735"/>
          </a:xfrm>
        </p:grpSpPr>
        <p:sp>
          <p:nvSpPr>
            <p:cNvPr id="8" name="object 8"/>
            <p:cNvSpPr/>
            <p:nvPr/>
          </p:nvSpPr>
          <p:spPr>
            <a:xfrm>
              <a:off x="698143" y="3845664"/>
              <a:ext cx="2751455" cy="0"/>
            </a:xfrm>
            <a:custGeom>
              <a:avLst/>
              <a:gdLst/>
              <a:ahLst/>
              <a:cxnLst/>
              <a:rect l="l" t="t" r="r" b="b"/>
              <a:pathLst>
                <a:path w="2751454">
                  <a:moveTo>
                    <a:pt x="0" y="0"/>
                  </a:moveTo>
                  <a:lnTo>
                    <a:pt x="2751429" y="0"/>
                  </a:lnTo>
                </a:path>
              </a:pathLst>
            </a:custGeom>
            <a:ln w="12700">
              <a:solidFill>
                <a:srgbClr val="231F2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475286" y="3820064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0" y="25603"/>
                  </a:moveTo>
                  <a:lnTo>
                    <a:pt x="25717" y="25603"/>
                  </a:lnTo>
                  <a:lnTo>
                    <a:pt x="25717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837684" y="1191468"/>
            <a:ext cx="24350" cy="1177995"/>
            <a:chOff x="3468936" y="1895316"/>
            <a:chExt cx="38735" cy="1873885"/>
          </a:xfrm>
        </p:grpSpPr>
        <p:sp>
          <p:nvSpPr>
            <p:cNvPr id="11" name="object 11"/>
            <p:cNvSpPr/>
            <p:nvPr/>
          </p:nvSpPr>
          <p:spPr>
            <a:xfrm>
              <a:off x="3501000" y="1952818"/>
              <a:ext cx="0" cy="1816100"/>
            </a:xfrm>
            <a:custGeom>
              <a:avLst/>
              <a:gdLst/>
              <a:ahLst/>
              <a:cxnLst/>
              <a:rect l="l" t="t" r="r" b="b"/>
              <a:pathLst>
                <a:path h="1816100">
                  <a:moveTo>
                    <a:pt x="0" y="18161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475286" y="1901666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5717" y="25552"/>
                  </a:moveTo>
                  <a:lnTo>
                    <a:pt x="25717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043371" y="1191468"/>
            <a:ext cx="1765995" cy="24350"/>
            <a:chOff x="614649" y="1895316"/>
            <a:chExt cx="2809240" cy="38735"/>
          </a:xfrm>
        </p:grpSpPr>
        <p:sp>
          <p:nvSpPr>
            <p:cNvPr id="14" name="object 14"/>
            <p:cNvSpPr/>
            <p:nvPr/>
          </p:nvSpPr>
          <p:spPr>
            <a:xfrm>
              <a:off x="672426" y="1901670"/>
              <a:ext cx="2751455" cy="0"/>
            </a:xfrm>
            <a:custGeom>
              <a:avLst/>
              <a:gdLst/>
              <a:ahLst/>
              <a:cxnLst/>
              <a:rect l="l" t="t" r="r" b="b"/>
              <a:pathLst>
                <a:path w="2751454">
                  <a:moveTo>
                    <a:pt x="2751429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620999" y="1901666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4" h="26035">
                  <a:moveTo>
                    <a:pt x="25717" y="0"/>
                  </a:moveTo>
                  <a:lnTo>
                    <a:pt x="0" y="0"/>
                  </a:lnTo>
                  <a:lnTo>
                    <a:pt x="0" y="25552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156536" y="3399545"/>
            <a:ext cx="1592349" cy="655675"/>
          </a:xfrm>
          <a:prstGeom prst="rect">
            <a:avLst/>
          </a:prstGeom>
        </p:spPr>
        <p:txBody>
          <a:bodyPr vert="horz" wrap="square" lIns="0" tIns="7984" rIns="0" bIns="0" rtlCol="0">
            <a:spAutoFit/>
          </a:bodyPr>
          <a:lstStyle/>
          <a:p>
            <a:pPr marL="7983" marR="3193" indent="112963" defTabSz="574792">
              <a:spcBef>
                <a:spcPts val="63"/>
              </a:spcBef>
              <a:defRPr/>
            </a:pPr>
            <a:r>
              <a:rPr sz="754" spc="9" dirty="0">
                <a:solidFill>
                  <a:srgbClr val="231F20"/>
                </a:solidFill>
                <a:latin typeface="Calibri"/>
                <a:cs typeface="Calibri"/>
              </a:rPr>
              <a:t>Deneme</a:t>
            </a:r>
            <a:r>
              <a:rPr sz="754" spc="17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5" dirty="0">
                <a:solidFill>
                  <a:srgbClr val="231F20"/>
                </a:solidFill>
                <a:latin typeface="Calibri"/>
                <a:cs typeface="Calibri"/>
              </a:rPr>
              <a:t>sınavında</a:t>
            </a:r>
            <a:r>
              <a:rPr sz="754" spc="17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5" dirty="0">
                <a:solidFill>
                  <a:srgbClr val="231F20"/>
                </a:solidFill>
                <a:latin typeface="Calibri"/>
                <a:cs typeface="Calibri"/>
              </a:rPr>
              <a:t>beklediği</a:t>
            </a:r>
            <a:r>
              <a:rPr sz="754" spc="17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-13" dirty="0">
                <a:solidFill>
                  <a:srgbClr val="231F20"/>
                </a:solidFill>
                <a:latin typeface="Calibri"/>
                <a:cs typeface="Calibri"/>
              </a:rPr>
              <a:t>sonu- </a:t>
            </a:r>
            <a:r>
              <a:rPr sz="754" spc="-1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13" dirty="0">
                <a:solidFill>
                  <a:srgbClr val="231F20"/>
                </a:solidFill>
                <a:latin typeface="Calibri"/>
                <a:cs typeface="Calibri"/>
              </a:rPr>
              <a:t>cu</a:t>
            </a:r>
            <a:r>
              <a:rPr sz="754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38" dirty="0">
                <a:solidFill>
                  <a:srgbClr val="231F20"/>
                </a:solidFill>
                <a:latin typeface="Calibri"/>
                <a:cs typeface="Calibri"/>
              </a:rPr>
              <a:t>alamayan</a:t>
            </a:r>
            <a:r>
              <a:rPr sz="754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16" dirty="0">
                <a:solidFill>
                  <a:srgbClr val="231F20"/>
                </a:solidFill>
                <a:latin typeface="Calibri"/>
                <a:cs typeface="Calibri"/>
              </a:rPr>
              <a:t>bir</a:t>
            </a:r>
            <a:r>
              <a:rPr sz="754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50" dirty="0">
                <a:solidFill>
                  <a:srgbClr val="231F20"/>
                </a:solidFill>
                <a:latin typeface="Calibri"/>
                <a:cs typeface="Calibri"/>
              </a:rPr>
              <a:t>öğrenci…</a:t>
            </a:r>
            <a:endParaRPr sz="754">
              <a:solidFill>
                <a:prstClr val="black"/>
              </a:solidFill>
              <a:latin typeface="Calibri"/>
              <a:cs typeface="Calibri"/>
            </a:endParaRPr>
          </a:p>
          <a:p>
            <a:pPr marL="120946" marR="38718" defTabSz="574792">
              <a:lnSpc>
                <a:spcPct val="178700"/>
              </a:lnSpc>
              <a:defRPr/>
            </a:pPr>
            <a:r>
              <a:rPr sz="754" spc="50" dirty="0">
                <a:solidFill>
                  <a:srgbClr val="231F20"/>
                </a:solidFill>
                <a:latin typeface="Calibri"/>
                <a:cs typeface="Calibri"/>
              </a:rPr>
              <a:t>Hangi </a:t>
            </a:r>
            <a:r>
              <a:rPr sz="754" spc="25" dirty="0">
                <a:solidFill>
                  <a:srgbClr val="231F20"/>
                </a:solidFill>
                <a:latin typeface="Calibri"/>
                <a:cs typeface="Calibri"/>
              </a:rPr>
              <a:t>yoğun</a:t>
            </a:r>
            <a:r>
              <a:rPr sz="754" spc="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2" dirty="0">
                <a:solidFill>
                  <a:srgbClr val="231F20"/>
                </a:solidFill>
                <a:latin typeface="Calibri"/>
                <a:cs typeface="Calibri"/>
              </a:rPr>
              <a:t>duyguyu</a:t>
            </a:r>
            <a:r>
              <a:rPr sz="754" spc="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13" dirty="0">
                <a:solidFill>
                  <a:srgbClr val="231F20"/>
                </a:solidFill>
                <a:latin typeface="Calibri"/>
                <a:cs typeface="Calibri"/>
              </a:rPr>
              <a:t>hisseder? </a:t>
            </a:r>
            <a:r>
              <a:rPr sz="754" spc="1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3" dirty="0">
                <a:solidFill>
                  <a:srgbClr val="231F20"/>
                </a:solidFill>
                <a:latin typeface="Calibri"/>
                <a:cs typeface="Calibri"/>
              </a:rPr>
              <a:t>Bu</a:t>
            </a:r>
            <a:r>
              <a:rPr sz="754" spc="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5" dirty="0">
                <a:solidFill>
                  <a:srgbClr val="231F20"/>
                </a:solidFill>
                <a:latin typeface="Calibri"/>
                <a:cs typeface="Calibri"/>
              </a:rPr>
              <a:t>yoğun</a:t>
            </a:r>
            <a:r>
              <a:rPr sz="754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2" dirty="0">
                <a:solidFill>
                  <a:srgbClr val="231F20"/>
                </a:solidFill>
                <a:latin typeface="Calibri"/>
                <a:cs typeface="Calibri"/>
              </a:rPr>
              <a:t>duyguyu</a:t>
            </a:r>
            <a:r>
              <a:rPr sz="754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19" dirty="0">
                <a:solidFill>
                  <a:srgbClr val="231F20"/>
                </a:solidFill>
                <a:latin typeface="Calibri"/>
                <a:cs typeface="Calibri"/>
              </a:rPr>
              <a:t>nasıl</a:t>
            </a:r>
            <a:r>
              <a:rPr sz="754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16" dirty="0">
                <a:solidFill>
                  <a:srgbClr val="231F20"/>
                </a:solidFill>
                <a:latin typeface="Calibri"/>
                <a:cs typeface="Calibri"/>
              </a:rPr>
              <a:t>düzenler?</a:t>
            </a:r>
            <a:endParaRPr sz="754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043371" y="3164007"/>
            <a:ext cx="24350" cy="1177995"/>
            <a:chOff x="614649" y="5033114"/>
            <a:chExt cx="38735" cy="1873885"/>
          </a:xfrm>
        </p:grpSpPr>
        <p:sp>
          <p:nvSpPr>
            <p:cNvPr id="18" name="object 18"/>
            <p:cNvSpPr/>
            <p:nvPr/>
          </p:nvSpPr>
          <p:spPr>
            <a:xfrm>
              <a:off x="620999" y="5033114"/>
              <a:ext cx="0" cy="1816100"/>
            </a:xfrm>
            <a:custGeom>
              <a:avLst/>
              <a:gdLst/>
              <a:ahLst/>
              <a:cxnLst/>
              <a:rect l="l" t="t" r="r" b="b"/>
              <a:pathLst>
                <a:path h="1816100">
                  <a:moveTo>
                    <a:pt x="0" y="0"/>
                  </a:moveTo>
                  <a:lnTo>
                    <a:pt x="0" y="1816100"/>
                  </a:lnTo>
                </a:path>
              </a:pathLst>
            </a:custGeom>
            <a:ln w="12700">
              <a:solidFill>
                <a:srgbClr val="231F2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620999" y="6874762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4" h="26034">
                  <a:moveTo>
                    <a:pt x="0" y="0"/>
                  </a:moveTo>
                  <a:lnTo>
                    <a:pt x="0" y="25603"/>
                  </a:lnTo>
                  <a:lnTo>
                    <a:pt x="25717" y="25603"/>
                  </a:lnTo>
                </a:path>
              </a:pathLst>
            </a:custGeom>
            <a:ln w="126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4095858" y="4317745"/>
            <a:ext cx="1765995" cy="24350"/>
            <a:chOff x="698143" y="6868412"/>
            <a:chExt cx="2809240" cy="38735"/>
          </a:xfrm>
        </p:grpSpPr>
        <p:sp>
          <p:nvSpPr>
            <p:cNvPr id="21" name="object 21"/>
            <p:cNvSpPr/>
            <p:nvPr/>
          </p:nvSpPr>
          <p:spPr>
            <a:xfrm>
              <a:off x="698143" y="6900360"/>
              <a:ext cx="2751455" cy="0"/>
            </a:xfrm>
            <a:custGeom>
              <a:avLst/>
              <a:gdLst/>
              <a:ahLst/>
              <a:cxnLst/>
              <a:rect l="l" t="t" r="r" b="b"/>
              <a:pathLst>
                <a:path w="2751454">
                  <a:moveTo>
                    <a:pt x="0" y="0"/>
                  </a:moveTo>
                  <a:lnTo>
                    <a:pt x="2751429" y="0"/>
                  </a:lnTo>
                </a:path>
              </a:pathLst>
            </a:custGeom>
            <a:ln w="12700">
              <a:solidFill>
                <a:srgbClr val="231F2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3475286" y="6874762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4">
                  <a:moveTo>
                    <a:pt x="0" y="25603"/>
                  </a:moveTo>
                  <a:lnTo>
                    <a:pt x="25717" y="25603"/>
                  </a:lnTo>
                  <a:lnTo>
                    <a:pt x="25717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5837684" y="3111767"/>
            <a:ext cx="24350" cy="1177995"/>
            <a:chOff x="3468936" y="4950014"/>
            <a:chExt cx="38735" cy="1873885"/>
          </a:xfrm>
        </p:grpSpPr>
        <p:sp>
          <p:nvSpPr>
            <p:cNvPr id="24" name="object 24"/>
            <p:cNvSpPr/>
            <p:nvPr/>
          </p:nvSpPr>
          <p:spPr>
            <a:xfrm>
              <a:off x="3501000" y="5007515"/>
              <a:ext cx="0" cy="1816100"/>
            </a:xfrm>
            <a:custGeom>
              <a:avLst/>
              <a:gdLst/>
              <a:ahLst/>
              <a:cxnLst/>
              <a:rect l="l" t="t" r="r" b="b"/>
              <a:pathLst>
                <a:path h="1816100">
                  <a:moveTo>
                    <a:pt x="0" y="18161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3475286" y="4956364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5717" y="25552"/>
                  </a:moveTo>
                  <a:lnTo>
                    <a:pt x="25717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4043371" y="3111767"/>
            <a:ext cx="1765995" cy="24350"/>
            <a:chOff x="614649" y="4950014"/>
            <a:chExt cx="2809240" cy="38735"/>
          </a:xfrm>
        </p:grpSpPr>
        <p:sp>
          <p:nvSpPr>
            <p:cNvPr id="27" name="object 27"/>
            <p:cNvSpPr/>
            <p:nvPr/>
          </p:nvSpPr>
          <p:spPr>
            <a:xfrm>
              <a:off x="672426" y="4956368"/>
              <a:ext cx="2751455" cy="0"/>
            </a:xfrm>
            <a:custGeom>
              <a:avLst/>
              <a:gdLst/>
              <a:ahLst/>
              <a:cxnLst/>
              <a:rect l="l" t="t" r="r" b="b"/>
              <a:pathLst>
                <a:path w="2751454">
                  <a:moveTo>
                    <a:pt x="2751429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620999" y="4956364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4" h="26035">
                  <a:moveTo>
                    <a:pt x="25717" y="0"/>
                  </a:moveTo>
                  <a:lnTo>
                    <a:pt x="0" y="0"/>
                  </a:lnTo>
                  <a:lnTo>
                    <a:pt x="0" y="25552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156536" y="5314287"/>
            <a:ext cx="1592349" cy="771733"/>
          </a:xfrm>
          <a:prstGeom prst="rect">
            <a:avLst/>
          </a:prstGeom>
        </p:spPr>
        <p:txBody>
          <a:bodyPr vert="horz" wrap="square" lIns="0" tIns="7984" rIns="0" bIns="0" rtlCol="0">
            <a:spAutoFit/>
          </a:bodyPr>
          <a:lstStyle/>
          <a:p>
            <a:pPr marL="7983" marR="3193" indent="112963" algn="just" defTabSz="574792">
              <a:spcBef>
                <a:spcPts val="63"/>
              </a:spcBef>
              <a:defRPr/>
            </a:pPr>
            <a:r>
              <a:rPr sz="754" spc="3" dirty="0">
                <a:solidFill>
                  <a:srgbClr val="231F20"/>
                </a:solidFill>
                <a:latin typeface="Calibri"/>
                <a:cs typeface="Calibri"/>
              </a:rPr>
              <a:t>Üniversite</a:t>
            </a:r>
            <a:r>
              <a:rPr sz="754" spc="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2" dirty="0">
                <a:solidFill>
                  <a:srgbClr val="231F20"/>
                </a:solidFill>
                <a:latin typeface="Calibri"/>
                <a:cs typeface="Calibri"/>
              </a:rPr>
              <a:t>sınavı</a:t>
            </a:r>
            <a:r>
              <a:rPr sz="754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16" dirty="0">
                <a:solidFill>
                  <a:srgbClr val="231F20"/>
                </a:solidFill>
                <a:latin typeface="Calibri"/>
                <a:cs typeface="Calibri"/>
              </a:rPr>
              <a:t>sonrası</a:t>
            </a:r>
            <a:r>
              <a:rPr sz="754" spc="1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9" dirty="0">
                <a:solidFill>
                  <a:srgbClr val="231F20"/>
                </a:solidFill>
                <a:latin typeface="Calibri"/>
                <a:cs typeface="Calibri"/>
              </a:rPr>
              <a:t>hedefine </a:t>
            </a:r>
            <a:r>
              <a:rPr sz="754" spc="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9" dirty="0">
                <a:solidFill>
                  <a:srgbClr val="231F20"/>
                </a:solidFill>
                <a:latin typeface="Calibri"/>
                <a:cs typeface="Calibri"/>
              </a:rPr>
              <a:t>yerleştiğini </a:t>
            </a:r>
            <a:r>
              <a:rPr sz="754" spc="13" dirty="0">
                <a:solidFill>
                  <a:srgbClr val="231F20"/>
                </a:solidFill>
                <a:latin typeface="Calibri"/>
                <a:cs typeface="Calibri"/>
              </a:rPr>
              <a:t>sonuç </a:t>
            </a:r>
            <a:r>
              <a:rPr sz="754" spc="25" dirty="0">
                <a:solidFill>
                  <a:srgbClr val="231F20"/>
                </a:solidFill>
                <a:latin typeface="Calibri"/>
                <a:cs typeface="Calibri"/>
              </a:rPr>
              <a:t>ekranında </a:t>
            </a:r>
            <a:r>
              <a:rPr sz="754" spc="22" dirty="0">
                <a:solidFill>
                  <a:srgbClr val="231F20"/>
                </a:solidFill>
                <a:latin typeface="Calibri"/>
                <a:cs typeface="Calibri"/>
              </a:rPr>
              <a:t>gören </a:t>
            </a:r>
            <a:r>
              <a:rPr sz="754" spc="9" dirty="0">
                <a:solidFill>
                  <a:srgbClr val="231F20"/>
                </a:solidFill>
                <a:latin typeface="Calibri"/>
                <a:cs typeface="Calibri"/>
              </a:rPr>
              <a:t>öğ- </a:t>
            </a:r>
            <a:r>
              <a:rPr sz="754" spc="-1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50" dirty="0">
                <a:solidFill>
                  <a:srgbClr val="231F20"/>
                </a:solidFill>
                <a:latin typeface="Calibri"/>
                <a:cs typeface="Calibri"/>
              </a:rPr>
              <a:t>renci…</a:t>
            </a:r>
            <a:endParaRPr sz="754">
              <a:solidFill>
                <a:prstClr val="black"/>
              </a:solidFill>
              <a:latin typeface="Calibri"/>
              <a:cs typeface="Calibri"/>
            </a:endParaRPr>
          </a:p>
          <a:p>
            <a:pPr marL="120946" marR="38718" algn="just" defTabSz="574792">
              <a:lnSpc>
                <a:spcPct val="178800"/>
              </a:lnSpc>
              <a:defRPr/>
            </a:pPr>
            <a:r>
              <a:rPr sz="754" spc="50" dirty="0">
                <a:solidFill>
                  <a:srgbClr val="231F20"/>
                </a:solidFill>
                <a:latin typeface="Calibri"/>
                <a:cs typeface="Calibri"/>
              </a:rPr>
              <a:t>Hangi </a:t>
            </a:r>
            <a:r>
              <a:rPr sz="754" spc="25" dirty="0">
                <a:solidFill>
                  <a:srgbClr val="231F20"/>
                </a:solidFill>
                <a:latin typeface="Calibri"/>
                <a:cs typeface="Calibri"/>
              </a:rPr>
              <a:t>yoğun </a:t>
            </a:r>
            <a:r>
              <a:rPr sz="754" spc="22" dirty="0">
                <a:solidFill>
                  <a:srgbClr val="231F20"/>
                </a:solidFill>
                <a:latin typeface="Calibri"/>
                <a:cs typeface="Calibri"/>
              </a:rPr>
              <a:t>duyguyu </a:t>
            </a:r>
            <a:r>
              <a:rPr sz="754" spc="13" dirty="0">
                <a:solidFill>
                  <a:srgbClr val="231F20"/>
                </a:solidFill>
                <a:latin typeface="Calibri"/>
                <a:cs typeface="Calibri"/>
              </a:rPr>
              <a:t>hisseder? </a:t>
            </a:r>
            <a:r>
              <a:rPr sz="754" spc="1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3" dirty="0">
                <a:solidFill>
                  <a:srgbClr val="231F20"/>
                </a:solidFill>
                <a:latin typeface="Calibri"/>
                <a:cs typeface="Calibri"/>
              </a:rPr>
              <a:t>Bu</a:t>
            </a:r>
            <a:r>
              <a:rPr sz="754" spc="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5" dirty="0">
                <a:solidFill>
                  <a:srgbClr val="231F20"/>
                </a:solidFill>
                <a:latin typeface="Calibri"/>
                <a:cs typeface="Calibri"/>
              </a:rPr>
              <a:t>yoğun</a:t>
            </a:r>
            <a:r>
              <a:rPr sz="754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2" dirty="0">
                <a:solidFill>
                  <a:srgbClr val="231F20"/>
                </a:solidFill>
                <a:latin typeface="Calibri"/>
                <a:cs typeface="Calibri"/>
              </a:rPr>
              <a:t>duyguyu</a:t>
            </a:r>
            <a:r>
              <a:rPr sz="754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19" dirty="0">
                <a:solidFill>
                  <a:srgbClr val="231F20"/>
                </a:solidFill>
                <a:latin typeface="Calibri"/>
                <a:cs typeface="Calibri"/>
              </a:rPr>
              <a:t>nasıl</a:t>
            </a:r>
            <a:r>
              <a:rPr sz="754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16" dirty="0">
                <a:solidFill>
                  <a:srgbClr val="231F20"/>
                </a:solidFill>
                <a:latin typeface="Calibri"/>
                <a:cs typeface="Calibri"/>
              </a:rPr>
              <a:t>düzenler?</a:t>
            </a:r>
            <a:endParaRPr sz="754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455245" y="1376503"/>
            <a:ext cx="1592349" cy="240177"/>
          </a:xfrm>
          <a:prstGeom prst="rect">
            <a:avLst/>
          </a:prstGeom>
        </p:spPr>
        <p:txBody>
          <a:bodyPr vert="horz" wrap="square" lIns="0" tIns="7984" rIns="0" bIns="0" rtlCol="0">
            <a:spAutoFit/>
          </a:bodyPr>
          <a:lstStyle/>
          <a:p>
            <a:pPr marL="7983" marR="3193" indent="112963" defTabSz="574792">
              <a:spcBef>
                <a:spcPts val="63"/>
              </a:spcBef>
              <a:defRPr/>
            </a:pPr>
            <a:r>
              <a:rPr sz="754" spc="3" dirty="0">
                <a:solidFill>
                  <a:srgbClr val="231F20"/>
                </a:solidFill>
                <a:latin typeface="Calibri"/>
                <a:cs typeface="Calibri"/>
              </a:rPr>
              <a:t>Üniversite</a:t>
            </a:r>
            <a:r>
              <a:rPr sz="754" spc="4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35" dirty="0">
                <a:solidFill>
                  <a:srgbClr val="231F20"/>
                </a:solidFill>
                <a:latin typeface="Calibri"/>
                <a:cs typeface="Calibri"/>
              </a:rPr>
              <a:t>Sınavı</a:t>
            </a:r>
            <a:r>
              <a:rPr sz="754" spc="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2" dirty="0">
                <a:solidFill>
                  <a:srgbClr val="231F20"/>
                </a:solidFill>
                <a:latin typeface="Calibri"/>
                <a:cs typeface="Calibri"/>
              </a:rPr>
              <a:t>için</a:t>
            </a:r>
            <a:r>
              <a:rPr sz="754" spc="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5" dirty="0">
                <a:solidFill>
                  <a:srgbClr val="231F20"/>
                </a:solidFill>
                <a:latin typeface="Calibri"/>
                <a:cs typeface="Calibri"/>
              </a:rPr>
              <a:t>doğru</a:t>
            </a:r>
            <a:r>
              <a:rPr sz="754" spc="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35" dirty="0">
                <a:solidFill>
                  <a:srgbClr val="231F20"/>
                </a:solidFill>
                <a:latin typeface="Calibri"/>
                <a:cs typeface="Calibri"/>
              </a:rPr>
              <a:t>kaynak </a:t>
            </a:r>
            <a:r>
              <a:rPr sz="754" spc="-1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dirty="0">
                <a:solidFill>
                  <a:srgbClr val="231F20"/>
                </a:solidFill>
                <a:latin typeface="Calibri"/>
                <a:cs typeface="Calibri"/>
              </a:rPr>
              <a:t>seçmekte</a:t>
            </a:r>
            <a:r>
              <a:rPr sz="754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31" dirty="0">
                <a:solidFill>
                  <a:srgbClr val="231F20"/>
                </a:solidFill>
                <a:latin typeface="Calibri"/>
                <a:cs typeface="Calibri"/>
              </a:rPr>
              <a:t>zorlanan</a:t>
            </a:r>
            <a:r>
              <a:rPr sz="754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16" dirty="0">
                <a:solidFill>
                  <a:srgbClr val="231F20"/>
                </a:solidFill>
                <a:latin typeface="Calibri"/>
                <a:cs typeface="Calibri"/>
              </a:rPr>
              <a:t>bir</a:t>
            </a:r>
            <a:r>
              <a:rPr sz="754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50" dirty="0">
                <a:solidFill>
                  <a:srgbClr val="231F20"/>
                </a:solidFill>
                <a:latin typeface="Calibri"/>
                <a:cs typeface="Calibri"/>
              </a:rPr>
              <a:t>öğrenci…</a:t>
            </a:r>
            <a:endParaRPr sz="754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568390" y="1902469"/>
            <a:ext cx="1443453" cy="329945"/>
          </a:xfrm>
          <a:prstGeom prst="rect">
            <a:avLst/>
          </a:prstGeom>
        </p:spPr>
        <p:txBody>
          <a:bodyPr vert="horz" wrap="square" lIns="0" tIns="7984" rIns="0" bIns="0" rtlCol="0">
            <a:spAutoFit/>
          </a:bodyPr>
          <a:lstStyle/>
          <a:p>
            <a:pPr marL="7983" defTabSz="574792">
              <a:spcBef>
                <a:spcPts val="63"/>
              </a:spcBef>
              <a:defRPr/>
            </a:pPr>
            <a:r>
              <a:rPr sz="754" spc="50" dirty="0">
                <a:solidFill>
                  <a:srgbClr val="231F20"/>
                </a:solidFill>
                <a:latin typeface="Calibri"/>
                <a:cs typeface="Calibri"/>
              </a:rPr>
              <a:t>Hangi</a:t>
            </a:r>
            <a:r>
              <a:rPr sz="754" spc="4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5" dirty="0">
                <a:solidFill>
                  <a:srgbClr val="231F20"/>
                </a:solidFill>
                <a:latin typeface="Calibri"/>
                <a:cs typeface="Calibri"/>
              </a:rPr>
              <a:t>yoğun</a:t>
            </a:r>
            <a:r>
              <a:rPr sz="754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2" dirty="0">
                <a:solidFill>
                  <a:srgbClr val="231F20"/>
                </a:solidFill>
                <a:latin typeface="Calibri"/>
                <a:cs typeface="Calibri"/>
              </a:rPr>
              <a:t>duyguyu</a:t>
            </a:r>
            <a:r>
              <a:rPr sz="754" spc="4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13" dirty="0">
                <a:solidFill>
                  <a:srgbClr val="231F20"/>
                </a:solidFill>
                <a:latin typeface="Calibri"/>
                <a:cs typeface="Calibri"/>
              </a:rPr>
              <a:t>hisseder?</a:t>
            </a:r>
            <a:endParaRPr sz="754">
              <a:solidFill>
                <a:prstClr val="black"/>
              </a:solidFill>
              <a:latin typeface="Calibri"/>
              <a:cs typeface="Calibri"/>
            </a:endParaRPr>
          </a:p>
          <a:p>
            <a:pPr marL="7983" defTabSz="574792">
              <a:spcBef>
                <a:spcPts val="710"/>
              </a:spcBef>
              <a:defRPr/>
            </a:pPr>
            <a:r>
              <a:rPr sz="754" spc="3" dirty="0">
                <a:solidFill>
                  <a:srgbClr val="231F20"/>
                </a:solidFill>
                <a:latin typeface="Calibri"/>
                <a:cs typeface="Calibri"/>
              </a:rPr>
              <a:t>Bu</a:t>
            </a:r>
            <a:r>
              <a:rPr sz="754" spc="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5" dirty="0">
                <a:solidFill>
                  <a:srgbClr val="231F20"/>
                </a:solidFill>
                <a:latin typeface="Calibri"/>
                <a:cs typeface="Calibri"/>
              </a:rPr>
              <a:t>yoğun</a:t>
            </a:r>
            <a:r>
              <a:rPr sz="754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2" dirty="0">
                <a:solidFill>
                  <a:srgbClr val="231F20"/>
                </a:solidFill>
                <a:latin typeface="Calibri"/>
                <a:cs typeface="Calibri"/>
              </a:rPr>
              <a:t>duyguyu</a:t>
            </a:r>
            <a:r>
              <a:rPr sz="754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19" dirty="0">
                <a:solidFill>
                  <a:srgbClr val="231F20"/>
                </a:solidFill>
                <a:latin typeface="Calibri"/>
                <a:cs typeface="Calibri"/>
              </a:rPr>
              <a:t>nasıl</a:t>
            </a:r>
            <a:r>
              <a:rPr sz="754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16" dirty="0">
                <a:solidFill>
                  <a:srgbClr val="231F20"/>
                </a:solidFill>
                <a:latin typeface="Calibri"/>
                <a:cs typeface="Calibri"/>
              </a:rPr>
              <a:t>düzenler?</a:t>
            </a:r>
            <a:endParaRPr sz="754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342080" y="1243708"/>
            <a:ext cx="24350" cy="1177995"/>
            <a:chOff x="4271299" y="1978416"/>
            <a:chExt cx="38735" cy="1873885"/>
          </a:xfrm>
        </p:grpSpPr>
        <p:sp>
          <p:nvSpPr>
            <p:cNvPr id="33" name="object 33"/>
            <p:cNvSpPr/>
            <p:nvPr/>
          </p:nvSpPr>
          <p:spPr>
            <a:xfrm>
              <a:off x="4277649" y="1978416"/>
              <a:ext cx="0" cy="1816100"/>
            </a:xfrm>
            <a:custGeom>
              <a:avLst/>
              <a:gdLst/>
              <a:ahLst/>
              <a:cxnLst/>
              <a:rect l="l" t="t" r="r" b="b"/>
              <a:pathLst>
                <a:path h="1816100">
                  <a:moveTo>
                    <a:pt x="0" y="0"/>
                  </a:moveTo>
                  <a:lnTo>
                    <a:pt x="0" y="1816100"/>
                  </a:lnTo>
                </a:path>
              </a:pathLst>
            </a:custGeom>
            <a:ln w="12700">
              <a:solidFill>
                <a:srgbClr val="231F2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4277649" y="3820064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0" y="0"/>
                  </a:moveTo>
                  <a:lnTo>
                    <a:pt x="0" y="25603"/>
                  </a:lnTo>
                  <a:lnTo>
                    <a:pt x="25717" y="25603"/>
                  </a:lnTo>
                </a:path>
              </a:pathLst>
            </a:custGeom>
            <a:ln w="126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6394567" y="2397446"/>
            <a:ext cx="1765995" cy="24350"/>
            <a:chOff x="4354793" y="3813714"/>
            <a:chExt cx="2809240" cy="38735"/>
          </a:xfrm>
        </p:grpSpPr>
        <p:sp>
          <p:nvSpPr>
            <p:cNvPr id="36" name="object 36"/>
            <p:cNvSpPr/>
            <p:nvPr/>
          </p:nvSpPr>
          <p:spPr>
            <a:xfrm>
              <a:off x="4354793" y="3845664"/>
              <a:ext cx="2751455" cy="0"/>
            </a:xfrm>
            <a:custGeom>
              <a:avLst/>
              <a:gdLst/>
              <a:ahLst/>
              <a:cxnLst/>
              <a:rect l="l" t="t" r="r" b="b"/>
              <a:pathLst>
                <a:path w="2751454">
                  <a:moveTo>
                    <a:pt x="0" y="0"/>
                  </a:moveTo>
                  <a:lnTo>
                    <a:pt x="2751429" y="0"/>
                  </a:lnTo>
                </a:path>
              </a:pathLst>
            </a:custGeom>
            <a:ln w="12700">
              <a:solidFill>
                <a:srgbClr val="231F2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7131936" y="3820064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4" h="26035">
                  <a:moveTo>
                    <a:pt x="0" y="25603"/>
                  </a:moveTo>
                  <a:lnTo>
                    <a:pt x="25717" y="25603"/>
                  </a:lnTo>
                  <a:lnTo>
                    <a:pt x="25717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8136393" y="1191468"/>
            <a:ext cx="24350" cy="1177995"/>
            <a:chOff x="7125586" y="1895316"/>
            <a:chExt cx="38735" cy="1873885"/>
          </a:xfrm>
        </p:grpSpPr>
        <p:sp>
          <p:nvSpPr>
            <p:cNvPr id="39" name="object 39"/>
            <p:cNvSpPr/>
            <p:nvPr/>
          </p:nvSpPr>
          <p:spPr>
            <a:xfrm>
              <a:off x="7157650" y="1952818"/>
              <a:ext cx="0" cy="1816100"/>
            </a:xfrm>
            <a:custGeom>
              <a:avLst/>
              <a:gdLst/>
              <a:ahLst/>
              <a:cxnLst/>
              <a:rect l="l" t="t" r="r" b="b"/>
              <a:pathLst>
                <a:path h="1816100">
                  <a:moveTo>
                    <a:pt x="0" y="18161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7131936" y="1901666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4" h="26035">
                  <a:moveTo>
                    <a:pt x="25717" y="25552"/>
                  </a:moveTo>
                  <a:lnTo>
                    <a:pt x="25717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6342080" y="1191468"/>
            <a:ext cx="1765995" cy="24350"/>
            <a:chOff x="4271299" y="1895316"/>
            <a:chExt cx="2809240" cy="38735"/>
          </a:xfrm>
        </p:grpSpPr>
        <p:sp>
          <p:nvSpPr>
            <p:cNvPr id="42" name="object 42"/>
            <p:cNvSpPr/>
            <p:nvPr/>
          </p:nvSpPr>
          <p:spPr>
            <a:xfrm>
              <a:off x="4329078" y="1901670"/>
              <a:ext cx="2751455" cy="0"/>
            </a:xfrm>
            <a:custGeom>
              <a:avLst/>
              <a:gdLst/>
              <a:ahLst/>
              <a:cxnLst/>
              <a:rect l="l" t="t" r="r" b="b"/>
              <a:pathLst>
                <a:path w="2751454">
                  <a:moveTo>
                    <a:pt x="2751429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4277649" y="1901666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5717" y="0"/>
                  </a:moveTo>
                  <a:lnTo>
                    <a:pt x="0" y="0"/>
                  </a:lnTo>
                  <a:lnTo>
                    <a:pt x="0" y="25552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6455245" y="3342063"/>
            <a:ext cx="1592349" cy="771733"/>
          </a:xfrm>
          <a:prstGeom prst="rect">
            <a:avLst/>
          </a:prstGeom>
        </p:spPr>
        <p:txBody>
          <a:bodyPr vert="horz" wrap="square" lIns="0" tIns="7984" rIns="0" bIns="0" rtlCol="0">
            <a:spAutoFit/>
          </a:bodyPr>
          <a:lstStyle/>
          <a:p>
            <a:pPr marL="7983" marR="3193" indent="112963" algn="just" defTabSz="574792">
              <a:spcBef>
                <a:spcPts val="63"/>
              </a:spcBef>
              <a:defRPr/>
            </a:pPr>
            <a:r>
              <a:rPr sz="754" spc="3" dirty="0">
                <a:solidFill>
                  <a:srgbClr val="231F20"/>
                </a:solidFill>
                <a:latin typeface="Calibri"/>
                <a:cs typeface="Calibri"/>
              </a:rPr>
              <a:t>Üniversite</a:t>
            </a:r>
            <a:r>
              <a:rPr sz="754" spc="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5" dirty="0">
                <a:solidFill>
                  <a:srgbClr val="231F20"/>
                </a:solidFill>
                <a:latin typeface="Calibri"/>
                <a:cs typeface="Calibri"/>
              </a:rPr>
              <a:t>sınavına</a:t>
            </a:r>
            <a:r>
              <a:rPr sz="754" spc="2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2" dirty="0">
                <a:solidFill>
                  <a:srgbClr val="231F20"/>
                </a:solidFill>
                <a:latin typeface="Calibri"/>
                <a:cs typeface="Calibri"/>
              </a:rPr>
              <a:t>hazırlıkta</a:t>
            </a:r>
            <a:r>
              <a:rPr sz="754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dirty="0">
                <a:solidFill>
                  <a:srgbClr val="231F20"/>
                </a:solidFill>
                <a:latin typeface="Calibri"/>
                <a:cs typeface="Calibri"/>
              </a:rPr>
              <a:t>“tv, </a:t>
            </a:r>
            <a:r>
              <a:rPr sz="754" spc="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38" dirty="0">
                <a:solidFill>
                  <a:srgbClr val="231F20"/>
                </a:solidFill>
                <a:latin typeface="Calibri"/>
                <a:cs typeface="Calibri"/>
              </a:rPr>
              <a:t>arkadaş, </a:t>
            </a:r>
            <a:r>
              <a:rPr sz="754" spc="-6" dirty="0">
                <a:solidFill>
                  <a:srgbClr val="231F20"/>
                </a:solidFill>
                <a:latin typeface="Calibri"/>
                <a:cs typeface="Calibri"/>
              </a:rPr>
              <a:t>telefon</a:t>
            </a:r>
            <a:r>
              <a:rPr sz="754" spc="-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8" dirty="0">
                <a:solidFill>
                  <a:srgbClr val="231F20"/>
                </a:solidFill>
                <a:latin typeface="Calibri"/>
                <a:cs typeface="Calibri"/>
              </a:rPr>
              <a:t>vb.</a:t>
            </a:r>
            <a:r>
              <a:rPr sz="754" spc="3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dirty="0">
                <a:solidFill>
                  <a:srgbClr val="231F20"/>
                </a:solidFill>
                <a:latin typeface="Calibri"/>
                <a:cs typeface="Calibri"/>
              </a:rPr>
              <a:t>istekleri</a:t>
            </a:r>
            <a:r>
              <a:rPr sz="754" spc="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13" dirty="0">
                <a:solidFill>
                  <a:srgbClr val="231F20"/>
                </a:solidFill>
                <a:latin typeface="Calibri"/>
                <a:cs typeface="Calibri"/>
              </a:rPr>
              <a:t>ile</a:t>
            </a:r>
            <a:r>
              <a:rPr sz="754" spc="1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38" dirty="0">
                <a:solidFill>
                  <a:srgbClr val="231F20"/>
                </a:solidFill>
                <a:latin typeface="Calibri"/>
                <a:cs typeface="Calibri"/>
              </a:rPr>
              <a:t>baş </a:t>
            </a:r>
            <a:r>
              <a:rPr sz="754" spc="4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13" dirty="0">
                <a:solidFill>
                  <a:srgbClr val="231F20"/>
                </a:solidFill>
                <a:latin typeface="Calibri"/>
                <a:cs typeface="Calibri"/>
              </a:rPr>
              <a:t>edemeyen</a:t>
            </a:r>
            <a:r>
              <a:rPr sz="754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16" dirty="0">
                <a:solidFill>
                  <a:srgbClr val="231F20"/>
                </a:solidFill>
                <a:latin typeface="Calibri"/>
                <a:cs typeface="Calibri"/>
              </a:rPr>
              <a:t>bir</a:t>
            </a:r>
            <a:r>
              <a:rPr sz="754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50" dirty="0">
                <a:solidFill>
                  <a:srgbClr val="231F20"/>
                </a:solidFill>
                <a:latin typeface="Calibri"/>
                <a:cs typeface="Calibri"/>
              </a:rPr>
              <a:t>öğrenci…</a:t>
            </a:r>
            <a:endParaRPr sz="754">
              <a:solidFill>
                <a:prstClr val="black"/>
              </a:solidFill>
              <a:latin typeface="Calibri"/>
              <a:cs typeface="Calibri"/>
            </a:endParaRPr>
          </a:p>
          <a:p>
            <a:pPr marL="120946" marR="38718" algn="just" defTabSz="574792">
              <a:lnSpc>
                <a:spcPct val="178800"/>
              </a:lnSpc>
              <a:defRPr/>
            </a:pPr>
            <a:r>
              <a:rPr sz="754" spc="50" dirty="0">
                <a:solidFill>
                  <a:srgbClr val="231F20"/>
                </a:solidFill>
                <a:latin typeface="Calibri"/>
                <a:cs typeface="Calibri"/>
              </a:rPr>
              <a:t>Hangi </a:t>
            </a:r>
            <a:r>
              <a:rPr sz="754" spc="25" dirty="0">
                <a:solidFill>
                  <a:srgbClr val="231F20"/>
                </a:solidFill>
                <a:latin typeface="Calibri"/>
                <a:cs typeface="Calibri"/>
              </a:rPr>
              <a:t>yoğun </a:t>
            </a:r>
            <a:r>
              <a:rPr sz="754" spc="22" dirty="0">
                <a:solidFill>
                  <a:srgbClr val="231F20"/>
                </a:solidFill>
                <a:latin typeface="Calibri"/>
                <a:cs typeface="Calibri"/>
              </a:rPr>
              <a:t>duyguyu </a:t>
            </a:r>
            <a:r>
              <a:rPr sz="754" spc="13" dirty="0">
                <a:solidFill>
                  <a:srgbClr val="231F20"/>
                </a:solidFill>
                <a:latin typeface="Calibri"/>
                <a:cs typeface="Calibri"/>
              </a:rPr>
              <a:t>hisseder? </a:t>
            </a:r>
            <a:r>
              <a:rPr sz="754" spc="1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3" dirty="0">
                <a:solidFill>
                  <a:srgbClr val="231F20"/>
                </a:solidFill>
                <a:latin typeface="Calibri"/>
                <a:cs typeface="Calibri"/>
              </a:rPr>
              <a:t>Bu</a:t>
            </a:r>
            <a:r>
              <a:rPr sz="754" spc="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5" dirty="0">
                <a:solidFill>
                  <a:srgbClr val="231F20"/>
                </a:solidFill>
                <a:latin typeface="Calibri"/>
                <a:cs typeface="Calibri"/>
              </a:rPr>
              <a:t>yoğun</a:t>
            </a:r>
            <a:r>
              <a:rPr sz="754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2" dirty="0">
                <a:solidFill>
                  <a:srgbClr val="231F20"/>
                </a:solidFill>
                <a:latin typeface="Calibri"/>
                <a:cs typeface="Calibri"/>
              </a:rPr>
              <a:t>duyguyu</a:t>
            </a:r>
            <a:r>
              <a:rPr sz="754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19" dirty="0">
                <a:solidFill>
                  <a:srgbClr val="231F20"/>
                </a:solidFill>
                <a:latin typeface="Calibri"/>
                <a:cs typeface="Calibri"/>
              </a:rPr>
              <a:t>nasıl</a:t>
            </a:r>
            <a:r>
              <a:rPr sz="754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16" dirty="0">
                <a:solidFill>
                  <a:srgbClr val="231F20"/>
                </a:solidFill>
                <a:latin typeface="Calibri"/>
                <a:cs typeface="Calibri"/>
              </a:rPr>
              <a:t>düzenler?</a:t>
            </a:r>
            <a:endParaRPr sz="754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6342080" y="3164007"/>
            <a:ext cx="24350" cy="1177995"/>
            <a:chOff x="4271299" y="5033114"/>
            <a:chExt cx="38735" cy="1873885"/>
          </a:xfrm>
        </p:grpSpPr>
        <p:sp>
          <p:nvSpPr>
            <p:cNvPr id="46" name="object 46"/>
            <p:cNvSpPr/>
            <p:nvPr/>
          </p:nvSpPr>
          <p:spPr>
            <a:xfrm>
              <a:off x="4277649" y="5033114"/>
              <a:ext cx="0" cy="1816100"/>
            </a:xfrm>
            <a:custGeom>
              <a:avLst/>
              <a:gdLst/>
              <a:ahLst/>
              <a:cxnLst/>
              <a:rect l="l" t="t" r="r" b="b"/>
              <a:pathLst>
                <a:path h="1816100">
                  <a:moveTo>
                    <a:pt x="0" y="0"/>
                  </a:moveTo>
                  <a:lnTo>
                    <a:pt x="0" y="1816100"/>
                  </a:lnTo>
                </a:path>
              </a:pathLst>
            </a:custGeom>
            <a:ln w="12700">
              <a:solidFill>
                <a:srgbClr val="231F2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4277649" y="6874762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4">
                  <a:moveTo>
                    <a:pt x="0" y="0"/>
                  </a:moveTo>
                  <a:lnTo>
                    <a:pt x="0" y="25603"/>
                  </a:lnTo>
                  <a:lnTo>
                    <a:pt x="25717" y="25603"/>
                  </a:lnTo>
                </a:path>
              </a:pathLst>
            </a:custGeom>
            <a:ln w="126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6394567" y="4317745"/>
            <a:ext cx="1765995" cy="24350"/>
            <a:chOff x="4354793" y="6868412"/>
            <a:chExt cx="2809240" cy="38735"/>
          </a:xfrm>
        </p:grpSpPr>
        <p:sp>
          <p:nvSpPr>
            <p:cNvPr id="49" name="object 49"/>
            <p:cNvSpPr/>
            <p:nvPr/>
          </p:nvSpPr>
          <p:spPr>
            <a:xfrm>
              <a:off x="4354793" y="6900360"/>
              <a:ext cx="2751455" cy="0"/>
            </a:xfrm>
            <a:custGeom>
              <a:avLst/>
              <a:gdLst/>
              <a:ahLst/>
              <a:cxnLst/>
              <a:rect l="l" t="t" r="r" b="b"/>
              <a:pathLst>
                <a:path w="2751454">
                  <a:moveTo>
                    <a:pt x="0" y="0"/>
                  </a:moveTo>
                  <a:lnTo>
                    <a:pt x="2751429" y="0"/>
                  </a:lnTo>
                </a:path>
              </a:pathLst>
            </a:custGeom>
            <a:ln w="12700">
              <a:solidFill>
                <a:srgbClr val="231F2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7131936" y="6874762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4" h="26034">
                  <a:moveTo>
                    <a:pt x="0" y="25603"/>
                  </a:moveTo>
                  <a:lnTo>
                    <a:pt x="25717" y="25603"/>
                  </a:lnTo>
                  <a:lnTo>
                    <a:pt x="25717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8136393" y="3111767"/>
            <a:ext cx="24350" cy="1177995"/>
            <a:chOff x="7125586" y="4950014"/>
            <a:chExt cx="38735" cy="1873885"/>
          </a:xfrm>
        </p:grpSpPr>
        <p:sp>
          <p:nvSpPr>
            <p:cNvPr id="52" name="object 52"/>
            <p:cNvSpPr/>
            <p:nvPr/>
          </p:nvSpPr>
          <p:spPr>
            <a:xfrm>
              <a:off x="7157650" y="5007515"/>
              <a:ext cx="0" cy="1816100"/>
            </a:xfrm>
            <a:custGeom>
              <a:avLst/>
              <a:gdLst/>
              <a:ahLst/>
              <a:cxnLst/>
              <a:rect l="l" t="t" r="r" b="b"/>
              <a:pathLst>
                <a:path h="1816100">
                  <a:moveTo>
                    <a:pt x="0" y="18161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7131936" y="4956364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4" h="26035">
                  <a:moveTo>
                    <a:pt x="25717" y="25552"/>
                  </a:moveTo>
                  <a:lnTo>
                    <a:pt x="25717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6342080" y="3111767"/>
            <a:ext cx="1765995" cy="24350"/>
            <a:chOff x="4271299" y="4950014"/>
            <a:chExt cx="2809240" cy="38735"/>
          </a:xfrm>
        </p:grpSpPr>
        <p:sp>
          <p:nvSpPr>
            <p:cNvPr id="55" name="object 55"/>
            <p:cNvSpPr/>
            <p:nvPr/>
          </p:nvSpPr>
          <p:spPr>
            <a:xfrm>
              <a:off x="4329078" y="4956368"/>
              <a:ext cx="2751455" cy="0"/>
            </a:xfrm>
            <a:custGeom>
              <a:avLst/>
              <a:gdLst/>
              <a:ahLst/>
              <a:cxnLst/>
              <a:rect l="l" t="t" r="r" b="b"/>
              <a:pathLst>
                <a:path w="2751454">
                  <a:moveTo>
                    <a:pt x="2751429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4277649" y="4956364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5717" y="0"/>
                  </a:moveTo>
                  <a:lnTo>
                    <a:pt x="0" y="0"/>
                  </a:lnTo>
                  <a:lnTo>
                    <a:pt x="0" y="25552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574792">
                <a:defRPr/>
              </a:pPr>
              <a:endParaRPr sz="1131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6455245" y="5314287"/>
            <a:ext cx="1592349" cy="771733"/>
          </a:xfrm>
          <a:prstGeom prst="rect">
            <a:avLst/>
          </a:prstGeom>
        </p:spPr>
        <p:txBody>
          <a:bodyPr vert="horz" wrap="square" lIns="0" tIns="7984" rIns="0" bIns="0" rtlCol="0">
            <a:spAutoFit/>
          </a:bodyPr>
          <a:lstStyle/>
          <a:p>
            <a:pPr marL="7983" marR="3193" indent="112963" algn="just" defTabSz="574792">
              <a:spcBef>
                <a:spcPts val="63"/>
              </a:spcBef>
              <a:defRPr/>
            </a:pPr>
            <a:r>
              <a:rPr sz="754" spc="3" dirty="0">
                <a:solidFill>
                  <a:srgbClr val="231F20"/>
                </a:solidFill>
                <a:latin typeface="Calibri"/>
                <a:cs typeface="Calibri"/>
              </a:rPr>
              <a:t>Üniversite </a:t>
            </a:r>
            <a:r>
              <a:rPr sz="754" spc="25" dirty="0">
                <a:solidFill>
                  <a:srgbClr val="231F20"/>
                </a:solidFill>
                <a:latin typeface="Calibri"/>
                <a:cs typeface="Calibri"/>
              </a:rPr>
              <a:t>sınavına hazırlık </a:t>
            </a:r>
            <a:r>
              <a:rPr sz="754" spc="-3" dirty="0">
                <a:solidFill>
                  <a:srgbClr val="231F20"/>
                </a:solidFill>
                <a:latin typeface="Calibri"/>
                <a:cs typeface="Calibri"/>
              </a:rPr>
              <a:t>sürecin- </a:t>
            </a:r>
            <a:r>
              <a:rPr sz="75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5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sz="754" spc="2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13" dirty="0">
                <a:solidFill>
                  <a:srgbClr val="231F20"/>
                </a:solidFill>
                <a:latin typeface="Calibri"/>
                <a:cs typeface="Calibri"/>
              </a:rPr>
              <a:t>ebeveynleriyle</a:t>
            </a:r>
            <a:r>
              <a:rPr sz="754" spc="1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19" dirty="0">
                <a:solidFill>
                  <a:srgbClr val="231F20"/>
                </a:solidFill>
                <a:latin typeface="Calibri"/>
                <a:cs typeface="Calibri"/>
              </a:rPr>
              <a:t>çatışan</a:t>
            </a:r>
            <a:r>
              <a:rPr sz="754" spc="2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16" dirty="0">
                <a:solidFill>
                  <a:srgbClr val="231F20"/>
                </a:solidFill>
                <a:latin typeface="Calibri"/>
                <a:cs typeface="Calibri"/>
              </a:rPr>
              <a:t>bir</a:t>
            </a:r>
            <a:r>
              <a:rPr sz="754" spc="1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6" dirty="0">
                <a:solidFill>
                  <a:srgbClr val="231F20"/>
                </a:solidFill>
                <a:latin typeface="Calibri"/>
                <a:cs typeface="Calibri"/>
              </a:rPr>
              <a:t>öğren- </a:t>
            </a:r>
            <a:r>
              <a:rPr sz="754" spc="-1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97" dirty="0">
                <a:solidFill>
                  <a:srgbClr val="231F20"/>
                </a:solidFill>
                <a:latin typeface="Calibri"/>
                <a:cs typeface="Calibri"/>
              </a:rPr>
              <a:t>ci…</a:t>
            </a:r>
            <a:endParaRPr sz="754">
              <a:solidFill>
                <a:prstClr val="black"/>
              </a:solidFill>
              <a:latin typeface="Calibri"/>
              <a:cs typeface="Calibri"/>
            </a:endParaRPr>
          </a:p>
          <a:p>
            <a:pPr marL="120946" marR="38718" algn="just" defTabSz="574792">
              <a:lnSpc>
                <a:spcPct val="178800"/>
              </a:lnSpc>
              <a:defRPr/>
            </a:pPr>
            <a:r>
              <a:rPr sz="754" spc="50" dirty="0">
                <a:solidFill>
                  <a:srgbClr val="231F20"/>
                </a:solidFill>
                <a:latin typeface="Calibri"/>
                <a:cs typeface="Calibri"/>
              </a:rPr>
              <a:t>Hangi </a:t>
            </a:r>
            <a:r>
              <a:rPr sz="754" spc="25" dirty="0">
                <a:solidFill>
                  <a:srgbClr val="231F20"/>
                </a:solidFill>
                <a:latin typeface="Calibri"/>
                <a:cs typeface="Calibri"/>
              </a:rPr>
              <a:t>yoğun </a:t>
            </a:r>
            <a:r>
              <a:rPr sz="754" spc="22" dirty="0">
                <a:solidFill>
                  <a:srgbClr val="231F20"/>
                </a:solidFill>
                <a:latin typeface="Calibri"/>
                <a:cs typeface="Calibri"/>
              </a:rPr>
              <a:t>duyguyu </a:t>
            </a:r>
            <a:r>
              <a:rPr sz="754" spc="13" dirty="0">
                <a:solidFill>
                  <a:srgbClr val="231F20"/>
                </a:solidFill>
                <a:latin typeface="Calibri"/>
                <a:cs typeface="Calibri"/>
              </a:rPr>
              <a:t>hisseder? </a:t>
            </a:r>
            <a:r>
              <a:rPr sz="754" spc="1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3" dirty="0">
                <a:solidFill>
                  <a:srgbClr val="231F20"/>
                </a:solidFill>
                <a:latin typeface="Calibri"/>
                <a:cs typeface="Calibri"/>
              </a:rPr>
              <a:t>Bu</a:t>
            </a:r>
            <a:r>
              <a:rPr sz="754" spc="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5" dirty="0">
                <a:solidFill>
                  <a:srgbClr val="231F20"/>
                </a:solidFill>
                <a:latin typeface="Calibri"/>
                <a:cs typeface="Calibri"/>
              </a:rPr>
              <a:t>yoğun</a:t>
            </a:r>
            <a:r>
              <a:rPr sz="754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22" dirty="0">
                <a:solidFill>
                  <a:srgbClr val="231F20"/>
                </a:solidFill>
                <a:latin typeface="Calibri"/>
                <a:cs typeface="Calibri"/>
              </a:rPr>
              <a:t>duyguyu</a:t>
            </a:r>
            <a:r>
              <a:rPr sz="754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19" dirty="0">
                <a:solidFill>
                  <a:srgbClr val="231F20"/>
                </a:solidFill>
                <a:latin typeface="Calibri"/>
                <a:cs typeface="Calibri"/>
              </a:rPr>
              <a:t>nasıl</a:t>
            </a:r>
            <a:r>
              <a:rPr sz="754" spc="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4" spc="16" dirty="0">
                <a:solidFill>
                  <a:srgbClr val="231F20"/>
                </a:solidFill>
                <a:latin typeface="Calibri"/>
                <a:cs typeface="Calibri"/>
              </a:rPr>
              <a:t>düzenler?</a:t>
            </a:r>
            <a:endParaRPr sz="754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414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200" b="1" dirty="0" smtClean="0"/>
              <a:t>DİNLEDİĞİNİZ İÇİN TEŞEKKÜR EDERİZ </a:t>
            </a:r>
            <a:r>
              <a:rPr lang="tr-TR" sz="3200" b="1" dirty="0" smtClean="0">
                <a:sym typeface="Wingdings" panose="05000000000000000000" pitchFamily="2" charset="2"/>
              </a:rPr>
              <a:t>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73976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799" y="302366"/>
            <a:ext cx="10010401" cy="62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7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046" y="53850"/>
            <a:ext cx="9248554" cy="660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7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3284" y="478971"/>
            <a:ext cx="11311393" cy="561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4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07490" y="-1073890"/>
            <a:ext cx="6412746" cy="91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0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81200" y="218996"/>
            <a:ext cx="9601200" cy="724989"/>
          </a:xfrm>
        </p:spPr>
        <p:txBody>
          <a:bodyPr/>
          <a:lstStyle/>
          <a:p>
            <a:pPr algn="ctr"/>
            <a:r>
              <a:rPr lang="tr-TR" dirty="0" smtClean="0"/>
              <a:t>5. Sınıf 13. ve 14. Hafta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6251" y="943985"/>
            <a:ext cx="9387840" cy="560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2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6149" y="372238"/>
            <a:ext cx="10980091" cy="597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7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690" y="566059"/>
            <a:ext cx="10923398" cy="594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0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TM10001105[[fn=Kırpma]]</Template>
  <TotalTime>49</TotalTime>
  <Words>197</Words>
  <Application>Microsoft Office PowerPoint</Application>
  <PresentationFormat>Geniş ekran</PresentationFormat>
  <Paragraphs>44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9" baseType="lpstr">
      <vt:lpstr>Calibri</vt:lpstr>
      <vt:lpstr>Franklin Gothic Book</vt:lpstr>
      <vt:lpstr>Wingdings</vt:lpstr>
      <vt:lpstr>Crop</vt:lpstr>
      <vt:lpstr>SOSYAL DUYGUSAL GELİŞİM ALANI –Etkinlik Örnekleri</vt:lpstr>
      <vt:lpstr>İLKOKUL-3. SINIF/33. HAFTA</vt:lpstr>
      <vt:lpstr>   </vt:lpstr>
      <vt:lpstr>  </vt:lpstr>
      <vt:lpstr>  </vt:lpstr>
      <vt:lpstr>   </vt:lpstr>
      <vt:lpstr>5. Sınıf 13. ve 14. Hafta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ORTAÖĞRETİM-12. SINIF 15. HAFTA</vt:lpstr>
      <vt:lpstr>  </vt:lpstr>
      <vt:lpstr> </vt:lpstr>
      <vt:lpstr>  </vt:lpstr>
      <vt:lpstr>  </vt:lpstr>
      <vt:lpstr> </vt:lpstr>
      <vt:lpstr> </vt:lpstr>
      <vt:lpstr>PowerPoint Sunusu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SOSYAL DUYGUSAL GELİŞİM ALANI –Etkinlik Örnekleri</dc:title>
  <dc:creator>Hp</dc:creator>
  <cp:lastModifiedBy>Hp</cp:lastModifiedBy>
  <cp:revision>4</cp:revision>
  <dcterms:created xsi:type="dcterms:W3CDTF">2021-11-26T10:44:55Z</dcterms:created>
  <dcterms:modified xsi:type="dcterms:W3CDTF">2021-11-26T12:01:38Z</dcterms:modified>
</cp:coreProperties>
</file>