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30" r:id="rId2"/>
    <p:sldId id="284" r:id="rId3"/>
    <p:sldId id="364" r:id="rId4"/>
    <p:sldId id="365" r:id="rId5"/>
    <p:sldId id="367" r:id="rId6"/>
    <p:sldId id="323" r:id="rId7"/>
    <p:sldId id="347" r:id="rId8"/>
    <p:sldId id="371" r:id="rId9"/>
    <p:sldId id="368" r:id="rId10"/>
    <p:sldId id="369" r:id="rId11"/>
    <p:sldId id="372" r:id="rId12"/>
    <p:sldId id="370" r:id="rId13"/>
    <p:sldId id="373" r:id="rId14"/>
    <p:sldId id="374" r:id="rId15"/>
    <p:sldId id="376" r:id="rId16"/>
    <p:sldId id="375" r:id="rId17"/>
    <p:sldId id="377" r:id="rId18"/>
    <p:sldId id="378" r:id="rId19"/>
    <p:sldId id="379" r:id="rId20"/>
    <p:sldId id="380" r:id="rId21"/>
    <p:sldId id="388" r:id="rId22"/>
    <p:sldId id="381" r:id="rId23"/>
    <p:sldId id="382" r:id="rId24"/>
    <p:sldId id="383" r:id="rId25"/>
    <p:sldId id="384" r:id="rId26"/>
    <p:sldId id="385" r:id="rId27"/>
    <p:sldId id="386" r:id="rId28"/>
    <p:sldId id="387" r:id="rId29"/>
  </p:sldIdLst>
  <p:sldSz cx="18288000" cy="10287000"/>
  <p:notesSz cx="6858000" cy="9144000"/>
  <p:embeddedFontLst>
    <p:embeddedFont>
      <p:font typeface="ＭＳ Ｐゴシック" pitchFamily="34" charset="-128"/>
      <p:regular r:id="rId31"/>
    </p:embeddedFont>
    <p:embeddedFont>
      <p:font typeface="Mr Dafoe" charset="0"/>
      <p:regular r:id="rId32"/>
    </p:embeddedFont>
    <p:embeddedFont>
      <p:font typeface="Aleo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Monoton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F30F3-08B4-463B-A754-41AD593823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0149E2-D969-482D-9BF4-B71B8D06AA0A}">
      <dgm:prSet phldrT="[Metin]"/>
      <dgm:spPr/>
      <dgm:t>
        <a:bodyPr/>
        <a:lstStyle/>
        <a:p>
          <a:r>
            <a:rPr lang="tr-TR" dirty="0" smtClean="0"/>
            <a:t>Okula ve Okulun  Çevresine Uyum</a:t>
          </a:r>
          <a:endParaRPr lang="tr-TR" dirty="0"/>
        </a:p>
      </dgm:t>
    </dgm:pt>
    <dgm:pt modelId="{25C41CD5-8045-4690-A354-7FA1893DED27}" type="parTrans" cxnId="{92DA6DA6-7359-484D-A230-F19AB93E7EA0}">
      <dgm:prSet/>
      <dgm:spPr/>
      <dgm:t>
        <a:bodyPr/>
        <a:lstStyle/>
        <a:p>
          <a:endParaRPr lang="tr-TR"/>
        </a:p>
      </dgm:t>
    </dgm:pt>
    <dgm:pt modelId="{7962F6B5-40E3-4054-923D-BBB8AC291459}" type="sibTrans" cxnId="{92DA6DA6-7359-484D-A230-F19AB93E7EA0}">
      <dgm:prSet/>
      <dgm:spPr/>
      <dgm:t>
        <a:bodyPr/>
        <a:lstStyle/>
        <a:p>
          <a:endParaRPr lang="tr-TR"/>
        </a:p>
      </dgm:t>
    </dgm:pt>
    <dgm:pt modelId="{761B5EE7-EF84-4E63-A191-4940E628451A}">
      <dgm:prSet phldrT="[Metin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tr-TR" dirty="0" smtClean="0"/>
            <a:t>Akademik Anlayış ve Sorumluluk</a:t>
          </a:r>
          <a:endParaRPr lang="tr-TR" dirty="0"/>
        </a:p>
      </dgm:t>
    </dgm:pt>
    <dgm:pt modelId="{CF599AA7-FB80-4E7B-8FF7-5A375546BF15}" type="parTrans" cxnId="{BD6F0488-BA03-4828-88EA-B7A3A314E2C5}">
      <dgm:prSet/>
      <dgm:spPr/>
      <dgm:t>
        <a:bodyPr/>
        <a:lstStyle/>
        <a:p>
          <a:endParaRPr lang="tr-TR"/>
        </a:p>
      </dgm:t>
    </dgm:pt>
    <dgm:pt modelId="{117A0AD4-0431-4C7A-943A-2CF916FABDB6}" type="sibTrans" cxnId="{BD6F0488-BA03-4828-88EA-B7A3A314E2C5}">
      <dgm:prSet/>
      <dgm:spPr/>
      <dgm:t>
        <a:bodyPr/>
        <a:lstStyle/>
        <a:p>
          <a:endParaRPr lang="tr-TR"/>
        </a:p>
      </dgm:t>
    </dgm:pt>
    <dgm:pt modelId="{F555CFEC-4333-4E9A-941E-F1D9738D12E9}">
      <dgm:prSet phldrT="[Metin]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tr-TR" dirty="0" smtClean="0"/>
            <a:t>Eğitsel Planlama ve Başarı</a:t>
          </a:r>
          <a:endParaRPr lang="tr-TR" dirty="0"/>
        </a:p>
      </dgm:t>
    </dgm:pt>
    <dgm:pt modelId="{D833E5FA-CD80-412A-AA6B-B1A44458A0CD}" type="parTrans" cxnId="{A6F8352A-2346-4E91-BD9B-23DF293C7746}">
      <dgm:prSet/>
      <dgm:spPr/>
      <dgm:t>
        <a:bodyPr/>
        <a:lstStyle/>
        <a:p>
          <a:endParaRPr lang="tr-TR"/>
        </a:p>
      </dgm:t>
    </dgm:pt>
    <dgm:pt modelId="{666F6D46-AA01-4ED1-AD7E-17480F6C618A}" type="sibTrans" cxnId="{A6F8352A-2346-4E91-BD9B-23DF293C7746}">
      <dgm:prSet/>
      <dgm:spPr/>
      <dgm:t>
        <a:bodyPr/>
        <a:lstStyle/>
        <a:p>
          <a:endParaRPr lang="tr-TR"/>
        </a:p>
      </dgm:t>
    </dgm:pt>
    <dgm:pt modelId="{8A46A200-8626-4408-9B2D-322FE073C3C2}" type="pres">
      <dgm:prSet presAssocID="{86BF30F3-08B4-463B-A754-41AD5938233E}" presName="compositeShape" presStyleCnt="0">
        <dgm:presLayoutVars>
          <dgm:chMax val="7"/>
          <dgm:dir/>
          <dgm:resizeHandles val="exact"/>
        </dgm:presLayoutVars>
      </dgm:prSet>
      <dgm:spPr/>
    </dgm:pt>
    <dgm:pt modelId="{FD3D9060-7217-4920-8CE4-6DCC6BE8FFB8}" type="pres">
      <dgm:prSet presAssocID="{7F0149E2-D969-482D-9BF4-B71B8D06AA0A}" presName="circ1" presStyleLbl="vennNode1" presStyleIdx="0" presStyleCnt="3"/>
      <dgm:spPr/>
      <dgm:t>
        <a:bodyPr/>
        <a:lstStyle/>
        <a:p>
          <a:endParaRPr lang="tr-TR"/>
        </a:p>
      </dgm:t>
    </dgm:pt>
    <dgm:pt modelId="{F63F8A84-2705-4BE2-99F6-73C25BF71F25}" type="pres">
      <dgm:prSet presAssocID="{7F0149E2-D969-482D-9BF4-B71B8D06AA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B5439B-1625-42E5-B24D-935FEB8F2F83}" type="pres">
      <dgm:prSet presAssocID="{761B5EE7-EF84-4E63-A191-4940E628451A}" presName="circ2" presStyleLbl="vennNode1" presStyleIdx="1" presStyleCnt="3"/>
      <dgm:spPr/>
      <dgm:t>
        <a:bodyPr/>
        <a:lstStyle/>
        <a:p>
          <a:endParaRPr lang="tr-TR"/>
        </a:p>
      </dgm:t>
    </dgm:pt>
    <dgm:pt modelId="{54810F5F-5A69-4CDB-8D23-6D2B3370B496}" type="pres">
      <dgm:prSet presAssocID="{761B5EE7-EF84-4E63-A191-4940E62845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5857E-FC52-4B5D-B351-C4441EF826A4}" type="pres">
      <dgm:prSet presAssocID="{F555CFEC-4333-4E9A-941E-F1D9738D12E9}" presName="circ3" presStyleLbl="vennNode1" presStyleIdx="2" presStyleCnt="3"/>
      <dgm:spPr/>
      <dgm:t>
        <a:bodyPr/>
        <a:lstStyle/>
        <a:p>
          <a:endParaRPr lang="tr-TR"/>
        </a:p>
      </dgm:t>
    </dgm:pt>
    <dgm:pt modelId="{8FDC8392-AAE8-4DFC-A590-46A062EB0145}" type="pres">
      <dgm:prSet presAssocID="{F555CFEC-4333-4E9A-941E-F1D9738D12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6F0488-BA03-4828-88EA-B7A3A314E2C5}" srcId="{86BF30F3-08B4-463B-A754-41AD5938233E}" destId="{761B5EE7-EF84-4E63-A191-4940E628451A}" srcOrd="1" destOrd="0" parTransId="{CF599AA7-FB80-4E7B-8FF7-5A375546BF15}" sibTransId="{117A0AD4-0431-4C7A-943A-2CF916FABDB6}"/>
    <dgm:cxn modelId="{BD973D33-CF22-47A2-A0D8-F23CE1FBED50}" type="presOf" srcId="{F555CFEC-4333-4E9A-941E-F1D9738D12E9}" destId="{8FDC8392-AAE8-4DFC-A590-46A062EB0145}" srcOrd="1" destOrd="0" presId="urn:microsoft.com/office/officeart/2005/8/layout/venn1"/>
    <dgm:cxn modelId="{4278C10F-FACB-4C54-8BFC-5DA78B2A5C83}" type="presOf" srcId="{7F0149E2-D969-482D-9BF4-B71B8D06AA0A}" destId="{FD3D9060-7217-4920-8CE4-6DCC6BE8FFB8}" srcOrd="0" destOrd="0" presId="urn:microsoft.com/office/officeart/2005/8/layout/venn1"/>
    <dgm:cxn modelId="{C02204D9-E719-4C76-95CB-C1EA3561777D}" type="presOf" srcId="{F555CFEC-4333-4E9A-941E-F1D9738D12E9}" destId="{F1E5857E-FC52-4B5D-B351-C4441EF826A4}" srcOrd="0" destOrd="0" presId="urn:microsoft.com/office/officeart/2005/8/layout/venn1"/>
    <dgm:cxn modelId="{38B11CF3-68BA-44AD-BA68-59DC667CD6E0}" type="presOf" srcId="{761B5EE7-EF84-4E63-A191-4940E628451A}" destId="{54810F5F-5A69-4CDB-8D23-6D2B3370B496}" srcOrd="1" destOrd="0" presId="urn:microsoft.com/office/officeart/2005/8/layout/venn1"/>
    <dgm:cxn modelId="{E3CE63B2-6055-40A7-9698-B773DB5A0663}" type="presOf" srcId="{86BF30F3-08B4-463B-A754-41AD5938233E}" destId="{8A46A200-8626-4408-9B2D-322FE073C3C2}" srcOrd="0" destOrd="0" presId="urn:microsoft.com/office/officeart/2005/8/layout/venn1"/>
    <dgm:cxn modelId="{F6641CB9-0D6C-48D8-9C36-450D2AC92395}" type="presOf" srcId="{761B5EE7-EF84-4E63-A191-4940E628451A}" destId="{D8B5439B-1625-42E5-B24D-935FEB8F2F83}" srcOrd="0" destOrd="0" presId="urn:microsoft.com/office/officeart/2005/8/layout/venn1"/>
    <dgm:cxn modelId="{A6F8352A-2346-4E91-BD9B-23DF293C7746}" srcId="{86BF30F3-08B4-463B-A754-41AD5938233E}" destId="{F555CFEC-4333-4E9A-941E-F1D9738D12E9}" srcOrd="2" destOrd="0" parTransId="{D833E5FA-CD80-412A-AA6B-B1A44458A0CD}" sibTransId="{666F6D46-AA01-4ED1-AD7E-17480F6C618A}"/>
    <dgm:cxn modelId="{D3B2212C-03F3-4D61-8240-9CC96B6EADB8}" type="presOf" srcId="{7F0149E2-D969-482D-9BF4-B71B8D06AA0A}" destId="{F63F8A84-2705-4BE2-99F6-73C25BF71F25}" srcOrd="1" destOrd="0" presId="urn:microsoft.com/office/officeart/2005/8/layout/venn1"/>
    <dgm:cxn modelId="{92DA6DA6-7359-484D-A230-F19AB93E7EA0}" srcId="{86BF30F3-08B4-463B-A754-41AD5938233E}" destId="{7F0149E2-D969-482D-9BF4-B71B8D06AA0A}" srcOrd="0" destOrd="0" parTransId="{25C41CD5-8045-4690-A354-7FA1893DED27}" sibTransId="{7962F6B5-40E3-4054-923D-BBB8AC291459}"/>
    <dgm:cxn modelId="{030C0506-5252-436A-9B7E-7FE2955FA830}" type="presParOf" srcId="{8A46A200-8626-4408-9B2D-322FE073C3C2}" destId="{FD3D9060-7217-4920-8CE4-6DCC6BE8FFB8}" srcOrd="0" destOrd="0" presId="urn:microsoft.com/office/officeart/2005/8/layout/venn1"/>
    <dgm:cxn modelId="{B2028F45-9710-48E6-B35B-46AE6B147731}" type="presParOf" srcId="{8A46A200-8626-4408-9B2D-322FE073C3C2}" destId="{F63F8A84-2705-4BE2-99F6-73C25BF71F25}" srcOrd="1" destOrd="0" presId="urn:microsoft.com/office/officeart/2005/8/layout/venn1"/>
    <dgm:cxn modelId="{FBDC5936-E7FA-4A0E-8FEE-B9E31E1B5D0F}" type="presParOf" srcId="{8A46A200-8626-4408-9B2D-322FE073C3C2}" destId="{D8B5439B-1625-42E5-B24D-935FEB8F2F83}" srcOrd="2" destOrd="0" presId="urn:microsoft.com/office/officeart/2005/8/layout/venn1"/>
    <dgm:cxn modelId="{6DBAF631-EAA9-45B5-A9CB-6A33E7976C79}" type="presParOf" srcId="{8A46A200-8626-4408-9B2D-322FE073C3C2}" destId="{54810F5F-5A69-4CDB-8D23-6D2B3370B496}" srcOrd="3" destOrd="0" presId="urn:microsoft.com/office/officeart/2005/8/layout/venn1"/>
    <dgm:cxn modelId="{ED4D9072-A4FC-4BA2-9F4D-FE1B10BF27A9}" type="presParOf" srcId="{8A46A200-8626-4408-9B2D-322FE073C3C2}" destId="{F1E5857E-FC52-4B5D-B351-C4441EF826A4}" srcOrd="4" destOrd="0" presId="urn:microsoft.com/office/officeart/2005/8/layout/venn1"/>
    <dgm:cxn modelId="{334BFF4A-DD07-4FD8-91D9-A3DBBB8A2F48}" type="presParOf" srcId="{8A46A200-8626-4408-9B2D-322FE073C3C2}" destId="{8FDC8392-AAE8-4DFC-A590-46A062EB014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D9060-7217-4920-8CE4-6DCC6BE8FFB8}">
      <dsp:nvSpPr>
        <dsp:cNvPr id="0" name=""/>
        <dsp:cNvSpPr/>
      </dsp:nvSpPr>
      <dsp:spPr>
        <a:xfrm>
          <a:off x="1973579" y="90804"/>
          <a:ext cx="4358640" cy="4358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Okula ve Okulun  Çevresine Uyum</a:t>
          </a:r>
          <a:endParaRPr lang="tr-TR" sz="3800" kern="1200" dirty="0"/>
        </a:p>
      </dsp:txBody>
      <dsp:txXfrm>
        <a:off x="2554732" y="853566"/>
        <a:ext cx="3196336" cy="1961388"/>
      </dsp:txXfrm>
    </dsp:sp>
    <dsp:sp modelId="{D8B5439B-1625-42E5-B24D-935FEB8F2F83}">
      <dsp:nvSpPr>
        <dsp:cNvPr id="0" name=""/>
        <dsp:cNvSpPr/>
      </dsp:nvSpPr>
      <dsp:spPr>
        <a:xfrm>
          <a:off x="3546322" y="2814955"/>
          <a:ext cx="4358640" cy="435864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Akademik Anlayış ve Sorumluluk</a:t>
          </a:r>
          <a:endParaRPr lang="tr-TR" sz="3800" kern="1200" dirty="0"/>
        </a:p>
      </dsp:txBody>
      <dsp:txXfrm>
        <a:off x="4879340" y="3940937"/>
        <a:ext cx="2615184" cy="2397252"/>
      </dsp:txXfrm>
    </dsp:sp>
    <dsp:sp modelId="{F1E5857E-FC52-4B5D-B351-C4441EF826A4}">
      <dsp:nvSpPr>
        <dsp:cNvPr id="0" name=""/>
        <dsp:cNvSpPr/>
      </dsp:nvSpPr>
      <dsp:spPr>
        <a:xfrm>
          <a:off x="400837" y="2814955"/>
          <a:ext cx="4358640" cy="4358640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Eğitsel Planlama ve Başarı</a:t>
          </a:r>
          <a:endParaRPr lang="tr-TR" sz="3800" kern="1200" dirty="0"/>
        </a:p>
      </dsp:txBody>
      <dsp:txXfrm>
        <a:off x="811275" y="3940937"/>
        <a:ext cx="2615184" cy="239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0670E-8EA7-4B9B-89D6-053A497E525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9CE4-1111-4B06-AA5C-0096FF7C60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07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292642" y="1714499"/>
            <a:ext cx="10673835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5"/>
              </a:lnSpc>
            </a:pPr>
            <a:r>
              <a:rPr lang="tr-TR" sz="8270" b="1" i="0" spc="388" dirty="0" smtClean="0">
                <a:solidFill>
                  <a:srgbClr val="000000"/>
                </a:solidFill>
              </a:rPr>
              <a:t>Sınıf Rehberlik Programı</a:t>
            </a:r>
          </a:p>
          <a:p>
            <a:pPr algn="ctr">
              <a:lnSpc>
                <a:spcPts val="9015"/>
              </a:lnSpc>
            </a:pPr>
            <a:r>
              <a:rPr lang="tr-TR" sz="8270" b="1" spc="388" dirty="0" smtClean="0">
                <a:solidFill>
                  <a:srgbClr val="000000"/>
                </a:solidFill>
              </a:rPr>
              <a:t>Akademik Gelişim Alanı Etkinlikleri</a:t>
            </a:r>
            <a:endParaRPr lang="tr-TR" sz="827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endParaRPr lang="tr-TR" sz="280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endParaRPr lang="tr-TR" sz="280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r>
              <a:rPr lang="tr-TR" sz="2800" b="1" i="0" spc="388" dirty="0" smtClean="0">
                <a:solidFill>
                  <a:srgbClr val="000000"/>
                </a:solidFill>
              </a:rPr>
              <a:t>Anasınıf</a:t>
            </a:r>
            <a:r>
              <a:rPr lang="tr-TR" sz="2800" b="1" spc="388" dirty="0" smtClean="0">
                <a:solidFill>
                  <a:srgbClr val="000000"/>
                </a:solidFill>
              </a:rPr>
              <a:t>ından 12. Sınıfa Bir Yolculuk</a:t>
            </a:r>
            <a:endParaRPr lang="en-US" sz="2800" b="1" i="0" spc="388" dirty="0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839297" y="6896100"/>
            <a:ext cx="758052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tr-TR" sz="2751" b="1" spc="222" dirty="0" err="1" smtClean="0">
                <a:solidFill>
                  <a:srgbClr val="000000"/>
                </a:solidFill>
              </a:rPr>
              <a:t>Dr.Öğrt.Üyesi</a:t>
            </a:r>
            <a:r>
              <a:rPr lang="tr-TR" sz="2751" b="1" spc="222" dirty="0" smtClean="0">
                <a:solidFill>
                  <a:srgbClr val="000000"/>
                </a:solidFill>
              </a:rPr>
              <a:t>  Hicran ÇETİN GÜNDÜZ</a:t>
            </a:r>
          </a:p>
          <a:p>
            <a:pPr algn="ctr">
              <a:lnSpc>
                <a:spcPts val="2999"/>
              </a:lnSpc>
            </a:pPr>
            <a:endParaRPr lang="tr-TR" sz="2751" b="1" i="0" spc="222" dirty="0">
              <a:solidFill>
                <a:srgbClr val="000000"/>
              </a:solidFill>
            </a:endParaRPr>
          </a:p>
          <a:p>
            <a:pPr algn="ctr">
              <a:lnSpc>
                <a:spcPts val="2999"/>
              </a:lnSpc>
            </a:pPr>
            <a:r>
              <a:rPr lang="tr-TR" sz="2751" b="1" spc="222" dirty="0" err="1" smtClean="0">
                <a:solidFill>
                  <a:srgbClr val="000000"/>
                </a:solidFill>
              </a:rPr>
              <a:t>Araş</a:t>
            </a:r>
            <a:r>
              <a:rPr lang="tr-TR" sz="2751" b="1" spc="222" dirty="0" smtClean="0">
                <a:solidFill>
                  <a:srgbClr val="000000"/>
                </a:solidFill>
              </a:rPr>
              <a:t>. Gör. Abdullah </a:t>
            </a:r>
            <a:r>
              <a:rPr lang="tr-TR" sz="2751" b="1" spc="222" smtClean="0">
                <a:solidFill>
                  <a:srgbClr val="000000"/>
                </a:solidFill>
              </a:rPr>
              <a:t>Mücahit ASLAN</a:t>
            </a:r>
            <a:endParaRPr lang="en-US" sz="2751" b="1" i="0" spc="22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7907000" cy="10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4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" y="0"/>
            <a:ext cx="1790298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5273"/>
            <a:ext cx="16916400" cy="88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7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" y="190500"/>
            <a:ext cx="18019071" cy="10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9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2451" y="-3295651"/>
            <a:ext cx="9715500" cy="1630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0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Tüm sınıf düzeylerinde son haftaya  genel değerlendirme etkinlikleri yerleştirilmiştir. 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2964062"/>
            <a:ext cx="739631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Son Hafta Değerlendirme Etkinliği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059930" y="2354813"/>
            <a:ext cx="4856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Bu etkinlikler her sınıf düzeyind</a:t>
            </a:r>
            <a:r>
              <a:rPr lang="tr-TR" sz="2800" dirty="0" smtClean="0">
                <a:solidFill>
                  <a:schemeClr val="bg1"/>
                </a:solidFill>
              </a:rPr>
              <a:t>e aynı olduğu için uygulanırken  soruların gelişim düzeyine uygun şekilde sorulması ve sürecin buna göre devam ettirilmesi uygun olur.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465221"/>
            <a:ext cx="17983200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7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17678400" cy="96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1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9872"/>
            <a:ext cx="17754600" cy="99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5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17526000" cy="94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115828839"/>
              </p:ext>
            </p:extLst>
          </p:nvPr>
        </p:nvGraphicFramePr>
        <p:xfrm>
          <a:off x="838200" y="1409700"/>
          <a:ext cx="8305800" cy="726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9886949" y="1257300"/>
            <a:ext cx="7152031" cy="7064159"/>
          </a:xfrm>
          <a:prstGeom prst="rect">
            <a:avLst/>
          </a:prstGeom>
        </p:spPr>
        <p:txBody>
          <a:bodyPr wrap="square" lIns="153080" tIns="76540" rIns="153080" bIns="76540">
            <a:spAutoFit/>
          </a:bodyPr>
          <a:lstStyle/>
          <a:p>
            <a:r>
              <a:rPr lang="tr-TR" sz="3200" b="1" i="1" dirty="0"/>
              <a:t>Akademik gelişim </a:t>
            </a:r>
            <a:r>
              <a:rPr lang="tr-TR" sz="3200" dirty="0"/>
              <a:t>alanında</a:t>
            </a:r>
          </a:p>
          <a:p>
            <a:endParaRPr lang="tr-TR" sz="3200" dirty="0"/>
          </a:p>
          <a:p>
            <a:r>
              <a:rPr lang="tr-TR" sz="3200" dirty="0"/>
              <a:t>65 kazanım bulunmaktadır; (tekrarlarla  116</a:t>
            </a:r>
            <a:r>
              <a:rPr lang="tr-TR" sz="3200" dirty="0" smtClean="0"/>
              <a:t>)</a:t>
            </a:r>
            <a:endParaRPr lang="tr-TR" sz="3200" i="1" dirty="0"/>
          </a:p>
          <a:p>
            <a:endParaRPr lang="tr-TR" sz="3200" i="1" dirty="0"/>
          </a:p>
          <a:p>
            <a:r>
              <a:rPr lang="tr-TR" sz="3200" b="1" i="1" dirty="0" smtClean="0"/>
              <a:t>Yeterlik alanlarına göre; </a:t>
            </a:r>
          </a:p>
          <a:p>
            <a:endParaRPr lang="tr-TR" sz="3200" b="1" i="1" dirty="0" smtClean="0"/>
          </a:p>
          <a:p>
            <a:r>
              <a:rPr lang="tr-TR" sz="3200" i="1" dirty="0" smtClean="0"/>
              <a:t>okula </a:t>
            </a:r>
            <a:r>
              <a:rPr lang="tr-TR" sz="3200" i="1" dirty="0"/>
              <a:t>ve okulun çevresine uyum </a:t>
            </a:r>
            <a:r>
              <a:rPr lang="tr-TR" sz="3200" i="1" dirty="0" smtClean="0"/>
              <a:t> </a:t>
            </a:r>
            <a:r>
              <a:rPr lang="tr-TR" sz="3200" dirty="0" smtClean="0"/>
              <a:t>18 kazanım</a:t>
            </a:r>
            <a:endParaRPr lang="tr-TR" sz="3200" dirty="0"/>
          </a:p>
          <a:p>
            <a:r>
              <a:rPr lang="tr-TR" sz="3200" i="1" dirty="0"/>
              <a:t>akademik anlayış ve sorumluluk bilinci geliştirme </a:t>
            </a:r>
            <a:r>
              <a:rPr lang="tr-TR" sz="3200" i="1" dirty="0" smtClean="0"/>
              <a:t>20 kazanım</a:t>
            </a:r>
          </a:p>
          <a:p>
            <a:r>
              <a:rPr lang="tr-TR" sz="3200" i="1" dirty="0" smtClean="0"/>
              <a:t>eğitsel </a:t>
            </a:r>
            <a:r>
              <a:rPr lang="tr-TR" sz="3200" i="1" dirty="0"/>
              <a:t>planlama ve başarı </a:t>
            </a:r>
            <a:r>
              <a:rPr lang="tr-TR" sz="3200" dirty="0" smtClean="0"/>
              <a:t> </a:t>
            </a:r>
            <a:r>
              <a:rPr lang="tr-TR" sz="3200" dirty="0"/>
              <a:t>27 </a:t>
            </a:r>
            <a:r>
              <a:rPr lang="tr-TR" sz="3200" dirty="0" smtClean="0"/>
              <a:t> kazanım</a:t>
            </a:r>
            <a:endParaRPr lang="tr-TR" sz="3200" dirty="0"/>
          </a:p>
          <a:p>
            <a:endParaRPr lang="tr-TR" sz="3200" dirty="0"/>
          </a:p>
          <a:p>
            <a:pPr marL="574049" indent="-574049">
              <a:buFont typeface="Arial" panose="020B0604020202020204" pitchFamily="34" charset="0"/>
              <a:buChar char="•"/>
            </a:pPr>
            <a:endParaRPr lang="tr-TR" altLang="tr-TR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36"/>
            <a:ext cx="17830800" cy="95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4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Genel olarak öğrencilerde akademik gelişim sürecindeki sorumlulukları fark etme, üstlenme ve akademik bir anlayış oluşturmaya dayalı etkinlikler içermektedir.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2964062"/>
            <a:ext cx="739631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Akademik Anlayış ve Sorumluluk alanı etkinlikleri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1811000" y="2296310"/>
            <a:ext cx="57150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Telegraf Bold"/>
              </a:rPr>
              <a:t>Bu çerçevede kazandırılacak beceriler için etkinlikler farklı yönleri ile  farklı ders içeriklerinde desteklenebilir. Örneğin okul çantasının hazırlanması, </a:t>
            </a:r>
            <a:r>
              <a:rPr lang="tr-TR" sz="2400" dirty="0">
                <a:solidFill>
                  <a:schemeClr val="bg1"/>
                </a:solidFill>
              </a:rPr>
              <a:t>Öğrenme etkinliklerine katılmaya </a:t>
            </a:r>
            <a:r>
              <a:rPr lang="tr-TR" sz="2400" dirty="0" smtClean="0">
                <a:solidFill>
                  <a:schemeClr val="bg1"/>
                </a:solidFill>
              </a:rPr>
              <a:t>istekli olmak gibi kazanımlar  derslerin içerinde desteklenebilir. Okul psikolojik danışmanları  etkinliklerin uygun bölümlerinin uygun derslerde </a:t>
            </a:r>
            <a:r>
              <a:rPr lang="tr-TR" sz="2400" dirty="0" err="1" smtClean="0">
                <a:solidFill>
                  <a:schemeClr val="bg1"/>
                </a:solidFill>
              </a:rPr>
              <a:t>kullanılabilimesi</a:t>
            </a:r>
            <a:r>
              <a:rPr lang="tr-TR" sz="2400" dirty="0" smtClean="0">
                <a:solidFill>
                  <a:schemeClr val="bg1"/>
                </a:solidFill>
              </a:rPr>
              <a:t> için müşavirlik sunabilir. </a:t>
            </a:r>
            <a:endParaRPr lang="en-US" sz="2400" dirty="0">
              <a:solidFill>
                <a:schemeClr val="bg1"/>
              </a:solidFill>
              <a:latin typeface="Telegraf Bold"/>
            </a:endParaRPr>
          </a:p>
        </p:txBody>
      </p:sp>
    </p:spTree>
    <p:extLst>
      <p:ext uri="{BB962C8B-B14F-4D97-AF65-F5344CB8AC3E}">
        <p14:creationId xmlns:p14="http://schemas.microsoft.com/office/powerpoint/2010/main" val="1750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82880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13258800" y="419100"/>
            <a:ext cx="5029200" cy="441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 etkinlik sınıf  öğretmeni/sınıf rehber öğretmeni tarafından  uygun bir saatte uygulanabileceği gibi</a:t>
            </a:r>
          </a:p>
          <a:p>
            <a:pPr algn="ctr"/>
            <a:r>
              <a:rPr lang="tr-TR" sz="2800" dirty="0" smtClean="0"/>
              <a:t>Koşullar uygun değilse  farklı derslerin içerisine parça parça yedirilebilir.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2854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266700"/>
            <a:ext cx="18015284" cy="100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13944600" y="266700"/>
            <a:ext cx="4343400" cy="4038600"/>
          </a:xfrm>
          <a:prstGeom prst="wedgeEllipseCallout">
            <a:avLst>
              <a:gd name="adj1" fmla="val -75681"/>
              <a:gd name="adj2" fmla="val 77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4. ve 5-6. maddeler  etkinliği tek bir saatte tamamen uygulama imkanının olmadığı durumlarda farklı derslere yayılabilir. En son haftanın  son derslerinde tartışma sorularına yer verilerek vargı ile hafta kapatılabilir.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1821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17678400" cy="98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01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0"/>
            <a:ext cx="18027316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5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93"/>
            <a:ext cx="17602200" cy="94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0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0099"/>
            <a:ext cx="172212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1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9924" y="3665561"/>
            <a:ext cx="6408151" cy="3006776"/>
            <a:chOff x="0" y="38100"/>
            <a:chExt cx="8544202" cy="4009034"/>
          </a:xfrm>
        </p:grpSpPr>
        <p:sp>
          <p:nvSpPr>
            <p:cNvPr id="3" name="TextBox 3"/>
            <p:cNvSpPr txBox="1"/>
            <p:nvPr/>
          </p:nvSpPr>
          <p:spPr>
            <a:xfrm>
              <a:off x="0" y="969369"/>
              <a:ext cx="8544202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tr-TR" sz="7500" dirty="0" smtClean="0">
                  <a:solidFill>
                    <a:srgbClr val="000000"/>
                  </a:solidFill>
                  <a:latin typeface="Monoton"/>
                </a:rPr>
                <a:t>TEŞEKKÜR EDERİZ…</a:t>
              </a:r>
              <a:endParaRPr lang="en-US" sz="7500" dirty="0">
                <a:solidFill>
                  <a:srgbClr val="000000"/>
                </a:solidFill>
                <a:latin typeface="Monoto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66977" y="38100"/>
              <a:ext cx="7210245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tr-TR" sz="3500" dirty="0" smtClean="0">
                  <a:solidFill>
                    <a:srgbClr val="000000"/>
                  </a:solidFill>
                  <a:latin typeface="Mr Dafoe"/>
                </a:rPr>
                <a:t>Haydi Çalışalım</a:t>
              </a:r>
              <a:endParaRPr lang="en-US" sz="3500" dirty="0">
                <a:solidFill>
                  <a:srgbClr val="000000"/>
                </a:solidFill>
                <a:latin typeface="Mr Dafo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2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70392"/>
              </p:ext>
            </p:extLst>
          </p:nvPr>
        </p:nvGraphicFramePr>
        <p:xfrm>
          <a:off x="1143000" y="1091498"/>
          <a:ext cx="16459200" cy="879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OKUL ÖNCESİ </a:t>
                      </a:r>
                      <a:endParaRPr lang="tr-TR" altLang="ja-JP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9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10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1. </a:t>
                      </a:r>
                      <a:r>
                        <a:rPr lang="tr-TR" sz="2800" baseline="0" dirty="0" smtClean="0"/>
                        <a:t>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2.SINIF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3.SINIF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4. SINIF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4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12218"/>
              </p:ext>
            </p:extLst>
          </p:nvPr>
        </p:nvGraphicFramePr>
        <p:xfrm>
          <a:off x="1143000" y="1091498"/>
          <a:ext cx="16459200" cy="723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ja-JP" sz="2800" dirty="0" smtClean="0">
                          <a:solidFill>
                            <a:srgbClr val="FF0000"/>
                          </a:solidFill>
                        </a:rPr>
                        <a:t>5.SINIF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6.SINIF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7. 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7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8.SINIF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4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41544"/>
              </p:ext>
            </p:extLst>
          </p:nvPr>
        </p:nvGraphicFramePr>
        <p:xfrm>
          <a:off x="1143000" y="1091498"/>
          <a:ext cx="16459200" cy="723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ja-JP" sz="2800" dirty="0" smtClean="0">
                          <a:solidFill>
                            <a:srgbClr val="FF0000"/>
                          </a:solidFill>
                        </a:rPr>
                        <a:t>9.SINIF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10.SINIF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11. 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12.SINIF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2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4500" y="5979855"/>
            <a:ext cx="1489471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6"/>
              </a:lnSpc>
            </a:pPr>
            <a:r>
              <a:rPr lang="en-US" sz="8100" b="1">
                <a:solidFill>
                  <a:srgbClr val="FFFFFF"/>
                </a:solidFill>
                <a:latin typeface="Aleo"/>
              </a:rPr>
              <a:t>Why You Need Healthcare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524000" y="3978620"/>
            <a:ext cx="16002000" cy="2001234"/>
          </a:xfrm>
          <a:prstGeom prst="rect">
            <a:avLst/>
          </a:prstGeom>
        </p:spPr>
        <p:txBody>
          <a:bodyPr wrap="square" lIns="153080" tIns="76540" rIns="153080" bIns="76540">
            <a:spAutoFit/>
          </a:bodyPr>
          <a:lstStyle/>
          <a:p>
            <a:pPr algn="ctr"/>
            <a:r>
              <a:rPr lang="tr-TR" altLang="tr-TR" sz="6000" b="1" dirty="0" smtClean="0"/>
              <a:t>AKADEMİK GELİŞİM ALANI ETKİNLİKLERİ</a:t>
            </a:r>
          </a:p>
          <a:p>
            <a:pPr algn="ctr"/>
            <a:r>
              <a:rPr lang="tr-TR" altLang="tr-TR" sz="6000" b="1" dirty="0" smtClean="0"/>
              <a:t>Uygularken Nelere Dikkat Etmek Gerekir? </a:t>
            </a:r>
            <a:endParaRPr lang="tr-TR" altLang="tr-TR" sz="6000" b="1" i="1" dirty="0"/>
          </a:p>
        </p:txBody>
      </p:sp>
    </p:spTree>
    <p:extLst>
      <p:ext uri="{BB962C8B-B14F-4D97-AF65-F5344CB8AC3E}">
        <p14:creationId xmlns:p14="http://schemas.microsoft.com/office/powerpoint/2010/main" val="1954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Akademik </a:t>
            </a:r>
            <a:r>
              <a:rPr lang="tr-TR" sz="4000" b="1" dirty="0"/>
              <a:t>a</a:t>
            </a:r>
            <a:r>
              <a:rPr lang="tr-TR" sz="4000" b="1" dirty="0" smtClean="0"/>
              <a:t>lan etkinlikleri büyük oranda sınıf öğretmeni/sınıf rehber öğretmenleri tarafından uygulanacak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3191989"/>
            <a:ext cx="739631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Etkinliği kim uygulayacak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153794" y="3428628"/>
            <a:ext cx="4856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Etkinlik İçerisindeki yönergeler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Etkinlik Bilgi Notu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Çalışma Yaprağı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495300"/>
            <a:ext cx="6497542" cy="105156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Bazı kazanımlara iki hafta yer verilerek iki etkinlik ile desteklenmiştir.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3191989"/>
            <a:ext cx="739631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İki hafta yer verilen kazanımlar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059930" y="2354813"/>
            <a:ext cx="48564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Okula başlamaya </a:t>
            </a:r>
            <a:r>
              <a:rPr lang="tr-TR" sz="2800" dirty="0" smtClean="0">
                <a:solidFill>
                  <a:schemeClr val="bg1"/>
                </a:solidFill>
              </a:rPr>
              <a:t>ilişkin duygularını </a:t>
            </a:r>
            <a:r>
              <a:rPr lang="tr-TR" sz="2800" dirty="0">
                <a:solidFill>
                  <a:schemeClr val="bg1"/>
                </a:solidFill>
              </a:rPr>
              <a:t>ifade eder</a:t>
            </a:r>
            <a:r>
              <a:rPr lang="tr-TR" sz="2800" dirty="0" smtClean="0">
                <a:solidFill>
                  <a:schemeClr val="bg1"/>
                </a:solidFill>
              </a:rPr>
              <a:t>. (Okul Öncesi)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Hafta</a:t>
            </a:r>
            <a:r>
              <a:rPr lang="tr-TR" sz="2800" dirty="0">
                <a:solidFill>
                  <a:schemeClr val="bg1"/>
                </a:solidFill>
              </a:rPr>
              <a:t>: Okula ilişkin duygularını ifade etmesine odaklanılır. 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2</a:t>
            </a:r>
            <a:r>
              <a:rPr lang="tr-TR" sz="2800" dirty="0">
                <a:solidFill>
                  <a:schemeClr val="bg1"/>
                </a:solidFill>
              </a:rPr>
              <a:t>. Hafta: Okula ilişkin duygu düzenlemesine </a:t>
            </a:r>
            <a:r>
              <a:rPr lang="tr-TR" sz="2800" dirty="0" smtClean="0">
                <a:solidFill>
                  <a:schemeClr val="bg1"/>
                </a:solidFill>
              </a:rPr>
              <a:t>odaklanılır</a:t>
            </a:r>
          </a:p>
          <a:p>
            <a:pPr marL="514350" indent="-514350">
              <a:buAutoNum type="arabicPeriod"/>
            </a:pPr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Okulun bölümlerini ve okulda çalışan personeli tanır. </a:t>
            </a:r>
            <a:r>
              <a:rPr lang="tr-TR" sz="2800" dirty="0" smtClean="0">
                <a:solidFill>
                  <a:schemeClr val="bg1"/>
                </a:solidFill>
              </a:rPr>
              <a:t>(ilkokul)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419100"/>
            <a:ext cx="17798716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8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619</Words>
  <Application>Microsoft Office PowerPoint</Application>
  <PresentationFormat>Özel</PresentationFormat>
  <Paragraphs>193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ＭＳ Ｐゴシック</vt:lpstr>
      <vt:lpstr>Mr Dafoe</vt:lpstr>
      <vt:lpstr>Aleo</vt:lpstr>
      <vt:lpstr>Telegraf Bold</vt:lpstr>
      <vt:lpstr>Calibri</vt:lpstr>
      <vt:lpstr>Monoton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hicran</dc:creator>
  <cp:lastModifiedBy>hicrançetin</cp:lastModifiedBy>
  <cp:revision>139</cp:revision>
  <dcterms:created xsi:type="dcterms:W3CDTF">2006-08-16T00:00:00Z</dcterms:created>
  <dcterms:modified xsi:type="dcterms:W3CDTF">2021-11-29T07:52:18Z</dcterms:modified>
  <dc:identifier>DADqmBMwRaM</dc:identifier>
</cp:coreProperties>
</file>