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26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33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1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75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0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9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6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17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4B5D-A180-41FC-93BE-8B2A306D220B}" type="datetimeFigureOut">
              <a:rPr lang="tr-TR" smtClean="0"/>
              <a:t>14.12.2021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8E68-E3C1-44FA-9C06-00E6A3946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5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4221088"/>
            <a:ext cx="7772400" cy="1470025"/>
          </a:xfrm>
        </p:spPr>
        <p:txBody>
          <a:bodyPr/>
          <a:lstStyle/>
          <a:p>
            <a:r>
              <a:rPr lang="tr-TR" dirty="0" smtClean="0"/>
              <a:t>SİBER ZORBALIK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99392"/>
            <a:ext cx="6205537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3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SİBER ZORBALIK OLAYINA KARŞI NELER YAPMALIYIZ VE NELER YAPMAMALIYIZ?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YAPMAMIZ GEREKENLER</a:t>
            </a:r>
          </a:p>
          <a:p>
            <a:r>
              <a:rPr lang="tr-TR" b="1" dirty="0" smtClean="0"/>
              <a:t>Eğer siber ortamda TACİZ, anlık mesajlar yada yorumlar şeklinde yapılıyorsa, </a:t>
            </a:r>
            <a:r>
              <a:rPr lang="tr-TR" b="1" dirty="0" smtClean="0">
                <a:solidFill>
                  <a:srgbClr val="00B050"/>
                </a:solidFill>
              </a:rPr>
              <a:t>tacizi yapan kişiyi engelleyin ve hesabınızın gizlilik ayarlarını değiştirin.</a:t>
            </a:r>
          </a:p>
          <a:p>
            <a:r>
              <a:rPr lang="tr-TR" b="1" dirty="0" smtClean="0"/>
              <a:t>Zorbalık eğer internetteki sohbet ortamında yapılıyorsa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00B050"/>
                </a:solidFill>
              </a:rPr>
              <a:t>hemen sohbet penceresini kapatın, iletişim kurmaya çalışmayın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764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4546848" cy="5865515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İnternet ortamında siber zorbalığa maruz kalıyorsanız, </a:t>
            </a:r>
            <a:r>
              <a:rPr lang="tr-TR" b="1" dirty="0" smtClean="0">
                <a:solidFill>
                  <a:srgbClr val="00B050"/>
                </a:solidFill>
              </a:rPr>
              <a:t>bir arkadaşınızdan, anne babanızdan  yada güvendiğiniz yetişkin birilerinden yardım isteyebilirsiniz. Öğretmenler ve okul yöneticileri de yardım alacağınız yetişkin kişilerdir.</a:t>
            </a:r>
          </a:p>
          <a:p>
            <a:endParaRPr lang="tr-TR" dirty="0"/>
          </a:p>
        </p:txBody>
      </p:sp>
      <p:pic>
        <p:nvPicPr>
          <p:cNvPr id="10242" name="Picture 2" descr="C:\Users\rasit\Desktop\zorbalıkkkkkkk\Yeni klasör\Sevgi, birlik beraberlik ve kitap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9575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5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4402832" cy="543346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Eğer size Sosyal medya adresi üzerinden zorbalık yapılıyorsa, </a:t>
            </a:r>
            <a:r>
              <a:rPr lang="tr-TR" b="1" dirty="0" smtClean="0">
                <a:solidFill>
                  <a:srgbClr val="00B050"/>
                </a:solidFill>
              </a:rPr>
              <a:t>bulunduğunuz sosyal sitenin “kural ihlali bildirme/Şikayet etme” butonlarını veya araçlarını kullanınız.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Eğer Siber ortamda sizi fiziksel şiddetle tehdit ediyorsa </a:t>
            </a:r>
            <a:r>
              <a:rPr lang="tr-TR" b="1" dirty="0" smtClean="0">
                <a:solidFill>
                  <a:srgbClr val="00B050"/>
                </a:solidFill>
              </a:rPr>
              <a:t>polise haber vermek gerekebilir, böyle bir durumda tedirgin olmak yerine hemen anne-babanıza veya yetişkin birilerine haber vermelisiniz.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64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9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 YAPMAMALIYIZ?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4536504" cy="5217443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Kanıtları silmeyiniz.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00B050"/>
                </a:solidFill>
              </a:rPr>
              <a:t>Zorbalığın derecesinin artması ihtimaline karşı, siber zorbaların gönderdiği tüm iletileri saklayınız.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Yanıt vermeyin. </a:t>
            </a:r>
            <a:r>
              <a:rPr lang="tr-TR" b="1" dirty="0" smtClean="0">
                <a:solidFill>
                  <a:srgbClr val="00B050"/>
                </a:solidFill>
              </a:rPr>
              <a:t>Zorbalık yapan kişinin istediği yanıtı vermenizdir. </a:t>
            </a:r>
            <a:r>
              <a:rPr lang="tr-TR" b="1" dirty="0" smtClean="0"/>
              <a:t>Yanıt verdiğinizde kendini güçlü hisseder ve size karşı kullanacağı bir kanıt elde etmiş olur.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Misilleme yapmayın. </a:t>
            </a:r>
            <a:r>
              <a:rPr lang="tr-TR" b="1" dirty="0" smtClean="0">
                <a:solidFill>
                  <a:srgbClr val="00B050"/>
                </a:solidFill>
              </a:rPr>
              <a:t>Zorbanın davrandığı gibi davranmanız sizi zorbaya dönüştürür</a:t>
            </a:r>
            <a:r>
              <a:rPr lang="tr-TR" dirty="0" smtClean="0">
                <a:solidFill>
                  <a:srgbClr val="00B050"/>
                </a:solidFill>
              </a:rPr>
              <a:t>. </a:t>
            </a:r>
            <a:r>
              <a:rPr lang="tr-TR" dirty="0" smtClean="0"/>
              <a:t>Zorbanın davranışını devam ettirmesi için bahane olur ve zorbalık devam eder.</a:t>
            </a:r>
          </a:p>
        </p:txBody>
      </p:sp>
      <p:pic>
        <p:nvPicPr>
          <p:cNvPr id="11266" name="Picture 2" descr="C:\Users\rasit\Desktop\zorbalıkkkkkkk\Yeni klasör\Man-With-Quest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6264696" cy="43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2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4042792" cy="576064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</a:t>
            </a:r>
            <a:r>
              <a:rPr lang="tr-TR" b="1" dirty="0" smtClean="0">
                <a:solidFill>
                  <a:srgbClr val="FF0000"/>
                </a:solidFill>
              </a:rPr>
              <a:t>ahrik etmeyin. </a:t>
            </a:r>
            <a:r>
              <a:rPr lang="tr-TR" b="1" dirty="0" smtClean="0">
                <a:solidFill>
                  <a:srgbClr val="00B050"/>
                </a:solidFill>
              </a:rPr>
              <a:t>Sevmediğiniz kişilere karşı medeni şekilde davranın. </a:t>
            </a:r>
            <a:r>
              <a:rPr lang="tr-TR" b="1" dirty="0" smtClean="0"/>
              <a:t>Başkaları hakkında dedikodu yapmak ya da tahrik edici sözle söylemek zorbalığa maruz kalma riskini artırır.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Göz yummayın ve de seyirci kalmayın. </a:t>
            </a:r>
            <a:r>
              <a:rPr lang="tr-TR" b="1" dirty="0" smtClean="0">
                <a:solidFill>
                  <a:srgbClr val="00B050"/>
                </a:solidFill>
              </a:rPr>
              <a:t>Siz veya tanıdığınız bir kişi siber zorbalığa maruz kalıyorsa izleyici olmayın. </a:t>
            </a:r>
            <a:r>
              <a:rPr lang="tr-TR" b="1" dirty="0" smtClean="0"/>
              <a:t>Siber zorbalığa seyirci kalmak, hem zorbaları güçlendirir, hem de kurbanlara zarar verir. Zorbalığa maruz kalan arkadaşınıza destek olun ve gerekirse güvendiğiniz bir yetişkine bildirin.</a:t>
            </a:r>
          </a:p>
          <a:p>
            <a:endParaRPr lang="tr-TR" dirty="0"/>
          </a:p>
        </p:txBody>
      </p:sp>
      <p:pic>
        <p:nvPicPr>
          <p:cNvPr id="12290" name="Picture 2" descr="C:\Users\rasit\Desktop\zorbalıkkkkkkk\concept-for-social-media-fight-vector-id876957798.jp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567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7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764704"/>
            <a:ext cx="4392488" cy="5112568"/>
          </a:xfrm>
        </p:spPr>
        <p:txBody>
          <a:bodyPr/>
          <a:lstStyle/>
          <a:p>
            <a:r>
              <a:rPr lang="tr-TR" dirty="0" smtClean="0"/>
              <a:t>Sizde zorba olmayın kendinize yapılmasını istemediğiniz şeyleri başkasına yapmayın. Birkaç saniyeliğine de olsa karşınızdakinin ne hissedeceğini hayal edebilirseniz öfkenizi bastırınız.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37" y="692696"/>
            <a:ext cx="405040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9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198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1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00B050"/>
                </a:solidFill>
              </a:rPr>
              <a:t>Siber zorbalık </a:t>
            </a:r>
            <a:r>
              <a:rPr lang="tr-TR" dirty="0" smtClean="0">
                <a:solidFill>
                  <a:srgbClr val="00B050"/>
                </a:solidFill>
              </a:rPr>
              <a:t>konusunda beni sabırla dinlediğiniz için </a:t>
            </a:r>
            <a:r>
              <a:rPr lang="tr-TR" smtClean="0">
                <a:solidFill>
                  <a:srgbClr val="00B050"/>
                </a:solidFill>
              </a:rPr>
              <a:t>teşekkür ederim.</a:t>
            </a:r>
            <a:endParaRPr lang="tr-TR" dirty="0"/>
          </a:p>
          <a:p>
            <a:pPr marL="0" indent="0">
              <a:buNone/>
            </a:pPr>
            <a:r>
              <a:rPr lang="tr-TR" sz="5400" dirty="0" smtClean="0"/>
              <a:t>      </a:t>
            </a:r>
            <a:r>
              <a:rPr lang="tr-TR" sz="5400" b="1" dirty="0" smtClean="0">
                <a:solidFill>
                  <a:srgbClr val="FF0000"/>
                </a:solidFill>
              </a:rPr>
              <a:t>TEŞEKKÜR EDERİM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7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SİBE ZORBALIK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4248472" cy="514543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Siber kelimesi internete ait olan , interneti anlatan sanal ortama verilen bir isimdir.</a:t>
            </a:r>
          </a:p>
          <a:p>
            <a:r>
              <a:rPr lang="tr-TR" dirty="0" smtClean="0"/>
              <a:t>Siber zorbalık bir birey veya grubun bilgi ve iletişim teknolojilerini diğer </a:t>
            </a:r>
            <a:r>
              <a:rPr lang="tr-TR" dirty="0" smtClean="0">
                <a:solidFill>
                  <a:srgbClr val="FF0000"/>
                </a:solidFill>
              </a:rPr>
              <a:t>bireylere zarar vermek amacı ile  KÖTÜ NİYETLE ve TEKRARLAYAN bir biçimde kullanmasına denir.</a:t>
            </a:r>
          </a:p>
          <a:p>
            <a:endParaRPr lang="tr-TR" dirty="0"/>
          </a:p>
        </p:txBody>
      </p:sp>
      <p:pic>
        <p:nvPicPr>
          <p:cNvPr id="1026" name="Picture 2" descr="C:\Users\rasit\Desktop\zorbalıkkkkkkk\Siddetin-sanal-hali-siber-zorbalik_1515842887.jpg 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3843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1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57748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Siber zorbalık internet ortamında bilgisayar, tablet ve telefon gibi iletişim araçlarını kullanarak </a:t>
            </a:r>
            <a:r>
              <a:rPr lang="tr-TR" dirty="0" err="1" smtClean="0">
                <a:solidFill>
                  <a:srgbClr val="FF0000"/>
                </a:solidFill>
              </a:rPr>
              <a:t>facebook</a:t>
            </a:r>
            <a:r>
              <a:rPr lang="tr-TR" dirty="0" smtClean="0">
                <a:solidFill>
                  <a:srgbClr val="FF0000"/>
                </a:solidFill>
              </a:rPr>
              <a:t> , </a:t>
            </a:r>
            <a:r>
              <a:rPr lang="tr-TR" dirty="0" err="1" smtClean="0">
                <a:solidFill>
                  <a:srgbClr val="FF0000"/>
                </a:solidFill>
              </a:rPr>
              <a:t>twitter</a:t>
            </a:r>
            <a:r>
              <a:rPr lang="tr-TR" dirty="0" smtClean="0">
                <a:solidFill>
                  <a:srgbClr val="FF0000"/>
                </a:solidFill>
              </a:rPr>
              <a:t> gibi sosyal medya araçları ile </a:t>
            </a:r>
            <a:r>
              <a:rPr lang="tr-TR" dirty="0" err="1" smtClean="0">
                <a:solidFill>
                  <a:srgbClr val="FF0000"/>
                </a:solidFill>
              </a:rPr>
              <a:t>watsapp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telegram</a:t>
            </a:r>
            <a:r>
              <a:rPr lang="tr-TR" dirty="0" smtClean="0">
                <a:solidFill>
                  <a:srgbClr val="FF0000"/>
                </a:solidFill>
              </a:rPr>
              <a:t> gibi anlık mesajlaşma uygulamaları ile veya çevrim içi oyunlar aracılığı ile de yapılabilmektedir.</a:t>
            </a:r>
          </a:p>
          <a:p>
            <a:r>
              <a:rPr lang="tr-TR" dirty="0" smtClean="0"/>
              <a:t>Teknoloji geliştirildikçe yeni siber ortamlar iletişim alanları oluşmaktadır.</a:t>
            </a:r>
          </a:p>
          <a:p>
            <a:endParaRPr lang="tr-TR" dirty="0"/>
          </a:p>
        </p:txBody>
      </p:sp>
      <p:pic>
        <p:nvPicPr>
          <p:cNvPr id="2050" name="Picture 2" descr="C:\Users\rasit\Desktop\zorbalıkkkkkkk\siber-zorbalik-1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5872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4906888" cy="5793507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Siber zorbalığa yaşıtlarımız tarafından maruz kalabileceğimiz gibi bizden yaşça büyük olan insanlar tarafında da siber </a:t>
            </a:r>
            <a:r>
              <a:rPr lang="tr-TR" dirty="0" smtClean="0"/>
              <a:t>zorbalığa maruz kalabiliriz. Bu durumların </a:t>
            </a:r>
            <a:r>
              <a:rPr lang="tr-TR" dirty="0" smtClean="0">
                <a:solidFill>
                  <a:srgbClr val="FFC000"/>
                </a:solidFill>
              </a:rPr>
              <a:t>SİBER ZORBALIK olduğunun farkına varmak ve önlem almak ilk öncelikli davranışımız olmalıdır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074" name="Picture 2" descr="C:\Users\rasit\Desktop\zorbalıkkkkkkk\Yeni klasör\Question Mark 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0243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4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SİBER ZORBALIK BELİRTİLERİ NELERDİR?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9251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Aşağılamak, Şantaj Yapmak, Küfür Etmek, İftira Atmak, Dedikodu Yapmak, Taciz Etmek, Tehdit Etmek, Dışlamak, Utandırmak gibi durumlar en temel  SİBER ZORBALIK belirtileridir.</a:t>
            </a:r>
          </a:p>
          <a:p>
            <a:r>
              <a:rPr lang="tr-TR" dirty="0" smtClean="0"/>
              <a:t>İstediği şeyleri yapmamamız durumunda polise ihbar etmek ile tehdit etmek,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Küçük düşürücü sözler ifade eden mesajlar göndermek,</a:t>
            </a:r>
          </a:p>
          <a:p>
            <a:r>
              <a:rPr lang="tr-TR" dirty="0" smtClean="0"/>
              <a:t>Hakkınızdaki özel bilgileri yayınlamak ya da yayınlamakla tehdit etmek,</a:t>
            </a:r>
          </a:p>
          <a:p>
            <a:endParaRPr lang="tr-TR" dirty="0"/>
          </a:p>
        </p:txBody>
      </p:sp>
      <p:pic>
        <p:nvPicPr>
          <p:cNvPr id="4098" name="Picture 2" descr="C:\Users\rasit\Desktop\zorbalıkkkkkkk\siber-zorbalik-3.jp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7288"/>
            <a:ext cx="2880320" cy="48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2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5050904" cy="5865515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Almak istemediğiniz mesajlar göndererek taciz etme girişiminde bulunmak,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Bu tür davranışlara maruz kaldığınız zaman SİBER ZORBALIĞA maruz kaldığınızın kabullenmelisiniz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durumlarda kendinizi çaresi hissedebilirsiniz</a:t>
            </a:r>
            <a:r>
              <a:rPr lang="tr-TR" dirty="0" smtClean="0">
                <a:solidFill>
                  <a:srgbClr val="FF0000"/>
                </a:solidFill>
              </a:rPr>
              <a:t>. Bu duygu kendinizi kötü hissetmenize neden olabilmektedir.</a:t>
            </a:r>
            <a:r>
              <a:rPr lang="tr-TR" dirty="0" smtClean="0"/>
              <a:t> Oysa ki yapabileceğiniz </a:t>
            </a:r>
            <a:r>
              <a:rPr lang="tr-TR" dirty="0"/>
              <a:t>ç</a:t>
            </a:r>
            <a:r>
              <a:rPr lang="tr-TR" dirty="0" smtClean="0"/>
              <a:t>ok şeyin olduğunu bilmelisiniz.</a:t>
            </a:r>
          </a:p>
          <a:p>
            <a:endParaRPr lang="tr-TR" dirty="0"/>
          </a:p>
        </p:txBody>
      </p:sp>
      <p:pic>
        <p:nvPicPr>
          <p:cNvPr id="5122" name="Picture 2" descr="C:\Users\rasit\Desktop\zorbalıkkkkkkk\siber-zorbalik-2 (1).jp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15" y="980727"/>
            <a:ext cx="3572180" cy="5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SİBER ZORBALIĞA MARUZ KALAN KİŞİLERDE GÖRÜLEN DURUMLAR NELERDİR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Çocuklarımızın siber zorbalığa maruz kaldığından şüphe ediyorsak bazı davranışlarına dikkat ederek durumu netleştirebiliriz.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Çocuğun aile içi ilişkilerde dikkate değer değişimlerdir. </a:t>
            </a:r>
            <a:r>
              <a:rPr lang="tr-TR" dirty="0" smtClean="0"/>
              <a:t>Örneğin, </a:t>
            </a:r>
            <a:r>
              <a:rPr lang="tr-TR" b="1" dirty="0" smtClean="0"/>
              <a:t>daha önceleri sizinle çok sık sohbet ediyorken sohbeti kesmeye başlamışsa</a:t>
            </a:r>
            <a:r>
              <a:rPr lang="tr-TR" dirty="0" smtClean="0"/>
              <a:t>, anne baba ile kavgalar artıyorsa, </a:t>
            </a:r>
            <a:r>
              <a:rPr lang="tr-TR" b="1" dirty="0" smtClean="0"/>
              <a:t>kendi içine kapanmaya başlamışsa </a:t>
            </a:r>
            <a:r>
              <a:rPr lang="tr-TR" dirty="0" smtClean="0"/>
              <a:t>dikkat etmeye başlamalıyız.</a:t>
            </a:r>
          </a:p>
        </p:txBody>
      </p:sp>
    </p:spTree>
    <p:extLst>
      <p:ext uri="{BB962C8B-B14F-4D97-AF65-F5344CB8AC3E}">
        <p14:creationId xmlns:p14="http://schemas.microsoft.com/office/powerpoint/2010/main" val="422253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4330824" cy="597666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Bilgisayarı kullanırken gergin oluyorsa, bilgisayar kullanımında öfkeli tepkiler veriyorsa, </a:t>
            </a:r>
            <a:r>
              <a:rPr lang="tr-TR" b="1" dirty="0" smtClean="0">
                <a:solidFill>
                  <a:srgbClr val="FFC000"/>
                </a:solidFill>
              </a:rPr>
              <a:t>bilgisayar ortamında yolunda gitmeyen bir şeylerin olduğunu düşünmeliyiz.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Çocuğun gerçek hayatta yaptığı davranışlarda değişmeler, azalmalar oluşuyorsa, gerçek hayattan çekilme veya gerçek hayata girme konusunda isteksizlik </a:t>
            </a:r>
            <a:r>
              <a:rPr lang="tr-TR" b="1" dirty="0" smtClean="0">
                <a:solidFill>
                  <a:srgbClr val="FFC000"/>
                </a:solidFill>
              </a:rPr>
              <a:t>gibi davranışlar dikkat edilecek diğer davranışlardır.</a:t>
            </a:r>
          </a:p>
          <a:p>
            <a:endParaRPr lang="tr-TR" dirty="0"/>
          </a:p>
        </p:txBody>
      </p:sp>
      <p:pic>
        <p:nvPicPr>
          <p:cNvPr id="6146" name="Picture 2" descr="C:\Users\rasit\Desktop\zorbalıkkkkkkk\k_12000940_ofML9.jp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37" y="1196752"/>
            <a:ext cx="3672408" cy="34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1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4258816" cy="5865515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Depresif semptomlar gösterebilirler</a:t>
            </a:r>
            <a:r>
              <a:rPr lang="tr-TR" dirty="0" smtClean="0"/>
              <a:t>. Örneğin  yaşamın kendisini sorgulamak, yaşama yönelik olarak anlam yüklemelerin hepsinin olumsuz olmaya başlaması,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Anksiyete</a:t>
            </a:r>
            <a:r>
              <a:rPr lang="tr-TR" dirty="0" smtClean="0"/>
              <a:t>, nedeni belli olmayan kaygıların davranışlarına yansımaya başlaması,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Yeme içme alışkanlıklarında meydana gelen belirgin ve keskin değişimlerin olması, </a:t>
            </a:r>
            <a:r>
              <a:rPr lang="tr-TR" dirty="0" smtClean="0"/>
              <a:t>durumlar siber zorbalığa maruz kalındığının belirtisi olabilmektedir.</a:t>
            </a:r>
          </a:p>
          <a:p>
            <a:endParaRPr lang="tr-TR" dirty="0"/>
          </a:p>
        </p:txBody>
      </p:sp>
      <p:pic>
        <p:nvPicPr>
          <p:cNvPr id="7170" name="Picture 2" descr="C:\Users\rasit\Desktop\zorbalıkkkkkkk\alisma-yuzeyi-1-1-1530x700.png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6043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3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681</Words>
  <Application>Microsoft Office PowerPoint</Application>
  <PresentationFormat>Ekran Gösterisi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SİBER ZORBALIK</vt:lpstr>
      <vt:lpstr>SİBE ZORBALIK NEDİR?</vt:lpstr>
      <vt:lpstr>PowerPoint Sunusu</vt:lpstr>
      <vt:lpstr>PowerPoint Sunusu</vt:lpstr>
      <vt:lpstr>SİBER ZORBALIK BELİRTİLERİ NELERDİR?</vt:lpstr>
      <vt:lpstr>PowerPoint Sunusu</vt:lpstr>
      <vt:lpstr> SİBER ZORBALIĞA MARUZ KALAN KİŞİLERDE GÖRÜLEN DURUMLAR NELERDİR?</vt:lpstr>
      <vt:lpstr>PowerPoint Sunusu</vt:lpstr>
      <vt:lpstr>PowerPoint Sunusu</vt:lpstr>
      <vt:lpstr>SİBER ZORBALIK OLAYINA KARŞI NELER YAPMALIYIZ VE NELER YAPMAMALIYIZ?</vt:lpstr>
      <vt:lpstr>PowerPoint Sunusu</vt:lpstr>
      <vt:lpstr>PowerPoint Sunusu</vt:lpstr>
      <vt:lpstr>NELER YAPMAMALIYIZ?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SİBER ZORBALIK</dc:title>
  <dc:creator>ronaldinho424</dc:creator>
  <cp:lastModifiedBy>ronaldinho424</cp:lastModifiedBy>
  <cp:revision>20</cp:revision>
  <dcterms:created xsi:type="dcterms:W3CDTF">2021-12-08T08:00:30Z</dcterms:created>
  <dcterms:modified xsi:type="dcterms:W3CDTF">2021-12-14T07:50:12Z</dcterms:modified>
</cp:coreProperties>
</file>