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64" r:id="rId2"/>
    <p:sldId id="265" r:id="rId3"/>
    <p:sldId id="260" r:id="rId4"/>
    <p:sldId id="259" r:id="rId5"/>
    <p:sldId id="258" r:id="rId6"/>
    <p:sldId id="257" r:id="rId7"/>
    <p:sldId id="261" r:id="rId8"/>
    <p:sldId id="262" r:id="rId9"/>
    <p:sldId id="263" r:id="rId10"/>
    <p:sldId id="266" r:id="rId11"/>
    <p:sldId id="267" r:id="rId12"/>
    <p:sldId id="268" r:id="rId13"/>
    <p:sldId id="269" r:id="rId14"/>
    <p:sldId id="274" r:id="rId15"/>
    <p:sldId id="275" r:id="rId16"/>
    <p:sldId id="276" r:id="rId17"/>
    <p:sldId id="286" r:id="rId18"/>
    <p:sldId id="288" r:id="rId19"/>
    <p:sldId id="289" r:id="rId20"/>
    <p:sldId id="290" r:id="rId21"/>
    <p:sldId id="291" r:id="rId22"/>
    <p:sldId id="277" r:id="rId23"/>
    <p:sldId id="270" r:id="rId24"/>
    <p:sldId id="272" r:id="rId25"/>
    <p:sldId id="273" r:id="rId26"/>
    <p:sldId id="283" r:id="rId27"/>
    <p:sldId id="285" r:id="rId28"/>
    <p:sldId id="279" r:id="rId29"/>
    <p:sldId id="284" r:id="rId30"/>
    <p:sldId id="282" r:id="rId31"/>
    <p:sldId id="281" r:id="rId32"/>
    <p:sldId id="293"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28D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675" autoAdjust="0"/>
  </p:normalViewPr>
  <p:slideViewPr>
    <p:cSldViewPr>
      <p:cViewPr varScale="1">
        <p:scale>
          <a:sx n="71" d="100"/>
          <a:sy n="71" d="100"/>
        </p:scale>
        <p:origin x="-1350" y="-96"/>
      </p:cViewPr>
      <p:guideLst>
        <p:guide orient="horz" pos="2160"/>
        <p:guide pos="2880"/>
      </p:guideLst>
    </p:cSldViewPr>
  </p:slideViewPr>
  <p:outlineViewPr>
    <p:cViewPr>
      <p:scale>
        <a:sx n="33" d="100"/>
        <a:sy n="33" d="100"/>
      </p:scale>
      <p:origin x="0" y="16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E48CF-36C6-42F1-8ADA-2F221EA6E19E}" type="datetimeFigureOut">
              <a:rPr lang="tr-TR" smtClean="0"/>
              <a:pPr/>
              <a:t>16.10.2017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3CE72-64E6-4F07-880C-63F3BB9849A9}" type="slidenum">
              <a:rPr lang="tr-TR" smtClean="0"/>
              <a:pPr/>
              <a:t>‹#›</a:t>
            </a:fld>
            <a:endParaRPr lang="tr-TR"/>
          </a:p>
        </p:txBody>
      </p:sp>
    </p:spTree>
    <p:extLst>
      <p:ext uri="{BB962C8B-B14F-4D97-AF65-F5344CB8AC3E}">
        <p14:creationId xmlns:p14="http://schemas.microsoft.com/office/powerpoint/2010/main" val="412981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lvl="0"/>
            <a:r>
              <a:rPr lang="tr-TR" sz="1200" u="sng" kern="1200" dirty="0" smtClean="0">
                <a:solidFill>
                  <a:schemeClr val="tx1"/>
                </a:solidFill>
                <a:latin typeface="+mn-lt"/>
                <a:ea typeface="+mn-ea"/>
                <a:cs typeface="+mn-cs"/>
              </a:rPr>
              <a:t>Çocuğunuzun yaşına uygun oyun seçin:</a:t>
            </a:r>
            <a:r>
              <a:rPr lang="tr-TR" sz="1200" kern="1200" dirty="0" smtClean="0">
                <a:solidFill>
                  <a:schemeClr val="tx1"/>
                </a:solidFill>
                <a:latin typeface="+mn-lt"/>
                <a:ea typeface="+mn-ea"/>
                <a:cs typeface="+mn-cs"/>
              </a:rPr>
              <a:t> Çocuğunuz 9 yaşında veya daha küçükse,  imkanlarınıza göre her gün veya haftada birkaç gün olmak üzere çocuğunuzla geçireceğiniz özel zaman ayarlayın. Eğer çocuğunuz 9 yaşından büyük ise onun için de özel zaman ayırabilirsiniz veya çocuğunuzun oynadığı herhangi bir oyuna ya da hoşlandığı bir etkinliğe katılabilirsiniz. Oyuncak alırken birlikte oynayacağınızı ifade edip beraber seçimler yapabilirsiniz.</a:t>
            </a:r>
            <a:endParaRPr lang="tr-TR" sz="1200" kern="1200" dirty="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65A47643-22C5-4438-9376-ECE07A6958E3}" type="slidenum">
              <a:rPr lang="tr-TR" smtClean="0"/>
              <a:pPr/>
              <a:t>26</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 ‘’Aferin sana, şimdi sakinleştin. Oyunumuza devam edebiliriz.’’Eğer çocuğunuz saldırganca bir davranış gösterirse (vurma, oyuncakları kırma vb) onu bu konuda yukarıda sınırları belirlemede bahsettiğimiz şekilde uyarın. Eğer davranışı devam ettirirse oyun oynamayı bırakın.‘’ Bana vurduğun için özel zamanımız bitti. Belki daha sonra bu davranışı yapmaman şartıyla devam edebiliriz.’’ </a:t>
            </a:r>
          </a:p>
          <a:p>
            <a:endParaRPr lang="tr-TR" dirty="0"/>
          </a:p>
        </p:txBody>
      </p:sp>
      <p:sp>
        <p:nvSpPr>
          <p:cNvPr id="4" name="3 Slayt Numarası Yer Tutucusu"/>
          <p:cNvSpPr>
            <a:spLocks noGrp="1"/>
          </p:cNvSpPr>
          <p:nvPr>
            <p:ph type="sldNum" sz="quarter" idx="10"/>
          </p:nvPr>
        </p:nvSpPr>
        <p:spPr/>
        <p:txBody>
          <a:bodyPr/>
          <a:lstStyle/>
          <a:p>
            <a:fld id="{65A47643-22C5-4438-9376-ECE07A6958E3}" type="slidenum">
              <a:rPr lang="tr-TR" smtClean="0"/>
              <a:pPr/>
              <a:t>27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A404CDAA-177B-438B-B65D-19390D9E6B67}" type="datetimeFigureOut">
              <a:rPr lang="tr-TR" smtClean="0"/>
              <a:pPr/>
              <a:t>16.10.2017</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EF2A17B0-BBD5-49F3-960F-8AF49B3D39C7}"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404CDAA-177B-438B-B65D-19390D9E6B67}" type="datetimeFigureOut">
              <a:rPr lang="tr-TR" smtClean="0"/>
              <a:pPr/>
              <a:t>16.10.2017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EF2A17B0-BBD5-49F3-960F-8AF49B3D39C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404CDAA-177B-438B-B65D-19390D9E6B67}" type="datetimeFigureOut">
              <a:rPr lang="tr-TR" smtClean="0"/>
              <a:pPr/>
              <a:t>16.10.2017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EF2A17B0-BBD5-49F3-960F-8AF49B3D39C7}"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152400"/>
            <a:ext cx="6870700" cy="16002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101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3519BBBE-D9A6-4B20-A30E-0E01292034BD}"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404CDAA-177B-438B-B65D-19390D9E6B67}" type="datetimeFigureOut">
              <a:rPr lang="tr-TR" smtClean="0"/>
              <a:pPr/>
              <a:t>16.10.2017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EF2A17B0-BBD5-49F3-960F-8AF49B3D39C7}"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A404CDAA-177B-438B-B65D-19390D9E6B67}" type="datetimeFigureOut">
              <a:rPr lang="tr-TR" smtClean="0"/>
              <a:pPr/>
              <a:t>16.10.2017</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EF2A17B0-BBD5-49F3-960F-8AF49B3D39C7}"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A404CDAA-177B-438B-B65D-19390D9E6B67}" type="datetimeFigureOut">
              <a:rPr lang="tr-TR" smtClean="0"/>
              <a:pPr/>
              <a:t>16.10.2017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EF2A17B0-BBD5-49F3-960F-8AF49B3D39C7}"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A404CDAA-177B-438B-B65D-19390D9E6B67}" type="datetimeFigureOut">
              <a:rPr lang="tr-TR" smtClean="0"/>
              <a:pPr/>
              <a:t>16.10.2017</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EF2A17B0-BBD5-49F3-960F-8AF49B3D39C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A404CDAA-177B-438B-B65D-19390D9E6B67}" type="datetimeFigureOut">
              <a:rPr lang="tr-TR" smtClean="0"/>
              <a:pPr/>
              <a:t>16.10.2017</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EF2A17B0-BBD5-49F3-960F-8AF49B3D39C7}"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A404CDAA-177B-438B-B65D-19390D9E6B67}" type="datetimeFigureOut">
              <a:rPr lang="tr-TR" smtClean="0"/>
              <a:pPr/>
              <a:t>16.10.2017</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EF2A17B0-BBD5-49F3-960F-8AF49B3D39C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A404CDAA-177B-438B-B65D-19390D9E6B67}" type="datetimeFigureOut">
              <a:rPr lang="tr-TR" smtClean="0"/>
              <a:pPr/>
              <a:t>16.10.2017</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EF2A17B0-BBD5-49F3-960F-8AF49B3D39C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A404CDAA-177B-438B-B65D-19390D9E6B67}" type="datetimeFigureOut">
              <a:rPr lang="tr-TR" smtClean="0"/>
              <a:pPr/>
              <a:t>16.10.2017</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EF2A17B0-BBD5-49F3-960F-8AF49B3D39C7}"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04CDAA-177B-438B-B65D-19390D9E6B67}" type="datetimeFigureOut">
              <a:rPr lang="tr-TR" smtClean="0"/>
              <a:pPr/>
              <a:t>16.10.2017</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F2A17B0-BBD5-49F3-960F-8AF49B3D39C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oyuncax.com/pinfo.asp?pid=2179"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283" y="285728"/>
            <a:ext cx="8715436" cy="52864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714876" y="1285860"/>
            <a:ext cx="4300510" cy="4525963"/>
          </a:xfrm>
        </p:spPr>
        <p:txBody>
          <a:bodyPr>
            <a:normAutofit lnSpcReduction="10000"/>
          </a:bodyPr>
          <a:lstStyle/>
          <a:p>
            <a:r>
              <a:rPr lang="tr-TR" dirty="0" smtClean="0">
                <a:latin typeface="Times New Roman" pitchFamily="18" charset="0"/>
              </a:rPr>
              <a:t>Oyun, çocuğun yaratıcılığını en özgür şekilde ortaya koyduğu ortamdır.Çocuk  oyun sayesinde kendini tanımaya başlar, kendi güçlerini sınayarak bazı alanlarda girişimlerde bulunmaya doğru yol alır.   </a:t>
            </a:r>
          </a:p>
          <a:p>
            <a:endParaRPr lang="tr-TR" dirty="0" smtClean="0">
              <a:latin typeface="Times New Roman" pitchFamily="18" charset="0"/>
            </a:endParaRPr>
          </a:p>
          <a:p>
            <a:pPr>
              <a:buNone/>
            </a:pPr>
            <a:r>
              <a:rPr lang="tr-TR" dirty="0" smtClean="0">
                <a:latin typeface="Times New Roman" pitchFamily="18" charset="0"/>
              </a:rPr>
              <a:t>			(Haluk </a:t>
            </a:r>
            <a:r>
              <a:rPr lang="tr-TR" dirty="0" err="1" smtClean="0">
                <a:latin typeface="Times New Roman" pitchFamily="18" charset="0"/>
              </a:rPr>
              <a:t>Yavuzer</a:t>
            </a:r>
            <a:r>
              <a:rPr lang="tr-TR" dirty="0" smtClean="0">
                <a:latin typeface="Times New Roman" pitchFamily="18" charset="0"/>
              </a:rPr>
              <a:t>)</a:t>
            </a:r>
            <a:endParaRPr lang="tr-TR" dirty="0"/>
          </a:p>
        </p:txBody>
      </p:sp>
      <p:sp>
        <p:nvSpPr>
          <p:cNvPr id="3" name="2 Başlık"/>
          <p:cNvSpPr>
            <a:spLocks noGrp="1"/>
          </p:cNvSpPr>
          <p:nvPr>
            <p:ph type="title"/>
          </p:nvPr>
        </p:nvSpPr>
        <p:spPr/>
        <p:txBody>
          <a:bodyPr/>
          <a:lstStyle/>
          <a:p>
            <a:r>
              <a:rPr lang="tr-TR" sz="4400" dirty="0" smtClean="0">
                <a:solidFill>
                  <a:schemeClr val="tx1"/>
                </a:solidFill>
                <a:latin typeface="Times New Roman" pitchFamily="18" charset="0"/>
              </a:rPr>
              <a:t>Oyun ve Yaratıcılık</a:t>
            </a:r>
            <a:endParaRPr lang="tr-TR" dirty="0"/>
          </a:p>
        </p:txBody>
      </p:sp>
      <p:pic>
        <p:nvPicPr>
          <p:cNvPr id="4" name="3 Resim" descr="00147.jpg"/>
          <p:cNvPicPr>
            <a:picLocks noChangeAspect="1"/>
          </p:cNvPicPr>
          <p:nvPr/>
        </p:nvPicPr>
        <p:blipFill>
          <a:blip r:embed="rId2"/>
          <a:stretch>
            <a:fillRect/>
          </a:stretch>
        </p:blipFill>
        <p:spPr>
          <a:xfrm>
            <a:off x="642910" y="1142984"/>
            <a:ext cx="3857652" cy="47149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28596" y="571480"/>
            <a:ext cx="4786346" cy="3416320"/>
          </a:xfrm>
          <a:prstGeom prst="rect">
            <a:avLst/>
          </a:prstGeom>
        </p:spPr>
        <p:txBody>
          <a:bodyPr wrap="square">
            <a:spAutoFit/>
          </a:bodyPr>
          <a:lstStyle/>
          <a:p>
            <a:r>
              <a:rPr lang="tr-TR" sz="2400" dirty="0" smtClean="0">
                <a:solidFill>
                  <a:srgbClr val="0070C0"/>
                </a:solidFill>
                <a:latin typeface="Arial" pitchFamily="34" charset="0"/>
                <a:cs typeface="Arial" pitchFamily="34" charset="0"/>
              </a:rPr>
              <a:t>1.Sosyal Gelişim Üzerine Etkileri</a:t>
            </a:r>
          </a:p>
          <a:p>
            <a:r>
              <a:rPr lang="tr-TR" sz="2400" dirty="0" smtClean="0">
                <a:solidFill>
                  <a:srgbClr val="0070C0"/>
                </a:solidFill>
                <a:latin typeface="Arial" pitchFamily="34" charset="0"/>
                <a:cs typeface="Arial" pitchFamily="34" charset="0"/>
              </a:rPr>
              <a:t>2.Kişilik Gelişimi Üzerine Etkileri</a:t>
            </a:r>
          </a:p>
          <a:p>
            <a:r>
              <a:rPr lang="tr-TR" sz="2400" dirty="0" smtClean="0">
                <a:solidFill>
                  <a:srgbClr val="0070C0"/>
                </a:solidFill>
                <a:latin typeface="Arial" pitchFamily="34" charset="0"/>
                <a:cs typeface="Arial" pitchFamily="34" charset="0"/>
              </a:rPr>
              <a:t>3.Zihinsel Gelişim Üzerine Etkileri</a:t>
            </a:r>
          </a:p>
          <a:p>
            <a:r>
              <a:rPr lang="tr-TR" sz="2400" dirty="0" smtClean="0">
                <a:solidFill>
                  <a:srgbClr val="0070C0"/>
                </a:solidFill>
                <a:latin typeface="Arial" pitchFamily="34" charset="0"/>
                <a:cs typeface="Arial" pitchFamily="34" charset="0"/>
              </a:rPr>
              <a:t>4.Duygusal Gelişim Üzerine Etkileri</a:t>
            </a:r>
          </a:p>
          <a:p>
            <a:r>
              <a:rPr lang="tr-TR" sz="2400" dirty="0" smtClean="0">
                <a:solidFill>
                  <a:srgbClr val="0070C0"/>
                </a:solidFill>
                <a:latin typeface="Arial" pitchFamily="34" charset="0"/>
                <a:cs typeface="Arial" pitchFamily="34" charset="0"/>
              </a:rPr>
              <a:t>5.Dil Gelişimi Üzerine Etkileri</a:t>
            </a:r>
          </a:p>
          <a:p>
            <a:r>
              <a:rPr lang="tr-TR" sz="2400" dirty="0" smtClean="0">
                <a:solidFill>
                  <a:srgbClr val="0070C0"/>
                </a:solidFill>
                <a:latin typeface="Arial" pitchFamily="34" charset="0"/>
                <a:cs typeface="Arial" pitchFamily="34" charset="0"/>
              </a:rPr>
              <a:t>6.Fiziksel ve </a:t>
            </a:r>
            <a:r>
              <a:rPr lang="tr-TR" sz="2400" dirty="0" err="1" smtClean="0">
                <a:solidFill>
                  <a:srgbClr val="0070C0"/>
                </a:solidFill>
                <a:latin typeface="Arial" pitchFamily="34" charset="0"/>
                <a:cs typeface="Arial" pitchFamily="34" charset="0"/>
              </a:rPr>
              <a:t>Psikomotor</a:t>
            </a:r>
            <a:r>
              <a:rPr lang="tr-TR" sz="2400" dirty="0" smtClean="0">
                <a:solidFill>
                  <a:srgbClr val="0070C0"/>
                </a:solidFill>
                <a:latin typeface="Arial" pitchFamily="34" charset="0"/>
                <a:cs typeface="Arial" pitchFamily="34" charset="0"/>
              </a:rPr>
              <a:t> (Bedensel) Gelişim Üzerine Etkileri</a:t>
            </a:r>
          </a:p>
        </p:txBody>
      </p:sp>
      <p:sp>
        <p:nvSpPr>
          <p:cNvPr id="3" name="2 Dikdörtgen"/>
          <p:cNvSpPr/>
          <p:nvPr/>
        </p:nvSpPr>
        <p:spPr>
          <a:xfrm>
            <a:off x="1000100" y="4721662"/>
            <a:ext cx="5929354" cy="1077218"/>
          </a:xfrm>
          <a:prstGeom prst="rect">
            <a:avLst/>
          </a:prstGeom>
        </p:spPr>
        <p:txBody>
          <a:bodyPr wrap="square">
            <a:spAutoFit/>
          </a:bodyPr>
          <a:lstStyle/>
          <a:p>
            <a:pPr algn="ctr"/>
            <a:r>
              <a:rPr lang="tr-TR" sz="3200" b="1" dirty="0" smtClean="0">
                <a:solidFill>
                  <a:srgbClr val="C00000"/>
                </a:solidFill>
                <a:latin typeface="Arial" pitchFamily="34" charset="0"/>
                <a:cs typeface="Arial" pitchFamily="34" charset="0"/>
              </a:rPr>
              <a:t>OYUNUN GELİŞİM ALANLARINA ETKİSİ</a:t>
            </a:r>
            <a:endParaRPr lang="tr-TR" sz="3200" b="1" dirty="0">
              <a:solidFill>
                <a:srgbClr val="C00000"/>
              </a:solidFill>
              <a:latin typeface="Arial" pitchFamily="34" charset="0"/>
              <a:cs typeface="Arial" pitchFamily="34" charset="0"/>
            </a:endParaRPr>
          </a:p>
        </p:txBody>
      </p:sp>
      <p:pic>
        <p:nvPicPr>
          <p:cNvPr id="4" name="3 Resim" descr="images (5).jpg"/>
          <p:cNvPicPr>
            <a:picLocks noChangeAspect="1"/>
          </p:cNvPicPr>
          <p:nvPr/>
        </p:nvPicPr>
        <p:blipFill>
          <a:blip r:embed="rId2"/>
          <a:stretch>
            <a:fillRect/>
          </a:stretch>
        </p:blipFill>
        <p:spPr>
          <a:xfrm>
            <a:off x="5500694" y="571480"/>
            <a:ext cx="3357586" cy="35719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571604" y="5214949"/>
            <a:ext cx="6429420" cy="1754326"/>
          </a:xfrm>
          <a:prstGeom prst="rect">
            <a:avLst/>
          </a:prstGeom>
        </p:spPr>
        <p:txBody>
          <a:bodyPr wrap="square">
            <a:spAutoFit/>
          </a:bodyPr>
          <a:lstStyle/>
          <a:p>
            <a:pPr algn="ctr"/>
            <a:r>
              <a:rPr lang="tr-TR" sz="3600" b="1" dirty="0" smtClean="0">
                <a:solidFill>
                  <a:srgbClr val="FF0000"/>
                </a:solidFill>
                <a:latin typeface="Arial" pitchFamily="34" charset="0"/>
                <a:cs typeface="Arial" pitchFamily="34" charset="0"/>
              </a:rPr>
              <a:t>1.SOSYAL GELİŞİM ÜZERİNE ETKİLERİ</a:t>
            </a:r>
            <a:r>
              <a:rPr lang="tr-TR" sz="3600" dirty="0" smtClean="0">
                <a:solidFill>
                  <a:srgbClr val="FF0000"/>
                </a:solidFill>
                <a:latin typeface="Arial" pitchFamily="34" charset="0"/>
                <a:cs typeface="Arial" pitchFamily="34" charset="0"/>
              </a:rPr>
              <a:t/>
            </a:r>
            <a:br>
              <a:rPr lang="tr-TR" sz="3600" dirty="0" smtClean="0">
                <a:solidFill>
                  <a:srgbClr val="FF0000"/>
                </a:solidFill>
                <a:latin typeface="Arial" pitchFamily="34" charset="0"/>
                <a:cs typeface="Arial" pitchFamily="34" charset="0"/>
              </a:rPr>
            </a:br>
            <a:endParaRPr lang="tr-TR" sz="3600" dirty="0">
              <a:solidFill>
                <a:srgbClr val="FF0000"/>
              </a:solidFill>
              <a:latin typeface="Arial" pitchFamily="34" charset="0"/>
              <a:cs typeface="Arial" pitchFamily="34" charset="0"/>
            </a:endParaRPr>
          </a:p>
        </p:txBody>
      </p:sp>
      <p:sp>
        <p:nvSpPr>
          <p:cNvPr id="3" name="2 Dikdörtgen"/>
          <p:cNvSpPr/>
          <p:nvPr/>
        </p:nvSpPr>
        <p:spPr>
          <a:xfrm>
            <a:off x="785786" y="500043"/>
            <a:ext cx="7500990" cy="3970318"/>
          </a:xfrm>
          <a:prstGeom prst="rect">
            <a:avLst/>
          </a:prstGeom>
        </p:spPr>
        <p:txBody>
          <a:bodyPr wrap="square">
            <a:spAutoFit/>
          </a:bodyPr>
          <a:lstStyle/>
          <a:p>
            <a:pPr>
              <a:buClr>
                <a:srgbClr val="008000"/>
              </a:buClr>
              <a:buFont typeface="Wingdings" pitchFamily="2" charset="2"/>
              <a:buChar char="ü"/>
            </a:pPr>
            <a:r>
              <a:rPr lang="tr-TR" sz="2800" dirty="0" smtClean="0">
                <a:latin typeface="Times New Roman" pitchFamily="18" charset="0"/>
              </a:rPr>
              <a:t>Çocuk oyun ile kazandığı olumlu davranışları pekiştirip, olumsuz davranışları değiştirme olanağı bulmaktadır.</a:t>
            </a:r>
          </a:p>
          <a:p>
            <a:pPr>
              <a:buClr>
                <a:srgbClr val="008000"/>
              </a:buClr>
            </a:pPr>
            <a:endParaRPr lang="tr-TR" sz="2800" dirty="0" smtClean="0">
              <a:latin typeface="Times New Roman" pitchFamily="18" charset="0"/>
            </a:endParaRPr>
          </a:p>
          <a:p>
            <a:pPr>
              <a:buClr>
                <a:srgbClr val="008000"/>
              </a:buClr>
              <a:buFont typeface="Wingdings" pitchFamily="2" charset="2"/>
              <a:buChar char="ü"/>
            </a:pPr>
            <a:r>
              <a:rPr lang="tr-TR" sz="2800" dirty="0" smtClean="0">
                <a:latin typeface="Times New Roman" pitchFamily="18" charset="0"/>
              </a:rPr>
              <a:t>Çocuk oyun oynayarak kuralları öğrenir ve ilerde topluma uyumlu bir yetişkin haline gelir.</a:t>
            </a:r>
          </a:p>
          <a:p>
            <a:pPr>
              <a:buClr>
                <a:srgbClr val="008000"/>
              </a:buClr>
              <a:buFont typeface="Wingdings" pitchFamily="2" charset="2"/>
              <a:buChar char="ü"/>
            </a:pPr>
            <a:endParaRPr lang="tr-TR" sz="2800" dirty="0" smtClean="0">
              <a:latin typeface="Times New Roman" pitchFamily="18" charset="0"/>
            </a:endParaRPr>
          </a:p>
          <a:p>
            <a:pPr>
              <a:buClr>
                <a:srgbClr val="008000"/>
              </a:buClr>
              <a:buFont typeface="Wingdings" pitchFamily="2" charset="2"/>
              <a:buChar char="ü"/>
            </a:pPr>
            <a:r>
              <a:rPr lang="tr-TR" sz="2800" dirty="0" smtClean="0">
                <a:latin typeface="Times New Roman" pitchFamily="18" charset="0"/>
              </a:rPr>
              <a:t>Çocuk oyun oynayarak akranları ile iyi ilişkiler geliştirir ve dünya ile ilgili düşünceler geliştirirler.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71472" y="571480"/>
            <a:ext cx="4500594" cy="4893647"/>
          </a:xfrm>
          <a:prstGeom prst="rect">
            <a:avLst/>
          </a:prstGeom>
        </p:spPr>
        <p:txBody>
          <a:bodyPr wrap="square">
            <a:spAutoFit/>
          </a:bodyPr>
          <a:lstStyle/>
          <a:p>
            <a:pPr>
              <a:buClr>
                <a:srgbClr val="008000"/>
              </a:buClr>
              <a:buFont typeface="Wingdings" pitchFamily="2" charset="2"/>
              <a:buChar char="ü"/>
            </a:pPr>
            <a:r>
              <a:rPr lang="tr-TR" sz="2400" dirty="0" smtClean="0">
                <a:solidFill>
                  <a:srgbClr val="FF0000"/>
                </a:solidFill>
                <a:latin typeface="Times New Roman" pitchFamily="18" charset="0"/>
              </a:rPr>
              <a:t>Çocuk oyun oynayarak kendine uygun olan toplumsal rolleri geliştirir.</a:t>
            </a:r>
          </a:p>
          <a:p>
            <a:pPr>
              <a:buClr>
                <a:srgbClr val="008000"/>
              </a:buClr>
              <a:buFont typeface="Wingdings" pitchFamily="2" charset="2"/>
              <a:buChar char="ü"/>
            </a:pPr>
            <a:r>
              <a:rPr lang="tr-TR" sz="2400" dirty="0" smtClean="0">
                <a:solidFill>
                  <a:srgbClr val="002060"/>
                </a:solidFill>
                <a:latin typeface="Times New Roman" pitchFamily="18" charset="0"/>
              </a:rPr>
              <a:t>Çocuk oyun ile karşısındakine saygı gösterme, yenilgiyi kabul etme, sorumluluk alma gibi sosyal açıdan çok önemli davranışlar geliştirir.</a:t>
            </a:r>
          </a:p>
          <a:p>
            <a:pPr>
              <a:buClr>
                <a:srgbClr val="008000"/>
              </a:buClr>
              <a:buFont typeface="Wingdings" pitchFamily="2" charset="2"/>
              <a:buChar char="ü"/>
            </a:pPr>
            <a:r>
              <a:rPr lang="tr-TR" sz="2400" dirty="0" smtClean="0">
                <a:solidFill>
                  <a:srgbClr val="C00000"/>
                </a:solidFill>
                <a:latin typeface="Times New Roman" pitchFamily="18" charset="0"/>
              </a:rPr>
              <a:t>Çocuk doğru yanlış, güzel çirkin, iyi kötü, haklı haksız gibi kavramlar ve ahlaki anlayışları oyun sırasında öğrenir, dener ve kendine uygun olanı pekiştirir.</a:t>
            </a:r>
          </a:p>
        </p:txBody>
      </p:sp>
      <p:pic>
        <p:nvPicPr>
          <p:cNvPr id="3" name="2 Resim" descr="images.jpg"/>
          <p:cNvPicPr>
            <a:picLocks noChangeAspect="1"/>
          </p:cNvPicPr>
          <p:nvPr/>
        </p:nvPicPr>
        <p:blipFill>
          <a:blip r:embed="rId2"/>
          <a:stretch>
            <a:fillRect/>
          </a:stretch>
        </p:blipFill>
        <p:spPr>
          <a:xfrm>
            <a:off x="5072066" y="500042"/>
            <a:ext cx="3786214" cy="507209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00100" y="571480"/>
            <a:ext cx="7143800" cy="646331"/>
          </a:xfrm>
          <a:prstGeom prst="rect">
            <a:avLst/>
          </a:prstGeom>
        </p:spPr>
        <p:txBody>
          <a:bodyPr wrap="square">
            <a:spAutoFit/>
          </a:bodyPr>
          <a:lstStyle/>
          <a:p>
            <a:pPr algn="ctr"/>
            <a:r>
              <a:rPr lang="tr-TR" sz="3600" b="1" dirty="0" smtClean="0">
                <a:solidFill>
                  <a:srgbClr val="FF0000"/>
                </a:solidFill>
                <a:latin typeface="Times New Roman" pitchFamily="18" charset="0"/>
              </a:rPr>
              <a:t>2.Kişilik Gelişimi Üzerine Etkileri</a:t>
            </a:r>
            <a:endParaRPr lang="tr-TR" sz="3600" b="1" dirty="0">
              <a:solidFill>
                <a:srgbClr val="FF0000"/>
              </a:solidFill>
            </a:endParaRPr>
          </a:p>
        </p:txBody>
      </p:sp>
      <p:sp>
        <p:nvSpPr>
          <p:cNvPr id="5" name="4 Dikdörtgen"/>
          <p:cNvSpPr/>
          <p:nvPr/>
        </p:nvSpPr>
        <p:spPr>
          <a:xfrm>
            <a:off x="3571868" y="1428736"/>
            <a:ext cx="4786346" cy="3785652"/>
          </a:xfrm>
          <a:prstGeom prst="rect">
            <a:avLst/>
          </a:prstGeom>
        </p:spPr>
        <p:txBody>
          <a:bodyPr wrap="square">
            <a:spAutoFit/>
          </a:bodyPr>
          <a:lstStyle/>
          <a:p>
            <a:pPr>
              <a:buClr>
                <a:srgbClr val="008000"/>
              </a:buClr>
              <a:buFont typeface="Wingdings" pitchFamily="2" charset="2"/>
              <a:buChar char="ü"/>
            </a:pPr>
            <a:r>
              <a:rPr lang="tr-TR" sz="2400" dirty="0" smtClean="0">
                <a:solidFill>
                  <a:schemeClr val="bg2">
                    <a:lumMod val="25000"/>
                  </a:schemeClr>
                </a:solidFill>
                <a:latin typeface="Times New Roman" pitchFamily="18" charset="0"/>
              </a:rPr>
              <a:t>Oyun oynayan çocuğun duyguları keskinleşir ve yeteneklerinin farkına varır.</a:t>
            </a:r>
          </a:p>
          <a:p>
            <a:pPr>
              <a:buClr>
                <a:srgbClr val="008000"/>
              </a:buClr>
              <a:buFont typeface="Wingdings" pitchFamily="2" charset="2"/>
              <a:buChar char="ü"/>
            </a:pPr>
            <a:r>
              <a:rPr lang="tr-TR" sz="2400" dirty="0" smtClean="0">
                <a:solidFill>
                  <a:schemeClr val="bg2">
                    <a:lumMod val="25000"/>
                  </a:schemeClr>
                </a:solidFill>
                <a:latin typeface="Times New Roman" pitchFamily="18" charset="0"/>
              </a:rPr>
              <a:t>Oyun oynayan çocuk dürüstlüğü benimser.</a:t>
            </a:r>
          </a:p>
          <a:p>
            <a:pPr>
              <a:buClr>
                <a:srgbClr val="008000"/>
              </a:buClr>
              <a:buFont typeface="Wingdings" pitchFamily="2" charset="2"/>
              <a:buChar char="ü"/>
            </a:pPr>
            <a:r>
              <a:rPr lang="tr-TR" sz="2400" dirty="0" smtClean="0">
                <a:solidFill>
                  <a:schemeClr val="bg2">
                    <a:lumMod val="25000"/>
                  </a:schemeClr>
                </a:solidFill>
                <a:latin typeface="Times New Roman" pitchFamily="18" charset="0"/>
              </a:rPr>
              <a:t>Oyun pasif çocuğu aktifleştirip cesaretlendirir.</a:t>
            </a:r>
          </a:p>
          <a:p>
            <a:pPr>
              <a:buClr>
                <a:srgbClr val="008000"/>
              </a:buClr>
              <a:buFont typeface="Wingdings" pitchFamily="2" charset="2"/>
              <a:buChar char="ü"/>
            </a:pPr>
            <a:r>
              <a:rPr lang="tr-TR" sz="2400" dirty="0" smtClean="0">
                <a:solidFill>
                  <a:schemeClr val="bg2">
                    <a:lumMod val="25000"/>
                  </a:schemeClr>
                </a:solidFill>
                <a:latin typeface="Times New Roman" pitchFamily="18" charset="0"/>
              </a:rPr>
              <a:t>Oyun karar verme, analitik düşünme, problem çözme becerilerini geliştirir.</a:t>
            </a:r>
          </a:p>
        </p:txBody>
      </p:sp>
      <p:pic>
        <p:nvPicPr>
          <p:cNvPr id="6" name="Picture 3"/>
          <p:cNvPicPr>
            <a:picLocks noChangeAspect="1"/>
          </p:cNvPicPr>
          <p:nvPr/>
        </p:nvPicPr>
        <p:blipFill>
          <a:blip r:embed="rId2"/>
          <a:stretch>
            <a:fillRect/>
          </a:stretch>
        </p:blipFill>
        <p:spPr>
          <a:xfrm>
            <a:off x="857224" y="1285860"/>
            <a:ext cx="2357422" cy="309741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tretch>
            <a:fillRect/>
          </a:stretch>
        </p:blipFill>
        <p:spPr>
          <a:xfrm>
            <a:off x="3978692" y="2071678"/>
            <a:ext cx="4680109" cy="4253092"/>
          </a:xfrm>
          <a:prstGeom prst="rect">
            <a:avLst/>
          </a:prstGeom>
        </p:spPr>
      </p:pic>
      <p:sp>
        <p:nvSpPr>
          <p:cNvPr id="2" name="1 Dikdörtgen"/>
          <p:cNvSpPr/>
          <p:nvPr/>
        </p:nvSpPr>
        <p:spPr>
          <a:xfrm>
            <a:off x="857224" y="642918"/>
            <a:ext cx="4929222" cy="2677656"/>
          </a:xfrm>
          <a:prstGeom prst="rect">
            <a:avLst/>
          </a:prstGeom>
        </p:spPr>
        <p:txBody>
          <a:bodyPr wrap="square">
            <a:spAutoFit/>
          </a:bodyPr>
          <a:lstStyle/>
          <a:p>
            <a:pPr>
              <a:buClr>
                <a:srgbClr val="008000"/>
              </a:buClr>
              <a:buFont typeface="Wingdings" pitchFamily="2" charset="2"/>
              <a:buChar char="ü"/>
            </a:pPr>
            <a:r>
              <a:rPr lang="tr-TR" sz="2800" dirty="0" smtClean="0">
                <a:solidFill>
                  <a:schemeClr val="bg2">
                    <a:lumMod val="25000"/>
                  </a:schemeClr>
                </a:solidFill>
                <a:latin typeface="Times New Roman" pitchFamily="18" charset="0"/>
              </a:rPr>
              <a:t>Oyun oynayan çocuk kendine güvenme ve başkalarının haklarına saygılı olma konusunda gelişme gösterir.</a:t>
            </a:r>
          </a:p>
          <a:p>
            <a:pPr>
              <a:buClr>
                <a:srgbClr val="008000"/>
              </a:buClr>
              <a:buFont typeface="Wingdings" pitchFamily="2" charset="2"/>
              <a:buChar char="ü"/>
            </a:pPr>
            <a:r>
              <a:rPr lang="tr-TR" sz="2800" dirty="0" smtClean="0">
                <a:solidFill>
                  <a:schemeClr val="bg2">
                    <a:lumMod val="25000"/>
                  </a:schemeClr>
                </a:solidFill>
                <a:latin typeface="Times New Roman" pitchFamily="18" charset="0"/>
              </a:rPr>
              <a:t>Oyun oynayan çocuğun işbirliği yapma yeteneği oluşur.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14348" y="571480"/>
            <a:ext cx="7215238" cy="923330"/>
          </a:xfrm>
          <a:prstGeom prst="rect">
            <a:avLst/>
          </a:prstGeom>
        </p:spPr>
        <p:txBody>
          <a:bodyPr wrap="square">
            <a:spAutoFit/>
          </a:bodyPr>
          <a:lstStyle/>
          <a:p>
            <a:r>
              <a:rPr lang="tr-TR" sz="3600" b="1" dirty="0" smtClean="0">
                <a:solidFill>
                  <a:srgbClr val="FF0000"/>
                </a:solidFill>
                <a:latin typeface="Times New Roman" pitchFamily="18" charset="0"/>
              </a:rPr>
              <a:t>3.Zihinsel Gelişim Üzerine Etkileri</a:t>
            </a:r>
            <a:r>
              <a:rPr lang="tr-TR" dirty="0" smtClean="0">
                <a:latin typeface="Times New Roman" pitchFamily="18" charset="0"/>
              </a:rPr>
              <a:t/>
            </a:r>
            <a:br>
              <a:rPr lang="tr-TR" dirty="0" smtClean="0">
                <a:latin typeface="Times New Roman" pitchFamily="18" charset="0"/>
              </a:rPr>
            </a:br>
            <a:endParaRPr lang="tr-TR" dirty="0"/>
          </a:p>
        </p:txBody>
      </p:sp>
      <p:sp>
        <p:nvSpPr>
          <p:cNvPr id="3" name="2 Dikdörtgen"/>
          <p:cNvSpPr/>
          <p:nvPr/>
        </p:nvSpPr>
        <p:spPr>
          <a:xfrm>
            <a:off x="3500430" y="1214422"/>
            <a:ext cx="5357850" cy="4524315"/>
          </a:xfrm>
          <a:prstGeom prst="rect">
            <a:avLst/>
          </a:prstGeom>
        </p:spPr>
        <p:txBody>
          <a:bodyPr wrap="square">
            <a:spAutoFit/>
          </a:bodyPr>
          <a:lstStyle/>
          <a:p>
            <a:pPr>
              <a:buClr>
                <a:srgbClr val="008000"/>
              </a:buClr>
              <a:buFont typeface="Wingdings" pitchFamily="2" charset="2"/>
              <a:buChar char="ü"/>
            </a:pPr>
            <a:r>
              <a:rPr lang="tr-TR" sz="2400" dirty="0" smtClean="0">
                <a:solidFill>
                  <a:srgbClr val="0070C0"/>
                </a:solidFill>
                <a:latin typeface="Times New Roman" pitchFamily="18" charset="0"/>
              </a:rPr>
              <a:t>Oyun çocuğun dünyayı ve çevresini keşfetmesine, gerekli bilgileri edinmesine, merak duygusunu tatmin etmesine olanak sağlar.</a:t>
            </a:r>
          </a:p>
          <a:p>
            <a:pPr>
              <a:buClr>
                <a:srgbClr val="008000"/>
              </a:buClr>
              <a:buFont typeface="Wingdings" pitchFamily="2" charset="2"/>
              <a:buChar char="ü"/>
            </a:pPr>
            <a:r>
              <a:rPr lang="tr-TR" sz="2400" dirty="0" smtClean="0">
                <a:solidFill>
                  <a:srgbClr val="0070C0"/>
                </a:solidFill>
                <a:latin typeface="Times New Roman" pitchFamily="18" charset="0"/>
              </a:rPr>
              <a:t>Oyun yoluyla çocuk mantık yürütmeyi, seçim yapmayı, sebep sonuç ilişkileri kurmayı, dikkatini toplamayı, kendini bir amaca yöneltmeyi öğrenebilir.</a:t>
            </a:r>
          </a:p>
          <a:p>
            <a:pPr>
              <a:buClr>
                <a:srgbClr val="008000"/>
              </a:buClr>
              <a:buFont typeface="Wingdings" pitchFamily="2" charset="2"/>
              <a:buChar char="ü"/>
            </a:pPr>
            <a:r>
              <a:rPr lang="tr-TR" sz="2400" dirty="0" smtClean="0">
                <a:solidFill>
                  <a:srgbClr val="0070C0"/>
                </a:solidFill>
                <a:latin typeface="Times New Roman" pitchFamily="18" charset="0"/>
              </a:rPr>
              <a:t>Oyun büyüklük, şekil, renk, boyut, ağırlık, hacim, ölçme, sayma, tartma, zaman, mekan, uzaklık, uzay ile ilgili kavramların kazanılmasında etkilidir.</a:t>
            </a:r>
          </a:p>
        </p:txBody>
      </p:sp>
      <p:pic>
        <p:nvPicPr>
          <p:cNvPr id="4" name="Picture 4" descr="iuuq_NV_00xxx_SL_ubojujn_NK_zb_AP_jtj_SL_dpn0xq_NK_dpoufou0vqmpbet031220170lcsh7uwp_SL_kqh_SL_cnq"/>
          <p:cNvPicPr>
            <a:picLocks noChangeAspect="1" noChangeArrowheads="1"/>
          </p:cNvPicPr>
          <p:nvPr/>
        </p:nvPicPr>
        <p:blipFill>
          <a:blip r:embed="rId2"/>
          <a:srcRect/>
          <a:stretch>
            <a:fillRect/>
          </a:stretch>
        </p:blipFill>
        <p:spPr bwMode="auto">
          <a:xfrm>
            <a:off x="214282" y="1857364"/>
            <a:ext cx="3124192"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tr-TR" sz="3600" dirty="0" smtClean="0">
                <a:solidFill>
                  <a:srgbClr val="FF0000"/>
                </a:solidFill>
                <a:latin typeface="Times New Roman" pitchFamily="18" charset="0"/>
              </a:rPr>
              <a:t>4.Duygusal Gelişim Üzerine Etkileri</a:t>
            </a:r>
          </a:p>
        </p:txBody>
      </p:sp>
      <p:sp>
        <p:nvSpPr>
          <p:cNvPr id="20483" name="Rectangle 3"/>
          <p:cNvSpPr>
            <a:spLocks noGrp="1" noChangeArrowheads="1"/>
          </p:cNvSpPr>
          <p:nvPr>
            <p:ph type="body" idx="1"/>
          </p:nvPr>
        </p:nvSpPr>
        <p:spPr>
          <a:xfrm>
            <a:off x="457200" y="1481328"/>
            <a:ext cx="4471990" cy="4662316"/>
          </a:xfrm>
        </p:spPr>
        <p:txBody>
          <a:bodyPr>
            <a:normAutofit fontScale="85000" lnSpcReduction="10000"/>
          </a:bodyPr>
          <a:lstStyle/>
          <a:p>
            <a:pPr eaLnBrk="1" hangingPunct="1">
              <a:lnSpc>
                <a:spcPct val="90000"/>
              </a:lnSpc>
              <a:buClr>
                <a:srgbClr val="008000"/>
              </a:buClr>
              <a:buSzTx/>
              <a:buFont typeface="Wingdings" pitchFamily="2" charset="2"/>
              <a:buChar char="ü"/>
            </a:pPr>
            <a:r>
              <a:rPr lang="tr-TR" dirty="0" smtClean="0">
                <a:solidFill>
                  <a:srgbClr val="0070C0"/>
                </a:solidFill>
                <a:latin typeface="Times New Roman" pitchFamily="18" charset="0"/>
              </a:rPr>
              <a:t>Mutluluk, dostluk, sevinç, korku, acı, acıma, kaygı, düşmanlık, kin, nefret, sevme, sevilme, güven duyma, bağımlılık, bağımsızlık, ayrılık, ölüm gibi pek çok duygusal tepkiyi çocuk oyun yolu ile öğrenmektedir.</a:t>
            </a:r>
          </a:p>
          <a:p>
            <a:pPr eaLnBrk="1" hangingPunct="1">
              <a:lnSpc>
                <a:spcPct val="90000"/>
              </a:lnSpc>
              <a:buClr>
                <a:srgbClr val="008000"/>
              </a:buClr>
              <a:buSzTx/>
              <a:buFont typeface="Wingdings" pitchFamily="2" charset="2"/>
              <a:buChar char="ü"/>
            </a:pPr>
            <a:r>
              <a:rPr lang="tr-TR" dirty="0" smtClean="0">
                <a:solidFill>
                  <a:srgbClr val="0070C0"/>
                </a:solidFill>
                <a:latin typeface="Times New Roman" pitchFamily="18" charset="0"/>
              </a:rPr>
              <a:t>Oyun çocuğun saldırganlık dürtüsünü ve birikmiş enerjisini boşaltmasını sağlamaktadır</a:t>
            </a:r>
          </a:p>
          <a:p>
            <a:pPr eaLnBrk="1" hangingPunct="1">
              <a:lnSpc>
                <a:spcPct val="90000"/>
              </a:lnSpc>
              <a:buClr>
                <a:srgbClr val="008000"/>
              </a:buClr>
              <a:buSzTx/>
              <a:buFont typeface="Wingdings" pitchFamily="2" charset="2"/>
              <a:buChar char="ü"/>
            </a:pPr>
            <a:r>
              <a:rPr lang="tr-TR" dirty="0" smtClean="0">
                <a:solidFill>
                  <a:srgbClr val="0070C0"/>
                </a:solidFill>
                <a:latin typeface="Times New Roman" pitchFamily="18" charset="0"/>
              </a:rPr>
              <a:t>Çocuk yaşadığı duygusal sorunu oyunda ortaya koyabilmekte ve bu sorunu çözümleme yoluna gidebilmektedir.</a:t>
            </a:r>
          </a:p>
        </p:txBody>
      </p:sp>
      <p:pic>
        <p:nvPicPr>
          <p:cNvPr id="4" name="3 Resim" descr="rg2tqgh4t23qghrt.jpg"/>
          <p:cNvPicPr>
            <a:picLocks noChangeAspect="1"/>
          </p:cNvPicPr>
          <p:nvPr/>
        </p:nvPicPr>
        <p:blipFill>
          <a:blip r:embed="rId2" cstate="print"/>
          <a:stretch>
            <a:fillRect/>
          </a:stretch>
        </p:blipFill>
        <p:spPr>
          <a:xfrm>
            <a:off x="5143504" y="1428736"/>
            <a:ext cx="3714776" cy="4143404"/>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7813"/>
            <a:ext cx="8229600" cy="1855787"/>
          </a:xfrm>
        </p:spPr>
        <p:txBody>
          <a:bodyPr/>
          <a:lstStyle/>
          <a:p>
            <a:pPr algn="ctr" eaLnBrk="1" hangingPunct="1"/>
            <a:r>
              <a:rPr lang="tr-TR" sz="3600" dirty="0" smtClean="0">
                <a:solidFill>
                  <a:srgbClr val="FF0000"/>
                </a:solidFill>
                <a:latin typeface="Times New Roman" pitchFamily="18" charset="0"/>
              </a:rPr>
              <a:t>5.Dil Gelişimi Üzerine Etkileri</a:t>
            </a:r>
            <a:r>
              <a:rPr lang="tr-TR" dirty="0" smtClean="0">
                <a:solidFill>
                  <a:srgbClr val="FF0000"/>
                </a:solidFill>
                <a:latin typeface="Times New Roman" pitchFamily="18" charset="0"/>
              </a:rPr>
              <a:t/>
            </a:r>
            <a:br>
              <a:rPr lang="tr-TR" dirty="0" smtClean="0">
                <a:solidFill>
                  <a:srgbClr val="FF0000"/>
                </a:solidFill>
                <a:latin typeface="Times New Roman" pitchFamily="18" charset="0"/>
              </a:rPr>
            </a:br>
            <a:endParaRPr lang="tr-TR" dirty="0" smtClean="0">
              <a:solidFill>
                <a:srgbClr val="FF0000"/>
              </a:solidFill>
              <a:latin typeface="Times New Roman" pitchFamily="18" charset="0"/>
            </a:endParaRPr>
          </a:p>
        </p:txBody>
      </p:sp>
      <p:sp>
        <p:nvSpPr>
          <p:cNvPr id="24579" name="Rectangle 3"/>
          <p:cNvSpPr>
            <a:spLocks noGrp="1" noChangeArrowheads="1"/>
          </p:cNvSpPr>
          <p:nvPr>
            <p:ph type="body" idx="1"/>
          </p:nvPr>
        </p:nvSpPr>
        <p:spPr>
          <a:xfrm>
            <a:off x="3857620" y="1285860"/>
            <a:ext cx="4829180" cy="5267340"/>
          </a:xfrm>
        </p:spPr>
        <p:txBody>
          <a:bodyPr>
            <a:normAutofit fontScale="92500" lnSpcReduction="20000"/>
          </a:bodyPr>
          <a:lstStyle/>
          <a:p>
            <a:pPr eaLnBrk="1" hangingPunct="1">
              <a:buClr>
                <a:srgbClr val="008000"/>
              </a:buClr>
              <a:buSzTx/>
              <a:buFont typeface="Wingdings" pitchFamily="2" charset="2"/>
              <a:buChar char="ü"/>
            </a:pPr>
            <a:r>
              <a:rPr lang="tr-TR" dirty="0" smtClean="0">
                <a:solidFill>
                  <a:srgbClr val="0070C0"/>
                </a:solidFill>
                <a:latin typeface="Times New Roman" pitchFamily="18" charset="0"/>
              </a:rPr>
              <a:t>Çocuk oyun esnasında dili; sözlü olarak ifade edilenleri anlama, yeni sözcükler kazanma, duygu ve düşüncelerini anlatma, bir problem durumu çözümleyebilme, tahminde bulunma, bilgi aktarma amacıyla kullanır.</a:t>
            </a:r>
          </a:p>
          <a:p>
            <a:pPr eaLnBrk="1" hangingPunct="1">
              <a:buClr>
                <a:srgbClr val="008000"/>
              </a:buClr>
              <a:buSzTx/>
              <a:buFont typeface="Wingdings" pitchFamily="2" charset="2"/>
              <a:buChar char="ü"/>
            </a:pPr>
            <a:r>
              <a:rPr lang="tr-TR" dirty="0" smtClean="0">
                <a:solidFill>
                  <a:srgbClr val="0070C0"/>
                </a:solidFill>
                <a:latin typeface="Times New Roman" pitchFamily="18" charset="0"/>
              </a:rPr>
              <a:t>Konuşma becerisi artar, söz dağarcığı gelişir, rahat konuşma ve düşüncelerini açıklama alışkanlığı kazanır, soru sormayı, yeni bilgiler edinmeyi, bilgilerini başkalarına açıklama alışkanlığını edinir. </a:t>
            </a:r>
          </a:p>
        </p:txBody>
      </p:sp>
      <p:pic>
        <p:nvPicPr>
          <p:cNvPr id="4" name="3 Resim" descr="indir1.jpg"/>
          <p:cNvPicPr>
            <a:picLocks noChangeAspect="1"/>
          </p:cNvPicPr>
          <p:nvPr/>
        </p:nvPicPr>
        <p:blipFill>
          <a:blip r:embed="rId2"/>
          <a:stretch>
            <a:fillRect/>
          </a:stretch>
        </p:blipFill>
        <p:spPr>
          <a:xfrm>
            <a:off x="428596" y="1285860"/>
            <a:ext cx="3500462" cy="3500462"/>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tr-TR" smtClean="0"/>
          </a:p>
        </p:txBody>
      </p:sp>
      <p:sp>
        <p:nvSpPr>
          <p:cNvPr id="25603" name="Rectangle 3"/>
          <p:cNvSpPr>
            <a:spLocks noGrp="1" noChangeArrowheads="1"/>
          </p:cNvSpPr>
          <p:nvPr>
            <p:ph type="body" idx="1"/>
          </p:nvPr>
        </p:nvSpPr>
        <p:spPr>
          <a:xfrm>
            <a:off x="304800" y="1600200"/>
            <a:ext cx="4648200" cy="5105400"/>
          </a:xfrm>
        </p:spPr>
        <p:txBody>
          <a:bodyPr/>
          <a:lstStyle/>
          <a:p>
            <a:pPr eaLnBrk="1" hangingPunct="1">
              <a:buClr>
                <a:srgbClr val="008000"/>
              </a:buClr>
              <a:buSzTx/>
              <a:buFont typeface="Wingdings" pitchFamily="2" charset="2"/>
              <a:buChar char="ü"/>
            </a:pPr>
            <a:r>
              <a:rPr lang="tr-TR" dirty="0" smtClean="0">
                <a:solidFill>
                  <a:srgbClr val="0070C0"/>
                </a:solidFill>
                <a:latin typeface="Times New Roman" pitchFamily="18" charset="0"/>
              </a:rPr>
              <a:t>Oyun ortamında çocuk, yeni sözcükler öğrenir, daha düzgün ve kurallı cümleler kurmayı öğrenir. Öğrendiği sözcüklerle arkadaşlarına bir şeyler anlatmayı, onları dinleyip anlamayı, bu yolla da dili kullanmayı öğrenir.</a:t>
            </a:r>
          </a:p>
          <a:p>
            <a:pPr eaLnBrk="1" hangingPunct="1">
              <a:buClr>
                <a:srgbClr val="008000"/>
              </a:buClr>
              <a:buSzTx/>
              <a:buFont typeface="Wingdings" pitchFamily="2" charset="2"/>
              <a:buNone/>
            </a:pPr>
            <a:endParaRPr lang="tr-TR" dirty="0" smtClean="0"/>
          </a:p>
        </p:txBody>
      </p:sp>
      <p:pic>
        <p:nvPicPr>
          <p:cNvPr id="7" name="Picture 4" descr="misket_oyunu"/>
          <p:cNvPicPr>
            <a:picLocks noChangeAspect="1" noChangeArrowheads="1"/>
          </p:cNvPicPr>
          <p:nvPr/>
        </p:nvPicPr>
        <p:blipFill>
          <a:blip r:embed="rId2"/>
          <a:stretch>
            <a:fillRect/>
          </a:stretch>
        </p:blipFill>
        <p:spPr bwMode="auto">
          <a:xfrm>
            <a:off x="4786314" y="1571612"/>
            <a:ext cx="4038600" cy="245401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571481"/>
            <a:ext cx="7772400" cy="1643073"/>
          </a:xfrm>
        </p:spPr>
        <p:txBody>
          <a:bodyPr>
            <a:noAutofit/>
          </a:bodyPr>
          <a:lstStyle/>
          <a:p>
            <a:pPr algn="ctr"/>
            <a:r>
              <a:rPr lang="tr-TR" sz="5400" b="1" dirty="0" smtClean="0">
                <a:solidFill>
                  <a:srgbClr val="0000FF"/>
                </a:solidFill>
                <a:latin typeface="Georgia" pitchFamily="18" charset="0"/>
              </a:rPr>
              <a:t>Ç</a:t>
            </a:r>
            <a:r>
              <a:rPr lang="tr-TR" sz="5400" b="1" dirty="0" smtClean="0">
                <a:solidFill>
                  <a:srgbClr val="00FF00"/>
                </a:solidFill>
                <a:latin typeface="Georgia" pitchFamily="18" charset="0"/>
              </a:rPr>
              <a:t>O</a:t>
            </a:r>
            <a:r>
              <a:rPr lang="tr-TR" sz="5400" b="1" dirty="0" smtClean="0">
                <a:solidFill>
                  <a:srgbClr val="FF0000"/>
                </a:solidFill>
                <a:latin typeface="Georgia" pitchFamily="18" charset="0"/>
              </a:rPr>
              <a:t>C</a:t>
            </a:r>
            <a:r>
              <a:rPr lang="tr-TR" sz="5400" b="1" dirty="0" smtClean="0">
                <a:solidFill>
                  <a:srgbClr val="666699"/>
                </a:solidFill>
                <a:latin typeface="Georgia" pitchFamily="18" charset="0"/>
              </a:rPr>
              <a:t>U</a:t>
            </a:r>
            <a:r>
              <a:rPr lang="tr-TR" sz="5400" b="1" dirty="0" smtClean="0">
                <a:solidFill>
                  <a:schemeClr val="bg2"/>
                </a:solidFill>
                <a:latin typeface="Georgia" pitchFamily="18" charset="0"/>
              </a:rPr>
              <a:t>K</a:t>
            </a:r>
            <a:r>
              <a:rPr lang="tr-TR" sz="5400" b="1" dirty="0" smtClean="0">
                <a:solidFill>
                  <a:srgbClr val="FFFF00"/>
                </a:solidFill>
                <a:latin typeface="Georgia" pitchFamily="18" charset="0"/>
              </a:rPr>
              <a:t>L</a:t>
            </a:r>
            <a:r>
              <a:rPr lang="tr-TR" sz="5400" b="1" dirty="0" smtClean="0">
                <a:solidFill>
                  <a:srgbClr val="CC0099"/>
                </a:solidFill>
                <a:latin typeface="Georgia" pitchFamily="18" charset="0"/>
              </a:rPr>
              <a:t>A</a:t>
            </a:r>
            <a:r>
              <a:rPr lang="tr-TR" sz="5400" b="1" dirty="0" smtClean="0">
                <a:solidFill>
                  <a:srgbClr val="990000"/>
                </a:solidFill>
                <a:latin typeface="Georgia" pitchFamily="18" charset="0"/>
              </a:rPr>
              <a:t>R V</a:t>
            </a:r>
            <a:r>
              <a:rPr lang="tr-TR" sz="5400" b="1" dirty="0" smtClean="0">
                <a:solidFill>
                  <a:srgbClr val="FFFF00"/>
                </a:solidFill>
                <a:latin typeface="Georgia" pitchFamily="18" charset="0"/>
              </a:rPr>
              <a:t>E</a:t>
            </a:r>
            <a:r>
              <a:rPr lang="tr-TR" sz="5400" b="1" dirty="0" smtClean="0">
                <a:latin typeface="Georgia" pitchFamily="18" charset="0"/>
              </a:rPr>
              <a:t> </a:t>
            </a:r>
            <a:r>
              <a:rPr lang="tr-TR" sz="5400" b="1" dirty="0" smtClean="0">
                <a:solidFill>
                  <a:srgbClr val="00CC00"/>
                </a:solidFill>
                <a:latin typeface="Georgia" pitchFamily="18" charset="0"/>
              </a:rPr>
              <a:t>O</a:t>
            </a:r>
            <a:r>
              <a:rPr lang="tr-TR" sz="5400" b="1" dirty="0" smtClean="0">
                <a:solidFill>
                  <a:srgbClr val="D60093"/>
                </a:solidFill>
                <a:latin typeface="Georgia" pitchFamily="18" charset="0"/>
              </a:rPr>
              <a:t>Y</a:t>
            </a:r>
            <a:r>
              <a:rPr lang="tr-TR" sz="5400" b="1" dirty="0" smtClean="0">
                <a:solidFill>
                  <a:srgbClr val="FF6600"/>
                </a:solidFill>
                <a:latin typeface="Georgia" pitchFamily="18" charset="0"/>
              </a:rPr>
              <a:t>U</a:t>
            </a:r>
            <a:r>
              <a:rPr lang="tr-TR" sz="5400" b="1" dirty="0" smtClean="0">
                <a:solidFill>
                  <a:srgbClr val="0000FF"/>
                </a:solidFill>
                <a:latin typeface="Georgia" pitchFamily="18" charset="0"/>
              </a:rPr>
              <a:t>N</a:t>
            </a:r>
            <a:endParaRPr lang="tr-TR" sz="5400" dirty="0"/>
          </a:p>
        </p:txBody>
      </p:sp>
      <p:sp>
        <p:nvSpPr>
          <p:cNvPr id="3" name="2 Alt Başlık"/>
          <p:cNvSpPr>
            <a:spLocks noGrp="1"/>
          </p:cNvSpPr>
          <p:nvPr>
            <p:ph type="subTitle" idx="1"/>
          </p:nvPr>
        </p:nvSpPr>
        <p:spPr/>
        <p:txBody>
          <a:bodyPr/>
          <a:lstStyle/>
          <a:p>
            <a:endParaRPr lang="tr-TR" dirty="0"/>
          </a:p>
        </p:txBody>
      </p:sp>
      <p:pic>
        <p:nvPicPr>
          <p:cNvPr id="4" name="3 Resim" descr="indir.jpg"/>
          <p:cNvPicPr>
            <a:picLocks noChangeAspect="1"/>
          </p:cNvPicPr>
          <p:nvPr/>
        </p:nvPicPr>
        <p:blipFill>
          <a:blip r:embed="rId2"/>
          <a:stretch>
            <a:fillRect/>
          </a:stretch>
        </p:blipFill>
        <p:spPr>
          <a:xfrm>
            <a:off x="285720" y="2233364"/>
            <a:ext cx="8429684" cy="35719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28596" y="214290"/>
            <a:ext cx="8229600" cy="1779587"/>
          </a:xfrm>
        </p:spPr>
        <p:txBody>
          <a:bodyPr/>
          <a:lstStyle/>
          <a:p>
            <a:pPr algn="ctr" eaLnBrk="1" hangingPunct="1"/>
            <a:r>
              <a:rPr lang="tr-TR" sz="3200" dirty="0" smtClean="0">
                <a:solidFill>
                  <a:srgbClr val="FF0000"/>
                </a:solidFill>
                <a:latin typeface="Times New Roman" pitchFamily="18" charset="0"/>
              </a:rPr>
              <a:t>6.Fiziksel ve </a:t>
            </a:r>
            <a:r>
              <a:rPr lang="tr-TR" sz="3200" dirty="0" err="1" smtClean="0">
                <a:solidFill>
                  <a:srgbClr val="FF0000"/>
                </a:solidFill>
                <a:latin typeface="Times New Roman" pitchFamily="18" charset="0"/>
              </a:rPr>
              <a:t>Psikomotor</a:t>
            </a:r>
            <a:r>
              <a:rPr lang="tr-TR" sz="3200" dirty="0" smtClean="0">
                <a:solidFill>
                  <a:srgbClr val="FF0000"/>
                </a:solidFill>
                <a:latin typeface="Times New Roman" pitchFamily="18" charset="0"/>
              </a:rPr>
              <a:t>(Bedensel) Gelişim   Üzerine Etkileri</a:t>
            </a:r>
            <a:r>
              <a:rPr lang="tr-TR" sz="3600" dirty="0" smtClean="0">
                <a:solidFill>
                  <a:schemeClr val="tx1"/>
                </a:solidFill>
                <a:latin typeface="Times New Roman" pitchFamily="18" charset="0"/>
              </a:rPr>
              <a:t/>
            </a:r>
            <a:br>
              <a:rPr lang="tr-TR" sz="3600" dirty="0" smtClean="0">
                <a:solidFill>
                  <a:schemeClr val="tx1"/>
                </a:solidFill>
                <a:latin typeface="Times New Roman" pitchFamily="18" charset="0"/>
              </a:rPr>
            </a:br>
            <a:endParaRPr lang="tr-TR" sz="3600" dirty="0" smtClean="0">
              <a:solidFill>
                <a:schemeClr val="tx1"/>
              </a:solidFill>
              <a:latin typeface="Times New Roman" pitchFamily="18" charset="0"/>
            </a:endParaRPr>
          </a:p>
        </p:txBody>
      </p:sp>
      <p:sp>
        <p:nvSpPr>
          <p:cNvPr id="26627" name="Rectangle 3"/>
          <p:cNvSpPr>
            <a:spLocks noGrp="1" noChangeArrowheads="1"/>
          </p:cNvSpPr>
          <p:nvPr>
            <p:ph type="body" idx="1"/>
          </p:nvPr>
        </p:nvSpPr>
        <p:spPr>
          <a:xfrm>
            <a:off x="457200" y="1447800"/>
            <a:ext cx="5257800" cy="5410200"/>
          </a:xfrm>
        </p:spPr>
        <p:txBody>
          <a:bodyPr/>
          <a:lstStyle/>
          <a:p>
            <a:pPr eaLnBrk="1" hangingPunct="1">
              <a:buClr>
                <a:srgbClr val="008000"/>
              </a:buClr>
              <a:buSzTx/>
              <a:buFont typeface="Wingdings" pitchFamily="2" charset="2"/>
              <a:buChar char="ü"/>
            </a:pPr>
            <a:r>
              <a:rPr lang="tr-TR" dirty="0" smtClean="0">
                <a:solidFill>
                  <a:schemeClr val="bg2">
                    <a:lumMod val="25000"/>
                  </a:schemeClr>
                </a:solidFill>
                <a:latin typeface="Times New Roman" pitchFamily="18" charset="0"/>
              </a:rPr>
              <a:t>Oyun çocuğun kas gelişimini hızlandırmaktadır.</a:t>
            </a:r>
          </a:p>
          <a:p>
            <a:pPr eaLnBrk="1" hangingPunct="1">
              <a:buClr>
                <a:srgbClr val="008000"/>
              </a:buClr>
              <a:buSzTx/>
              <a:buFont typeface="Wingdings" pitchFamily="2" charset="2"/>
              <a:buChar char="ü"/>
            </a:pPr>
            <a:r>
              <a:rPr lang="tr-TR" dirty="0" smtClean="0">
                <a:solidFill>
                  <a:schemeClr val="bg2">
                    <a:lumMod val="25000"/>
                  </a:schemeClr>
                </a:solidFill>
                <a:latin typeface="Times New Roman" pitchFamily="18" charset="0"/>
              </a:rPr>
              <a:t>Koşma, atlama, sıçrama, tırmanma, sürünme gibi fiziki güç gerektiren oyunlar da çocuğun solunum, dolaşım, sindirim ve boşaltım gibi sistemlerinin düzenli çalışmasını sağlamaktadır</a:t>
            </a:r>
            <a:r>
              <a:rPr lang="tr-TR" dirty="0" smtClean="0">
                <a:solidFill>
                  <a:schemeClr val="bg2">
                    <a:lumMod val="25000"/>
                  </a:schemeClr>
                </a:solidFill>
              </a:rPr>
              <a:t>.</a:t>
            </a:r>
          </a:p>
          <a:p>
            <a:pPr eaLnBrk="1" hangingPunct="1">
              <a:buClr>
                <a:srgbClr val="008000"/>
              </a:buClr>
              <a:buSzTx/>
              <a:buFont typeface="Wingdings" pitchFamily="2" charset="2"/>
              <a:buChar char="ü"/>
            </a:pPr>
            <a:endParaRPr lang="tr-TR" dirty="0" smtClean="0"/>
          </a:p>
        </p:txBody>
      </p:sp>
      <p:pic>
        <p:nvPicPr>
          <p:cNvPr id="26628" name="Picture 5" descr="korebe"/>
          <p:cNvPicPr>
            <a:picLocks noChangeAspect="1" noChangeArrowheads="1"/>
          </p:cNvPicPr>
          <p:nvPr/>
        </p:nvPicPr>
        <p:blipFill>
          <a:blip r:embed="rId2"/>
          <a:stretch>
            <a:fillRect/>
          </a:stretch>
        </p:blipFill>
        <p:spPr bwMode="auto">
          <a:xfrm>
            <a:off x="5715008" y="1500174"/>
            <a:ext cx="3076604" cy="42497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tr-TR" smtClean="0"/>
          </a:p>
        </p:txBody>
      </p:sp>
      <p:sp>
        <p:nvSpPr>
          <p:cNvPr id="27651" name="Rectangle 3"/>
          <p:cNvSpPr>
            <a:spLocks noGrp="1" noChangeArrowheads="1"/>
          </p:cNvSpPr>
          <p:nvPr>
            <p:ph type="body" idx="1"/>
          </p:nvPr>
        </p:nvSpPr>
        <p:spPr/>
        <p:txBody>
          <a:bodyPr/>
          <a:lstStyle/>
          <a:p>
            <a:pPr eaLnBrk="1" hangingPunct="1">
              <a:buClr>
                <a:srgbClr val="008000"/>
              </a:buClr>
              <a:buSzTx/>
              <a:buFont typeface="Wingdings" pitchFamily="2" charset="2"/>
              <a:buChar char="ü"/>
            </a:pPr>
            <a:r>
              <a:rPr lang="tr-TR" dirty="0" smtClean="0">
                <a:solidFill>
                  <a:srgbClr val="0070C0"/>
                </a:solidFill>
                <a:latin typeface="Times New Roman" pitchFamily="18" charset="0"/>
              </a:rPr>
              <a:t>Çocukların yürüme, koşma, atlama, tırmanma, kayma, inme, çıkma,fırlatma, yakalama, sıçrama, zıplama, sallanma gibi eylemlerle sürekli hareket halinde olmaları, onların büyük kas gelişimini desteklemekte ve etkilemektedir.</a:t>
            </a:r>
          </a:p>
          <a:p>
            <a:pPr eaLnBrk="1" hangingPunct="1">
              <a:buClr>
                <a:srgbClr val="008000"/>
              </a:buClr>
              <a:buSzTx/>
              <a:buFont typeface="Wingdings" pitchFamily="2" charset="2"/>
              <a:buChar char="ü"/>
            </a:pPr>
            <a:r>
              <a:rPr lang="tr-TR" dirty="0" smtClean="0">
                <a:solidFill>
                  <a:srgbClr val="0070C0"/>
                </a:solidFill>
                <a:latin typeface="Times New Roman" pitchFamily="18" charset="0"/>
              </a:rPr>
              <a:t>Çocukların, el ve parmak kaslarının gelişimi olan küçük kasların gelişimi ise tutma, koparma, kesme, bağlama, çözme, düğümleme, yoğurma, delme, boyama, dikme, örme ve geçirme gibi etkinliklerin oranında artmaktadır.</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57200" y="1481328"/>
            <a:ext cx="4543428" cy="4525963"/>
          </a:xfrm>
        </p:spPr>
        <p:txBody>
          <a:bodyPr/>
          <a:lstStyle/>
          <a:p>
            <a:r>
              <a:rPr lang="tr-TR" sz="2800" dirty="0" smtClean="0">
                <a:solidFill>
                  <a:srgbClr val="0000FF"/>
                </a:solidFill>
              </a:rPr>
              <a:t>Tek başına oyun </a:t>
            </a:r>
          </a:p>
          <a:p>
            <a:r>
              <a:rPr lang="tr-TR" sz="2800" dirty="0" smtClean="0">
                <a:solidFill>
                  <a:srgbClr val="0000FF"/>
                </a:solidFill>
              </a:rPr>
              <a:t>Başka bir oyunu izleme </a:t>
            </a:r>
          </a:p>
          <a:p>
            <a:r>
              <a:rPr lang="tr-TR" sz="2800" dirty="0" smtClean="0">
                <a:solidFill>
                  <a:srgbClr val="0000FF"/>
                </a:solidFill>
              </a:rPr>
              <a:t>Paralel oyun</a:t>
            </a:r>
          </a:p>
          <a:p>
            <a:r>
              <a:rPr lang="tr-TR" sz="2800" dirty="0" smtClean="0">
                <a:solidFill>
                  <a:srgbClr val="0000FF"/>
                </a:solidFill>
              </a:rPr>
              <a:t>İşbirliğine dayalı kurallı oyun </a:t>
            </a:r>
          </a:p>
          <a:p>
            <a:endParaRPr lang="tr-TR" dirty="0"/>
          </a:p>
        </p:txBody>
      </p:sp>
      <p:sp>
        <p:nvSpPr>
          <p:cNvPr id="3" name="2 Başlık"/>
          <p:cNvSpPr>
            <a:spLocks noGrp="1"/>
          </p:cNvSpPr>
          <p:nvPr>
            <p:ph type="title"/>
          </p:nvPr>
        </p:nvSpPr>
        <p:spPr/>
        <p:txBody>
          <a:bodyPr/>
          <a:lstStyle/>
          <a:p>
            <a:pPr algn="ctr"/>
            <a:r>
              <a:rPr lang="tr-TR" dirty="0" smtClean="0">
                <a:solidFill>
                  <a:srgbClr val="D32D98"/>
                </a:solidFill>
              </a:rPr>
              <a:t>OYUN SINIFLAMALARI</a:t>
            </a:r>
            <a:endParaRPr lang="tr-TR" dirty="0"/>
          </a:p>
        </p:txBody>
      </p:sp>
      <p:pic>
        <p:nvPicPr>
          <p:cNvPr id="4" name="3 Resim" descr="21bf78a2b57ba3fb2f88ed3dd4704fc6.jpg"/>
          <p:cNvPicPr>
            <a:picLocks noChangeAspect="1"/>
          </p:cNvPicPr>
          <p:nvPr/>
        </p:nvPicPr>
        <p:blipFill>
          <a:blip r:embed="rId2"/>
          <a:stretch>
            <a:fillRect/>
          </a:stretch>
        </p:blipFill>
        <p:spPr>
          <a:xfrm>
            <a:off x="4357686" y="1285860"/>
            <a:ext cx="4286280" cy="35299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285984" y="214290"/>
            <a:ext cx="4572000" cy="1384995"/>
          </a:xfrm>
          <a:prstGeom prst="rect">
            <a:avLst/>
          </a:prstGeom>
        </p:spPr>
        <p:txBody>
          <a:bodyPr wrap="square">
            <a:spAutoFit/>
          </a:bodyPr>
          <a:lstStyle/>
          <a:p>
            <a:pPr algn="ctr"/>
            <a:r>
              <a:rPr lang="tr-TR" sz="2800" b="1" dirty="0" smtClean="0">
                <a:solidFill>
                  <a:srgbClr val="D32D98"/>
                </a:solidFill>
              </a:rPr>
              <a:t>ANNE-BABA VE ÇOCUK İLİŞKİSİNDE OYUNUN YERİ</a:t>
            </a:r>
            <a:endParaRPr lang="tr-TR" sz="2800" dirty="0"/>
          </a:p>
        </p:txBody>
      </p:sp>
      <p:sp>
        <p:nvSpPr>
          <p:cNvPr id="3" name="2 Dikdörtgen"/>
          <p:cNvSpPr/>
          <p:nvPr/>
        </p:nvSpPr>
        <p:spPr>
          <a:xfrm>
            <a:off x="285720" y="1428736"/>
            <a:ext cx="5643602" cy="4893647"/>
          </a:xfrm>
          <a:prstGeom prst="rect">
            <a:avLst/>
          </a:prstGeom>
        </p:spPr>
        <p:txBody>
          <a:bodyPr wrap="square">
            <a:spAutoFit/>
          </a:bodyPr>
          <a:lstStyle/>
          <a:p>
            <a:pPr algn="ctr"/>
            <a:r>
              <a:rPr lang="tr-TR" sz="2400" b="1" dirty="0" smtClean="0">
                <a:solidFill>
                  <a:schemeClr val="hlink"/>
                </a:solidFill>
              </a:rPr>
              <a:t>Anne-Babalar</a:t>
            </a:r>
            <a:r>
              <a:rPr lang="tr-TR" sz="2400" b="1" dirty="0" smtClean="0">
                <a:solidFill>
                  <a:srgbClr val="D32D98"/>
                </a:solidFill>
              </a:rPr>
              <a:t>,</a:t>
            </a:r>
          </a:p>
          <a:p>
            <a:r>
              <a:rPr lang="tr-TR" sz="2400" dirty="0" smtClean="0">
                <a:solidFill>
                  <a:srgbClr val="0000FF"/>
                </a:solidFill>
              </a:rPr>
              <a:t>	Çocuklarıyla ilişkilerinin önemli bir kısmını oyun aracılığı ile gerçekleştirir.</a:t>
            </a:r>
            <a:r>
              <a:rPr lang="tr-TR" sz="2400" dirty="0" smtClean="0"/>
              <a:t> </a:t>
            </a:r>
          </a:p>
          <a:p>
            <a:r>
              <a:rPr lang="tr-TR" sz="2400" dirty="0" smtClean="0">
                <a:solidFill>
                  <a:srgbClr val="0000FF"/>
                </a:solidFill>
              </a:rPr>
              <a:t>Oyun oynayarak çocuklarına yaklaşabilirler ve onları keşfetme fırsatı yakalarlar</a:t>
            </a:r>
            <a:endParaRPr lang="tr-TR" sz="2400" dirty="0" smtClean="0"/>
          </a:p>
          <a:p>
            <a:r>
              <a:rPr lang="tr-TR" sz="2400" dirty="0" smtClean="0">
                <a:solidFill>
                  <a:srgbClr val="0000FF"/>
                </a:solidFill>
              </a:rPr>
              <a:t>Oyun aracılığıyla çocuklarıyla iyi vakit geçirirler ve onlara bir şeyler öğretirler.</a:t>
            </a:r>
          </a:p>
          <a:p>
            <a:r>
              <a:rPr lang="tr-TR" sz="2400" dirty="0" smtClean="0">
                <a:solidFill>
                  <a:srgbClr val="0000FF"/>
                </a:solidFill>
              </a:rPr>
              <a:t> 	  Çocuklarıyla iyi bir ilişki kurmak için onlara iyi birer oyun arkadaşı olmalıdırlar.</a:t>
            </a:r>
            <a:endParaRPr lang="tr-TR" sz="2400" dirty="0"/>
          </a:p>
        </p:txBody>
      </p:sp>
      <p:pic>
        <p:nvPicPr>
          <p:cNvPr id="4" name="3 Resim" descr="family-board-game-celebrate-parents-day.jpg"/>
          <p:cNvPicPr>
            <a:picLocks noChangeAspect="1"/>
          </p:cNvPicPr>
          <p:nvPr/>
        </p:nvPicPr>
        <p:blipFill>
          <a:blip r:embed="rId2"/>
          <a:stretch>
            <a:fillRect/>
          </a:stretch>
        </p:blipFill>
        <p:spPr>
          <a:xfrm>
            <a:off x="5643570" y="1071546"/>
            <a:ext cx="3286148" cy="450059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071538" y="571481"/>
            <a:ext cx="7143800" cy="5078313"/>
          </a:xfrm>
          <a:prstGeom prst="rect">
            <a:avLst/>
          </a:prstGeom>
        </p:spPr>
        <p:txBody>
          <a:bodyPr wrap="square">
            <a:spAutoFit/>
          </a:bodyPr>
          <a:lstStyle/>
          <a:p>
            <a:pPr>
              <a:lnSpc>
                <a:spcPct val="90000"/>
              </a:lnSpc>
            </a:pPr>
            <a:r>
              <a:rPr lang="tr-TR" sz="2800" b="1" dirty="0" smtClean="0">
                <a:solidFill>
                  <a:schemeClr val="hlink"/>
                </a:solidFill>
              </a:rPr>
              <a:t>A</a:t>
            </a:r>
            <a:r>
              <a:rPr lang="tr-TR" sz="3600" b="1" dirty="0" smtClean="0">
                <a:solidFill>
                  <a:schemeClr val="hlink"/>
                </a:solidFill>
              </a:rPr>
              <a:t>nne-Babalar,</a:t>
            </a:r>
          </a:p>
          <a:p>
            <a:pPr>
              <a:lnSpc>
                <a:spcPct val="90000"/>
              </a:lnSpc>
            </a:pPr>
            <a:endParaRPr lang="tr-TR" sz="3600" b="1" dirty="0" smtClean="0">
              <a:solidFill>
                <a:schemeClr val="hlink"/>
              </a:solidFill>
            </a:endParaRPr>
          </a:p>
          <a:p>
            <a:pPr>
              <a:lnSpc>
                <a:spcPct val="90000"/>
              </a:lnSpc>
              <a:buFont typeface="Arial" pitchFamily="34" charset="0"/>
              <a:buChar char="•"/>
            </a:pPr>
            <a:r>
              <a:rPr lang="tr-TR" sz="2400" dirty="0" smtClean="0">
                <a:solidFill>
                  <a:srgbClr val="0000FF"/>
                </a:solidFill>
              </a:rPr>
              <a:t>Çocuğun oynayabileceği güvenli bir ortam hazırlayın.</a:t>
            </a:r>
          </a:p>
          <a:p>
            <a:pPr>
              <a:lnSpc>
                <a:spcPct val="90000"/>
              </a:lnSpc>
              <a:buFont typeface="Arial" pitchFamily="34" charset="0"/>
              <a:buChar char="•"/>
            </a:pPr>
            <a:r>
              <a:rPr lang="tr-TR" sz="2400" dirty="0" smtClean="0">
                <a:solidFill>
                  <a:srgbClr val="0000FF"/>
                </a:solidFill>
              </a:rPr>
              <a:t>Çocuğa oynarken rahat edebileceği kıyafetler giydirin.</a:t>
            </a:r>
          </a:p>
          <a:p>
            <a:pPr>
              <a:lnSpc>
                <a:spcPct val="90000"/>
              </a:lnSpc>
              <a:buFont typeface="Arial" pitchFamily="34" charset="0"/>
              <a:buChar char="•"/>
            </a:pPr>
            <a:r>
              <a:rPr lang="tr-TR" sz="2400" dirty="0" smtClean="0">
                <a:solidFill>
                  <a:srgbClr val="0000FF"/>
                </a:solidFill>
              </a:rPr>
              <a:t>Her gün düzenli olarak (15-20 dakika ) sadece çocukla oyun oynayın. </a:t>
            </a:r>
          </a:p>
          <a:p>
            <a:pPr>
              <a:lnSpc>
                <a:spcPct val="90000"/>
              </a:lnSpc>
              <a:buFont typeface="Arial" pitchFamily="34" charset="0"/>
              <a:buChar char="•"/>
            </a:pPr>
            <a:r>
              <a:rPr lang="tr-TR" sz="2400" dirty="0" smtClean="0">
                <a:solidFill>
                  <a:srgbClr val="0000FF"/>
                </a:solidFill>
              </a:rPr>
              <a:t>Oyunun kurallarını onun koymasına izin verin!</a:t>
            </a:r>
          </a:p>
          <a:p>
            <a:pPr>
              <a:lnSpc>
                <a:spcPct val="90000"/>
              </a:lnSpc>
              <a:buFont typeface="Arial" pitchFamily="34" charset="0"/>
              <a:buChar char="•"/>
            </a:pPr>
            <a:r>
              <a:rPr lang="tr-TR" sz="2400" dirty="0" smtClean="0">
                <a:solidFill>
                  <a:srgbClr val="0000FF"/>
                </a:solidFill>
              </a:rPr>
              <a:t>Çocuğun oyunlarına katılın ama fazla müdahale etmeyin.  	</a:t>
            </a:r>
          </a:p>
          <a:p>
            <a:pPr>
              <a:lnSpc>
                <a:spcPct val="90000"/>
              </a:lnSpc>
              <a:buFont typeface="Arial" pitchFamily="34" charset="0"/>
              <a:buChar char="•"/>
            </a:pPr>
            <a:r>
              <a:rPr lang="tr-TR" sz="2400" dirty="0" smtClean="0">
                <a:solidFill>
                  <a:srgbClr val="0000FF"/>
                </a:solidFill>
              </a:rPr>
              <a:t>Yumuşak bir ses tonuyla konuşun.</a:t>
            </a:r>
          </a:p>
          <a:p>
            <a:pPr>
              <a:lnSpc>
                <a:spcPct val="90000"/>
              </a:lnSpc>
              <a:buFont typeface="Arial" pitchFamily="34" charset="0"/>
              <a:buChar char="•"/>
            </a:pPr>
            <a:r>
              <a:rPr lang="tr-TR" sz="2400" dirty="0" smtClean="0">
                <a:solidFill>
                  <a:srgbClr val="0000FF"/>
                </a:solidFill>
              </a:rPr>
              <a:t>Gülümseyerek ve göz teması kurarak  oyun oynayın.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14348" y="1214422"/>
            <a:ext cx="7786742" cy="4422749"/>
          </a:xfrm>
          <a:prstGeom prst="rect">
            <a:avLst/>
          </a:prstGeom>
        </p:spPr>
        <p:txBody>
          <a:bodyPr wrap="square">
            <a:spAutoFit/>
          </a:bodyPr>
          <a:lstStyle/>
          <a:p>
            <a:pPr>
              <a:lnSpc>
                <a:spcPct val="90000"/>
              </a:lnSpc>
              <a:buFont typeface="Arial" pitchFamily="34" charset="0"/>
              <a:buChar char="•"/>
            </a:pPr>
            <a:r>
              <a:rPr lang="tr-TR" sz="2400" dirty="0" smtClean="0">
                <a:solidFill>
                  <a:srgbClr val="0000FF"/>
                </a:solidFill>
              </a:rPr>
              <a:t>Olumlu mesaj veren oyunlar oynayın.</a:t>
            </a:r>
          </a:p>
          <a:p>
            <a:pPr>
              <a:lnSpc>
                <a:spcPct val="90000"/>
              </a:lnSpc>
              <a:buFont typeface="Arial" pitchFamily="34" charset="0"/>
              <a:buChar char="•"/>
            </a:pPr>
            <a:endParaRPr lang="tr-TR" sz="2400" dirty="0" smtClean="0">
              <a:solidFill>
                <a:srgbClr val="0000FF"/>
              </a:solidFill>
            </a:endParaRPr>
          </a:p>
          <a:p>
            <a:pPr>
              <a:lnSpc>
                <a:spcPct val="90000"/>
              </a:lnSpc>
              <a:buFont typeface="Arial" pitchFamily="34" charset="0"/>
              <a:buChar char="•"/>
            </a:pPr>
            <a:r>
              <a:rPr lang="tr-TR" sz="2400" dirty="0" smtClean="0">
                <a:solidFill>
                  <a:srgbClr val="0000FF"/>
                </a:solidFill>
              </a:rPr>
              <a:t>Çocuğunuzu hayal gücünü ve yaratıcılığını zenginleştiren oyunlar oynaması için teşvik edin.</a:t>
            </a:r>
          </a:p>
          <a:p>
            <a:pPr>
              <a:lnSpc>
                <a:spcPct val="90000"/>
              </a:lnSpc>
              <a:buFont typeface="Arial" pitchFamily="34" charset="0"/>
              <a:buChar char="•"/>
            </a:pPr>
            <a:endParaRPr lang="tr-TR" sz="2400" dirty="0" smtClean="0">
              <a:solidFill>
                <a:srgbClr val="0000FF"/>
              </a:solidFill>
            </a:endParaRPr>
          </a:p>
          <a:p>
            <a:pPr>
              <a:lnSpc>
                <a:spcPct val="90000"/>
              </a:lnSpc>
              <a:buFont typeface="Arial" pitchFamily="34" charset="0"/>
              <a:buChar char="•"/>
            </a:pPr>
            <a:r>
              <a:rPr lang="tr-TR" sz="2400" dirty="0" smtClean="0">
                <a:solidFill>
                  <a:srgbClr val="0000FF"/>
                </a:solidFill>
              </a:rPr>
              <a:t>Çocuğunuzun oyunlarını olumlu pekiştirin.</a:t>
            </a:r>
          </a:p>
          <a:p>
            <a:pPr>
              <a:lnSpc>
                <a:spcPct val="90000"/>
              </a:lnSpc>
              <a:buFont typeface="Arial" pitchFamily="34" charset="0"/>
              <a:buChar char="•"/>
            </a:pPr>
            <a:endParaRPr lang="tr-TR" sz="2400" dirty="0" smtClean="0">
              <a:solidFill>
                <a:srgbClr val="0000FF"/>
              </a:solidFill>
            </a:endParaRPr>
          </a:p>
          <a:p>
            <a:pPr>
              <a:lnSpc>
                <a:spcPct val="90000"/>
              </a:lnSpc>
              <a:buFont typeface="Arial" pitchFamily="34" charset="0"/>
              <a:buChar char="•"/>
            </a:pPr>
            <a:r>
              <a:rPr lang="tr-TR" sz="2400" dirty="0" smtClean="0">
                <a:solidFill>
                  <a:srgbClr val="0000FF"/>
                </a:solidFill>
              </a:rPr>
              <a:t>Çocuğunuzun yaptıklarını gördüğünüzü ve bunlarla ilgilendiğinizi ona belirtin. </a:t>
            </a:r>
          </a:p>
          <a:p>
            <a:pPr>
              <a:lnSpc>
                <a:spcPct val="90000"/>
              </a:lnSpc>
              <a:buFont typeface="Arial" pitchFamily="34" charset="0"/>
              <a:buChar char="•"/>
            </a:pPr>
            <a:endParaRPr lang="tr-TR" sz="2400" dirty="0" smtClean="0">
              <a:solidFill>
                <a:srgbClr val="0000FF"/>
              </a:solidFill>
            </a:endParaRPr>
          </a:p>
          <a:p>
            <a:pPr>
              <a:lnSpc>
                <a:spcPct val="90000"/>
              </a:lnSpc>
              <a:buFont typeface="Arial" pitchFamily="34" charset="0"/>
              <a:buChar char="•"/>
            </a:pPr>
            <a:r>
              <a:rPr lang="tr-TR" sz="2400" dirty="0" smtClean="0">
                <a:solidFill>
                  <a:srgbClr val="0000FF"/>
                </a:solidFill>
              </a:rPr>
              <a:t>Çocuğunuza sevgi dolu ve sıcak yaklaşıp, oyun oynayarak ilgilendiğinizde çocuğunuz daha iyi gelişir ve beceriler kazanır.</a:t>
            </a:r>
            <a:endParaRPr lang="tr-T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 ÇOCUĞUNUZUN </a:t>
            </a:r>
            <a:br>
              <a:rPr lang="tr-TR" dirty="0" smtClean="0">
                <a:solidFill>
                  <a:srgbClr val="FF0000"/>
                </a:solidFill>
              </a:rPr>
            </a:br>
            <a:r>
              <a:rPr lang="tr-TR" dirty="0" smtClean="0">
                <a:solidFill>
                  <a:srgbClr val="FF0000"/>
                </a:solidFill>
              </a:rPr>
              <a:t>YAŞINA UYGUN OYUN SEÇİN</a:t>
            </a:r>
            <a:endParaRPr lang="tr-TR" dirty="0"/>
          </a:p>
        </p:txBody>
      </p:sp>
      <p:sp>
        <p:nvSpPr>
          <p:cNvPr id="3" name="2 İçerik Yer Tutucusu"/>
          <p:cNvSpPr>
            <a:spLocks noGrp="1"/>
          </p:cNvSpPr>
          <p:nvPr>
            <p:ph idx="1"/>
          </p:nvPr>
        </p:nvSpPr>
        <p:spPr>
          <a:xfrm>
            <a:off x="467544" y="1772816"/>
            <a:ext cx="8229600" cy="4525963"/>
          </a:xfrm>
        </p:spPr>
        <p:txBody>
          <a:bodyPr>
            <a:normAutofit/>
          </a:bodyPr>
          <a:lstStyle/>
          <a:p>
            <a:pPr lvl="0">
              <a:buNone/>
            </a:pPr>
            <a:r>
              <a:rPr lang="tr-TR" dirty="0" smtClean="0"/>
              <a:t>   	</a:t>
            </a:r>
            <a:r>
              <a:rPr lang="tr-TR" dirty="0" smtClean="0">
                <a:solidFill>
                  <a:srgbClr val="0070C0"/>
                </a:solidFill>
              </a:rPr>
              <a:t>Çocuğunuz 9 yaşında veya daha küçükse,  imkanlarınıza göre </a:t>
            </a:r>
            <a:r>
              <a:rPr lang="tr-TR" b="1" dirty="0" smtClean="0">
                <a:solidFill>
                  <a:srgbClr val="0070C0"/>
                </a:solidFill>
              </a:rPr>
              <a:t>her gün veya haftada birkaç gün olmak üzere çocuğunuzla geçireceğiniz özel zaman ayarlayın</a:t>
            </a:r>
            <a:r>
              <a:rPr lang="tr-TR" dirty="0" smtClean="0">
                <a:solidFill>
                  <a:srgbClr val="0070C0"/>
                </a:solidFill>
              </a:rPr>
              <a:t>.</a:t>
            </a:r>
          </a:p>
          <a:p>
            <a:pPr lvl="0">
              <a:buNone/>
            </a:pPr>
            <a:r>
              <a:rPr lang="tr-TR" dirty="0" smtClean="0">
                <a:solidFill>
                  <a:srgbClr val="0070C0"/>
                </a:solidFill>
              </a:rPr>
              <a:t>		 Eğer çocuğunuz 9 yaşından büyük ise onun için de özel zaman ayırabilirsiniz veya çocuğunuzun oynadığı herhangi bir oyuna ya da hoşlandığı bir etkinliğe katılabilirsiniz. Oyuncak alırken birlikte oynayacağınızı ifade edip beraber seçimler yapabilirsiniz.</a:t>
            </a:r>
          </a:p>
          <a:p>
            <a:endParaRPr lang="tr-TR" dirty="0">
              <a:solidFill>
                <a:srgbClr val="0070C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solidFill>
                  <a:srgbClr val="FF0000"/>
                </a:solidFill>
              </a:rPr>
              <a:t>Olumsuz Davranışlarla Karşılaşırsanız: </a:t>
            </a:r>
            <a:endParaRPr lang="tr-TR" dirty="0">
              <a:solidFill>
                <a:srgbClr val="FF0000"/>
              </a:solidFill>
            </a:endParaRPr>
          </a:p>
        </p:txBody>
      </p:sp>
      <p:sp>
        <p:nvSpPr>
          <p:cNvPr id="3" name="2 İçerik Yer Tutucusu"/>
          <p:cNvSpPr>
            <a:spLocks noGrp="1"/>
          </p:cNvSpPr>
          <p:nvPr>
            <p:ph idx="1"/>
          </p:nvPr>
        </p:nvSpPr>
        <p:spPr/>
        <p:txBody>
          <a:bodyPr>
            <a:normAutofit fontScale="92500"/>
          </a:bodyPr>
          <a:lstStyle/>
          <a:p>
            <a:pPr>
              <a:buNone/>
            </a:pPr>
            <a:r>
              <a:rPr lang="tr-TR" dirty="0" smtClean="0"/>
              <a:t>    Eğer fiziksel olarak zarar verici ve saldırganca olmayan bir davranışla karşılaşırsanız, </a:t>
            </a:r>
            <a:r>
              <a:rPr lang="tr-TR" b="1" dirty="0" smtClean="0">
                <a:solidFill>
                  <a:srgbClr val="7030A0"/>
                </a:solidFill>
              </a:rPr>
              <a:t>çocuğunuz bu davranışı bırakana kadar onunla ilgilenmeyi, ona doğru bakmayı bırakın. Eğer çocuğunuz bu davranışı yapmayı bırakırsa hemen onunla ilgilenin ve onu övün. </a:t>
            </a:r>
          </a:p>
          <a:p>
            <a:pPr>
              <a:buNone/>
            </a:pPr>
            <a:r>
              <a:rPr lang="tr-TR" b="1" dirty="0" smtClean="0">
                <a:solidFill>
                  <a:srgbClr val="7030A0"/>
                </a:solidFill>
              </a:rPr>
              <a:t>    </a:t>
            </a:r>
            <a:r>
              <a:rPr lang="tr-TR" dirty="0" smtClean="0"/>
              <a:t>Örneğin çocuğunuz oyun sırasında mızmızlanırsa, kafanızı eğip çocuğunuza bakmayın ve onunla konuşmayın. Çocuğunuz ağlamayı bıraktığında tekrar oyuna dönün ve onun bu davranışını övün.</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285985" y="500042"/>
            <a:ext cx="4572032" cy="523220"/>
          </a:xfrm>
          <a:prstGeom prst="rect">
            <a:avLst/>
          </a:prstGeom>
        </p:spPr>
        <p:txBody>
          <a:bodyPr wrap="square">
            <a:spAutoFit/>
          </a:bodyPr>
          <a:lstStyle/>
          <a:p>
            <a:pPr algn="ctr"/>
            <a:r>
              <a:rPr lang="tr-TR" sz="2800" b="1" dirty="0" smtClean="0">
                <a:solidFill>
                  <a:srgbClr val="D32D98"/>
                </a:solidFill>
              </a:rPr>
              <a:t>ÇOCUK ve TELEVİZYON </a:t>
            </a:r>
            <a:endParaRPr lang="tr-TR" sz="2800" dirty="0"/>
          </a:p>
        </p:txBody>
      </p:sp>
      <p:sp>
        <p:nvSpPr>
          <p:cNvPr id="3" name="2 Dikdörtgen"/>
          <p:cNvSpPr/>
          <p:nvPr/>
        </p:nvSpPr>
        <p:spPr>
          <a:xfrm>
            <a:off x="714348" y="1214422"/>
            <a:ext cx="5643602" cy="3982629"/>
          </a:xfrm>
          <a:prstGeom prst="rect">
            <a:avLst/>
          </a:prstGeom>
        </p:spPr>
        <p:txBody>
          <a:bodyPr wrap="square">
            <a:spAutoFit/>
          </a:bodyPr>
          <a:lstStyle/>
          <a:p>
            <a:pPr algn="ctr">
              <a:lnSpc>
                <a:spcPct val="80000"/>
              </a:lnSpc>
            </a:pPr>
            <a:r>
              <a:rPr lang="tr-TR" sz="2800" b="1" dirty="0" smtClean="0">
                <a:solidFill>
                  <a:schemeClr val="hlink"/>
                </a:solidFill>
              </a:rPr>
              <a:t>Anne –Babalara Öneriler</a:t>
            </a:r>
          </a:p>
          <a:p>
            <a:pPr>
              <a:lnSpc>
                <a:spcPct val="80000"/>
              </a:lnSpc>
            </a:pPr>
            <a:endParaRPr lang="tr-TR" sz="2400" b="1" dirty="0" smtClean="0">
              <a:solidFill>
                <a:srgbClr val="D32D98"/>
              </a:solidFill>
            </a:endParaRPr>
          </a:p>
          <a:p>
            <a:pPr>
              <a:lnSpc>
                <a:spcPct val="80000"/>
              </a:lnSpc>
            </a:pPr>
            <a:r>
              <a:rPr lang="tr-TR" sz="2400" b="1" dirty="0" smtClean="0">
                <a:solidFill>
                  <a:srgbClr val="0000FF"/>
                </a:solidFill>
              </a:rPr>
              <a:t>Televizyon izlemeleri konusunda </a:t>
            </a:r>
          </a:p>
          <a:p>
            <a:pPr>
              <a:lnSpc>
                <a:spcPct val="80000"/>
              </a:lnSpc>
            </a:pPr>
            <a:r>
              <a:rPr lang="tr-TR" sz="2400" b="1" dirty="0" smtClean="0">
                <a:solidFill>
                  <a:srgbClr val="0000FF"/>
                </a:solidFill>
              </a:rPr>
              <a:t>tavrınız net olsun. TV saati belirleyin.</a:t>
            </a:r>
          </a:p>
          <a:p>
            <a:pPr>
              <a:lnSpc>
                <a:spcPct val="80000"/>
              </a:lnSpc>
            </a:pPr>
            <a:endParaRPr lang="tr-TR" sz="2400" b="1" dirty="0" smtClean="0">
              <a:solidFill>
                <a:srgbClr val="0000FF"/>
              </a:solidFill>
            </a:endParaRPr>
          </a:p>
          <a:p>
            <a:pPr>
              <a:lnSpc>
                <a:spcPct val="80000"/>
              </a:lnSpc>
            </a:pPr>
            <a:r>
              <a:rPr lang="tr-TR" sz="2400" b="1" dirty="0" smtClean="0">
                <a:solidFill>
                  <a:srgbClr val="D32D98"/>
                </a:solidFill>
              </a:rPr>
              <a:t>Şiddet ve saldırganlık içermeyen çizgi film ve programları izletin.</a:t>
            </a:r>
          </a:p>
          <a:p>
            <a:pPr>
              <a:lnSpc>
                <a:spcPct val="80000"/>
              </a:lnSpc>
            </a:pPr>
            <a:endParaRPr lang="tr-TR" sz="2400" b="1" dirty="0" smtClean="0">
              <a:solidFill>
                <a:srgbClr val="D32D98"/>
              </a:solidFill>
            </a:endParaRPr>
          </a:p>
          <a:p>
            <a:pPr>
              <a:lnSpc>
                <a:spcPct val="80000"/>
              </a:lnSpc>
            </a:pPr>
            <a:r>
              <a:rPr lang="tr-TR" sz="2400" b="1" dirty="0" smtClean="0">
                <a:solidFill>
                  <a:srgbClr val="0000FF"/>
                </a:solidFill>
              </a:rPr>
              <a:t>Okula giden çocuklara dinlenme, yemek, oyun, uyku ve ders dışında zamanları kalıyorsa TV izlemelerine izin verin.</a:t>
            </a:r>
          </a:p>
        </p:txBody>
      </p:sp>
      <p:pic>
        <p:nvPicPr>
          <p:cNvPr id="5" name="4 Resim" descr="televizyon-cocuklarin-dil-becerilerini-olumsuz-etkiliyor.jpg"/>
          <p:cNvPicPr>
            <a:picLocks noChangeAspect="1"/>
          </p:cNvPicPr>
          <p:nvPr/>
        </p:nvPicPr>
        <p:blipFill>
          <a:blip r:embed="rId2"/>
          <a:stretch>
            <a:fillRect/>
          </a:stretch>
        </p:blipFill>
        <p:spPr>
          <a:xfrm>
            <a:off x="6000760" y="1000108"/>
            <a:ext cx="2754632" cy="314327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type="subTitle" idx="1"/>
          </p:nvPr>
        </p:nvSpPr>
        <p:spPr>
          <a:xfrm>
            <a:off x="500034" y="1214422"/>
            <a:ext cx="8415366" cy="2714644"/>
          </a:xfrm>
        </p:spPr>
        <p:txBody>
          <a:bodyPr>
            <a:normAutofit fontScale="92500" lnSpcReduction="10000"/>
          </a:bodyPr>
          <a:lstStyle/>
          <a:p>
            <a:pPr algn="l" eaLnBrk="1" hangingPunct="1">
              <a:lnSpc>
                <a:spcPct val="80000"/>
              </a:lnSpc>
              <a:defRPr/>
            </a:pPr>
            <a:r>
              <a:rPr lang="tr-TR" sz="3200" b="1" dirty="0" smtClean="0">
                <a:solidFill>
                  <a:srgbClr val="D32D98"/>
                </a:solidFill>
              </a:rPr>
              <a:t>Çocuğun yaşına uygun programları    izlemesine izin verin.</a:t>
            </a:r>
          </a:p>
          <a:p>
            <a:pPr algn="l" eaLnBrk="1" hangingPunct="1">
              <a:lnSpc>
                <a:spcPct val="80000"/>
              </a:lnSpc>
              <a:buFont typeface="Arial" charset="0"/>
              <a:buChar char="•"/>
              <a:defRPr/>
            </a:pPr>
            <a:endParaRPr lang="tr-TR" sz="3200" b="1" dirty="0" smtClean="0">
              <a:solidFill>
                <a:srgbClr val="D32D98"/>
              </a:solidFill>
            </a:endParaRPr>
          </a:p>
          <a:p>
            <a:pPr algn="l" eaLnBrk="1" hangingPunct="1">
              <a:lnSpc>
                <a:spcPct val="80000"/>
              </a:lnSpc>
              <a:defRPr/>
            </a:pPr>
            <a:r>
              <a:rPr lang="tr-TR" sz="3200" b="1" dirty="0" smtClean="0">
                <a:solidFill>
                  <a:srgbClr val="0000FF"/>
                </a:solidFill>
              </a:rPr>
              <a:t> Çocuklarınızla daha fazla birlikte olur  ve faaliyetler yaparsanız, onları çeşitli sportif ve sosyal etkinliklere yönlendirirseniz TV izlemek istemeyeceklerdir</a:t>
            </a:r>
            <a:r>
              <a:rPr lang="tr-TR" sz="3200" dirty="0" smtClean="0">
                <a:solidFill>
                  <a:srgbClr val="0000FF"/>
                </a:solidFill>
              </a:rPr>
              <a:t>.</a:t>
            </a:r>
          </a:p>
          <a:p>
            <a:pPr eaLnBrk="1" hangingPunct="1">
              <a:lnSpc>
                <a:spcPct val="90000"/>
              </a:lnSpc>
              <a:defRPr/>
            </a:pPr>
            <a:endParaRPr lang="en-US" dirty="0" smtClean="0"/>
          </a:p>
        </p:txBody>
      </p:sp>
      <p:pic>
        <p:nvPicPr>
          <p:cNvPr id="3" name="2 Resim" descr="images (6).jpg"/>
          <p:cNvPicPr>
            <a:picLocks noChangeAspect="1"/>
          </p:cNvPicPr>
          <p:nvPr/>
        </p:nvPicPr>
        <p:blipFill>
          <a:blip r:embed="rId2"/>
          <a:stretch>
            <a:fillRect/>
          </a:stretch>
        </p:blipFill>
        <p:spPr>
          <a:xfrm>
            <a:off x="2428860" y="3714752"/>
            <a:ext cx="4286280" cy="27146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tr-TR" smtClean="0"/>
          </a:p>
        </p:txBody>
      </p:sp>
      <p:sp>
        <p:nvSpPr>
          <p:cNvPr id="5123" name="Rectangle 3"/>
          <p:cNvSpPr>
            <a:spLocks noGrp="1" noChangeArrowheads="1"/>
          </p:cNvSpPr>
          <p:nvPr>
            <p:ph type="body" idx="1"/>
          </p:nvPr>
        </p:nvSpPr>
        <p:spPr>
          <a:xfrm>
            <a:off x="457200" y="0"/>
            <a:ext cx="8229600" cy="6130925"/>
          </a:xfrm>
        </p:spPr>
        <p:txBody>
          <a:bodyPr/>
          <a:lstStyle/>
          <a:p>
            <a:pPr eaLnBrk="1" hangingPunct="1"/>
            <a:endParaRPr lang="tr-TR" smtClean="0"/>
          </a:p>
        </p:txBody>
      </p:sp>
      <p:pic>
        <p:nvPicPr>
          <p:cNvPr id="5124" name="Picture 4" descr="cocuk-oyunlari-saklambac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tr-TR" sz="3200" b="1" dirty="0" smtClean="0">
                <a:solidFill>
                  <a:srgbClr val="D32D98"/>
                </a:solidFill>
              </a:rPr>
              <a:t>BİLGİSAYAR ve ÇOCUK</a:t>
            </a:r>
          </a:p>
        </p:txBody>
      </p:sp>
      <p:sp>
        <p:nvSpPr>
          <p:cNvPr id="30723" name="Rectangle 3"/>
          <p:cNvSpPr>
            <a:spLocks noGrp="1" noChangeArrowheads="1"/>
          </p:cNvSpPr>
          <p:nvPr>
            <p:ph type="body" sz="half" idx="1"/>
          </p:nvPr>
        </p:nvSpPr>
        <p:spPr>
          <a:xfrm>
            <a:off x="685800" y="1785926"/>
            <a:ext cx="7773988" cy="4143404"/>
          </a:xfrm>
        </p:spPr>
        <p:txBody>
          <a:bodyPr>
            <a:normAutofit fontScale="62500" lnSpcReduction="20000"/>
          </a:bodyPr>
          <a:lstStyle/>
          <a:p>
            <a:pPr eaLnBrk="1" hangingPunct="1">
              <a:lnSpc>
                <a:spcPct val="90000"/>
              </a:lnSpc>
              <a:buFontTx/>
              <a:buNone/>
            </a:pPr>
            <a:r>
              <a:rPr lang="tr-TR" sz="2800" dirty="0" smtClean="0">
                <a:solidFill>
                  <a:schemeClr val="hlink"/>
                </a:solidFill>
              </a:rPr>
              <a:t>	</a:t>
            </a:r>
            <a:r>
              <a:rPr lang="tr-TR" sz="3800" dirty="0" smtClean="0">
                <a:solidFill>
                  <a:schemeClr val="hlink"/>
                </a:solidFill>
              </a:rPr>
              <a:t>Anne-babalara Öneriler</a:t>
            </a:r>
          </a:p>
          <a:p>
            <a:pPr eaLnBrk="1" hangingPunct="1">
              <a:lnSpc>
                <a:spcPct val="90000"/>
              </a:lnSpc>
            </a:pPr>
            <a:r>
              <a:rPr lang="tr-TR" sz="3800" dirty="0" smtClean="0">
                <a:solidFill>
                  <a:srgbClr val="0000FF"/>
                </a:solidFill>
              </a:rPr>
              <a:t>Bilgisayar ve internette geçirecekleri süreyi belirleyin ve bu süreyi aşmasına izin vermeyin.</a:t>
            </a:r>
            <a:r>
              <a:rPr lang="tr-TR" sz="3800" dirty="0" smtClean="0"/>
              <a:t> </a:t>
            </a:r>
          </a:p>
          <a:p>
            <a:pPr eaLnBrk="1" hangingPunct="1">
              <a:lnSpc>
                <a:spcPct val="90000"/>
              </a:lnSpc>
            </a:pPr>
            <a:endParaRPr lang="tr-TR" sz="3800" dirty="0" smtClean="0"/>
          </a:p>
          <a:p>
            <a:pPr eaLnBrk="1" hangingPunct="1">
              <a:lnSpc>
                <a:spcPct val="90000"/>
              </a:lnSpc>
            </a:pPr>
            <a:r>
              <a:rPr lang="tr-TR" sz="3800" dirty="0" smtClean="0">
                <a:solidFill>
                  <a:srgbClr val="D32D98"/>
                </a:solidFill>
              </a:rPr>
              <a:t>Yaşlarına ve eğitim hedeflerine uygun eğitim programları ve bilgisayar oyunları alın.</a:t>
            </a:r>
          </a:p>
          <a:p>
            <a:pPr eaLnBrk="1" hangingPunct="1">
              <a:lnSpc>
                <a:spcPct val="90000"/>
              </a:lnSpc>
            </a:pPr>
            <a:endParaRPr lang="tr-TR" sz="3800" dirty="0" smtClean="0">
              <a:solidFill>
                <a:srgbClr val="D32D98"/>
              </a:solidFill>
            </a:endParaRPr>
          </a:p>
          <a:p>
            <a:pPr eaLnBrk="1" hangingPunct="1">
              <a:lnSpc>
                <a:spcPct val="90000"/>
              </a:lnSpc>
            </a:pPr>
            <a:r>
              <a:rPr lang="tr-TR" sz="3800" dirty="0" smtClean="0">
                <a:solidFill>
                  <a:srgbClr val="0000FF"/>
                </a:solidFill>
              </a:rPr>
              <a:t>Belli bir bilince ulaşana kadar yaptığı çalışmaları ve bilgisayar başında geçirdiği süreyi denetim altında tutun.</a:t>
            </a:r>
          </a:p>
          <a:p>
            <a:pPr eaLnBrk="1" hangingPunct="1">
              <a:lnSpc>
                <a:spcPct val="90000"/>
              </a:lnSpc>
              <a:buNone/>
            </a:pPr>
            <a:endParaRPr lang="tr-TR" sz="3800" dirty="0" smtClean="0">
              <a:solidFill>
                <a:srgbClr val="0000FF"/>
              </a:solidFill>
            </a:endParaRPr>
          </a:p>
          <a:p>
            <a:pPr eaLnBrk="1" hangingPunct="1">
              <a:lnSpc>
                <a:spcPct val="90000"/>
              </a:lnSpc>
            </a:pPr>
            <a:r>
              <a:rPr lang="tr-TR" sz="3800" dirty="0" smtClean="0">
                <a:solidFill>
                  <a:srgbClr val="0000FF"/>
                </a:solidFill>
              </a:rPr>
              <a:t> </a:t>
            </a:r>
            <a:r>
              <a:rPr lang="tr-TR" sz="3800" dirty="0" smtClean="0">
                <a:solidFill>
                  <a:srgbClr val="D32D98"/>
                </a:solidFill>
              </a:rPr>
              <a:t>Çocuğun bilgisayarda yaptığı çalışmaları onunla paylaşın.</a:t>
            </a:r>
          </a:p>
        </p:txBody>
      </p:sp>
      <p:pic>
        <p:nvPicPr>
          <p:cNvPr id="30724" name="Picture 4" descr="BC01_zaman"/>
          <p:cNvPicPr>
            <a:picLocks noGrp="1" noChangeAspect="1" noChangeArrowheads="1"/>
          </p:cNvPicPr>
          <p:nvPr>
            <p:ph sz="half" idx="2"/>
          </p:nvPr>
        </p:nvPicPr>
        <p:blipFill>
          <a:blip r:embed="rId2"/>
          <a:srcRect/>
          <a:stretch>
            <a:fillRect/>
          </a:stretch>
        </p:blipFill>
        <p:spPr>
          <a:xfrm>
            <a:off x="6429388" y="0"/>
            <a:ext cx="2571768" cy="200024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00113" y="260350"/>
            <a:ext cx="6870700" cy="865188"/>
          </a:xfrm>
        </p:spPr>
        <p:txBody>
          <a:bodyPr/>
          <a:lstStyle/>
          <a:p>
            <a:pPr eaLnBrk="1" hangingPunct="1"/>
            <a:r>
              <a:rPr lang="tr-TR" sz="3200" b="1" dirty="0" smtClean="0">
                <a:solidFill>
                  <a:srgbClr val="D32D98"/>
                </a:solidFill>
              </a:rPr>
              <a:t>BİLGİSAYAR ve ÇOCUK</a:t>
            </a:r>
          </a:p>
        </p:txBody>
      </p:sp>
      <p:sp>
        <p:nvSpPr>
          <p:cNvPr id="31747" name="Rectangle 3"/>
          <p:cNvSpPr>
            <a:spLocks noGrp="1" noChangeArrowheads="1"/>
          </p:cNvSpPr>
          <p:nvPr>
            <p:ph type="body" idx="1"/>
          </p:nvPr>
        </p:nvSpPr>
        <p:spPr>
          <a:xfrm>
            <a:off x="1042988" y="1628775"/>
            <a:ext cx="7696200" cy="4048125"/>
          </a:xfrm>
        </p:spPr>
        <p:txBody>
          <a:bodyPr>
            <a:normAutofit fontScale="92500"/>
          </a:bodyPr>
          <a:lstStyle/>
          <a:p>
            <a:pPr eaLnBrk="1" hangingPunct="1">
              <a:lnSpc>
                <a:spcPct val="80000"/>
              </a:lnSpc>
              <a:buFontTx/>
              <a:buNone/>
            </a:pPr>
            <a:r>
              <a:rPr lang="tr-TR" b="1" dirty="0" smtClean="0">
                <a:solidFill>
                  <a:schemeClr val="hlink"/>
                </a:solidFill>
              </a:rPr>
              <a:t>Anne-Babalara Öneriler</a:t>
            </a:r>
          </a:p>
          <a:p>
            <a:pPr eaLnBrk="1" hangingPunct="1">
              <a:lnSpc>
                <a:spcPct val="80000"/>
              </a:lnSpc>
            </a:pPr>
            <a:endParaRPr lang="tr-TR" sz="2800" dirty="0" smtClean="0">
              <a:solidFill>
                <a:srgbClr val="0000FF"/>
              </a:solidFill>
            </a:endParaRPr>
          </a:p>
          <a:p>
            <a:pPr eaLnBrk="1" hangingPunct="1">
              <a:lnSpc>
                <a:spcPct val="80000"/>
              </a:lnSpc>
            </a:pPr>
            <a:r>
              <a:rPr lang="tr-TR" sz="2800" dirty="0" smtClean="0">
                <a:solidFill>
                  <a:srgbClr val="0000FF"/>
                </a:solidFill>
              </a:rPr>
              <a:t>Bilgisayar kullanıcısıysanız evde gereğinden fazla bilgisayar başında zaman geçirmeyerek çocuğunuza olumlu örnek olun.</a:t>
            </a:r>
          </a:p>
          <a:p>
            <a:pPr eaLnBrk="1" hangingPunct="1">
              <a:lnSpc>
                <a:spcPct val="80000"/>
              </a:lnSpc>
            </a:pPr>
            <a:r>
              <a:rPr lang="tr-TR" sz="2800" dirty="0" smtClean="0">
                <a:solidFill>
                  <a:srgbClr val="D32D98"/>
                </a:solidFill>
              </a:rPr>
              <a:t>Çocuğunuz internet kullanıyorsa onun için uygun olan sitelerin listesini belirleyerek girdiği siteleri kontrol altına alın.</a:t>
            </a:r>
          </a:p>
          <a:p>
            <a:pPr eaLnBrk="1" hangingPunct="1">
              <a:lnSpc>
                <a:spcPct val="80000"/>
              </a:lnSpc>
            </a:pPr>
            <a:r>
              <a:rPr lang="tr-TR" sz="2800" dirty="0" smtClean="0">
                <a:solidFill>
                  <a:srgbClr val="0000FF"/>
                </a:solidFill>
              </a:rPr>
              <a:t>İnterneti uygun kullanıp kullanmadıklarını  girdikleri siteleri kontrol ederek denetleyin.</a:t>
            </a:r>
          </a:p>
          <a:p>
            <a:pPr eaLnBrk="1" hangingPunct="1">
              <a:lnSpc>
                <a:spcPct val="80000"/>
              </a:lnSpc>
            </a:pPr>
            <a:endParaRPr lang="tr-TR" sz="2800" dirty="0" smtClean="0">
              <a:solidFill>
                <a:srgbClr val="0000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rot="10800000" flipV="1">
            <a:off x="1571572" y="5000636"/>
            <a:ext cx="7572428" cy="1143008"/>
          </a:xfrm>
        </p:spPr>
        <p:txBody>
          <a:bodyPr>
            <a:normAutofit/>
          </a:bodyPr>
          <a:lstStyle/>
          <a:p>
            <a:pPr algn="ctr"/>
            <a:r>
              <a:rPr lang="tr-TR" sz="4800" dirty="0" smtClean="0"/>
              <a:t>TEŞEKKÜR EDERİZ…</a:t>
            </a:r>
            <a:endParaRPr lang="tr-TR" sz="48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158" y="500042"/>
            <a:ext cx="8501122" cy="364333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a:bodyPr>
          <a:lstStyle/>
          <a:p>
            <a:r>
              <a:rPr lang="tr-TR" sz="2800" dirty="0" smtClean="0"/>
              <a:t>Oyunun Tanımı</a:t>
            </a:r>
          </a:p>
          <a:p>
            <a:r>
              <a:rPr lang="tr-TR" sz="2800" dirty="0" smtClean="0"/>
              <a:t>Oyunun İşlevi</a:t>
            </a:r>
          </a:p>
          <a:p>
            <a:r>
              <a:rPr lang="tr-TR" sz="2800" dirty="0" smtClean="0"/>
              <a:t>Oyunun Özellikleri</a:t>
            </a:r>
          </a:p>
          <a:p>
            <a:r>
              <a:rPr lang="tr-TR" sz="2800" dirty="0" smtClean="0"/>
              <a:t>Oyunun Önemi</a:t>
            </a:r>
          </a:p>
          <a:p>
            <a:r>
              <a:rPr lang="tr-TR" sz="2800" dirty="0" smtClean="0"/>
              <a:t>Oyunun Gelişimsel Katkıları</a:t>
            </a:r>
          </a:p>
          <a:p>
            <a:r>
              <a:rPr lang="tr-TR" sz="2800" dirty="0" smtClean="0"/>
              <a:t>Oyun  Ve Öğrenme</a:t>
            </a:r>
          </a:p>
          <a:p>
            <a:r>
              <a:rPr lang="tr-TR" dirty="0" smtClean="0"/>
              <a:t>Anne Babalara Öneriler Ve Uyarılar</a:t>
            </a:r>
          </a:p>
          <a:p>
            <a:r>
              <a:rPr lang="tr-TR" dirty="0" smtClean="0"/>
              <a:t>Televizyon </a:t>
            </a:r>
            <a:r>
              <a:rPr lang="tr-TR" smtClean="0"/>
              <a:t>ve Çocuk</a:t>
            </a:r>
            <a:endParaRPr lang="tr-TR" dirty="0" smtClean="0"/>
          </a:p>
          <a:p>
            <a:r>
              <a:rPr lang="tr-TR" dirty="0" smtClean="0"/>
              <a:t>Bilgisayar ve Çocuk</a:t>
            </a:r>
          </a:p>
          <a:p>
            <a:endParaRPr lang="tr-TR" dirty="0"/>
          </a:p>
        </p:txBody>
      </p:sp>
      <p:sp>
        <p:nvSpPr>
          <p:cNvPr id="3" name="2 Başlık"/>
          <p:cNvSpPr>
            <a:spLocks noGrp="1"/>
          </p:cNvSpPr>
          <p:nvPr>
            <p:ph type="title"/>
          </p:nvPr>
        </p:nvSpPr>
        <p:spPr/>
        <p:txBody>
          <a:bodyPr/>
          <a:lstStyle/>
          <a:p>
            <a:pPr algn="ctr"/>
            <a:r>
              <a:rPr lang="tr-TR" dirty="0" smtClean="0">
                <a:solidFill>
                  <a:schemeClr val="accent2">
                    <a:lumMod val="60000"/>
                    <a:lumOff val="40000"/>
                  </a:schemeClr>
                </a:solidFill>
                <a:latin typeface="Arial Black" pitchFamily="34" charset="0"/>
              </a:rPr>
              <a:t>Konular</a:t>
            </a:r>
            <a:endParaRPr lang="tr-TR" dirty="0">
              <a:solidFill>
                <a:schemeClr val="accent2">
                  <a:lumMod val="60000"/>
                  <a:lumOff val="40000"/>
                </a:schemeClr>
              </a:solidFill>
              <a:latin typeface="Arial Black" pitchFamily="34" charset="0"/>
            </a:endParaRPr>
          </a:p>
        </p:txBody>
      </p:sp>
      <p:pic>
        <p:nvPicPr>
          <p:cNvPr id="4" name="Picture 4" descr="spaceship"/>
          <p:cNvPicPr>
            <a:picLocks noChangeAspect="1" noChangeArrowheads="1"/>
          </p:cNvPicPr>
          <p:nvPr/>
        </p:nvPicPr>
        <p:blipFill>
          <a:blip r:embed="rId2"/>
          <a:srcRect/>
          <a:stretch>
            <a:fillRect/>
          </a:stretch>
        </p:blipFill>
        <p:spPr bwMode="auto">
          <a:xfrm>
            <a:off x="5940152" y="980728"/>
            <a:ext cx="2971800"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ctr">
              <a:lnSpc>
                <a:spcPct val="150000"/>
              </a:lnSpc>
              <a:buNone/>
            </a:pPr>
            <a:r>
              <a:rPr lang="tr-TR" sz="2800" b="1" dirty="0" smtClean="0">
                <a:solidFill>
                  <a:srgbClr val="9900CC"/>
                </a:solidFill>
              </a:rPr>
              <a:t>“Çocukların oyunu oyun değil, onların en ciddi uğraşıdır.”</a:t>
            </a:r>
          </a:p>
          <a:p>
            <a:pPr algn="r">
              <a:lnSpc>
                <a:spcPct val="150000"/>
              </a:lnSpc>
              <a:buNone/>
            </a:pPr>
            <a:r>
              <a:rPr lang="tr-TR" sz="2800" dirty="0" smtClean="0">
                <a:solidFill>
                  <a:srgbClr val="9900CC"/>
                </a:solidFill>
              </a:rPr>
              <a:t> Montaigne</a:t>
            </a:r>
            <a:r>
              <a:rPr lang="tr-TR" sz="2800" dirty="0" smtClean="0"/>
              <a:t> </a:t>
            </a:r>
          </a:p>
          <a:p>
            <a:endParaRPr lang="tr-TR" dirty="0"/>
          </a:p>
        </p:txBody>
      </p:sp>
      <p:sp>
        <p:nvSpPr>
          <p:cNvPr id="3" name="2 Başlık"/>
          <p:cNvSpPr>
            <a:spLocks noGrp="1"/>
          </p:cNvSpPr>
          <p:nvPr>
            <p:ph type="title"/>
          </p:nvPr>
        </p:nvSpPr>
        <p:spPr/>
        <p:txBody>
          <a:bodyPr/>
          <a:lstStyle/>
          <a:p>
            <a:endParaRPr lang="tr-TR"/>
          </a:p>
        </p:txBody>
      </p:sp>
      <p:sp>
        <p:nvSpPr>
          <p:cNvPr id="4" name="3 Dikdörtgen"/>
          <p:cNvSpPr/>
          <p:nvPr/>
        </p:nvSpPr>
        <p:spPr>
          <a:xfrm>
            <a:off x="785786" y="3786190"/>
            <a:ext cx="7786742" cy="1815882"/>
          </a:xfrm>
          <a:prstGeom prst="rect">
            <a:avLst/>
          </a:prstGeom>
        </p:spPr>
        <p:txBody>
          <a:bodyPr wrap="square">
            <a:spAutoFit/>
          </a:bodyPr>
          <a:lstStyle/>
          <a:p>
            <a:pPr lvl="1"/>
            <a:r>
              <a:rPr lang="tr-TR" sz="2800" dirty="0" smtClean="0">
                <a:solidFill>
                  <a:schemeClr val="accent2">
                    <a:lumMod val="75000"/>
                  </a:schemeClr>
                </a:solidFill>
              </a:rPr>
              <a:t>“Kuşlar uçar, balıklar yüzer, çocuklar oyun oynar.”</a:t>
            </a:r>
          </a:p>
          <a:p>
            <a:pPr lvl="1"/>
            <a:r>
              <a:rPr lang="tr-TR" sz="2800" dirty="0" smtClean="0">
                <a:solidFill>
                  <a:schemeClr val="accent2">
                    <a:lumMod val="75000"/>
                  </a:schemeClr>
                </a:solidFill>
              </a:rPr>
              <a:t>					</a:t>
            </a:r>
            <a:r>
              <a:rPr lang="en-US" sz="2800" dirty="0" smtClean="0">
                <a:solidFill>
                  <a:schemeClr val="accent2">
                    <a:lumMod val="75000"/>
                  </a:schemeClr>
                </a:solidFill>
              </a:rPr>
              <a:t>Garry </a:t>
            </a:r>
            <a:r>
              <a:rPr lang="en-US" sz="2800" dirty="0" err="1" smtClean="0">
                <a:solidFill>
                  <a:schemeClr val="accent2">
                    <a:lumMod val="75000"/>
                  </a:schemeClr>
                </a:solidFill>
              </a:rPr>
              <a:t>Landreth</a:t>
            </a:r>
            <a:endParaRPr lang="tr-TR" sz="2800" dirty="0" smtClean="0">
              <a:solidFill>
                <a:schemeClr val="accent2">
                  <a:lumMod val="75000"/>
                </a:schemeClr>
              </a:solidFill>
            </a:endParaRPr>
          </a:p>
          <a:p>
            <a:pPr lvl="1"/>
            <a:endParaRPr lang="tr-TR" sz="28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pPr algn="just">
              <a:lnSpc>
                <a:spcPct val="140000"/>
              </a:lnSpc>
              <a:buNone/>
            </a:pPr>
            <a:r>
              <a:rPr lang="tr-TR" sz="2800" i="1" dirty="0" smtClean="0">
                <a:solidFill>
                  <a:schemeClr val="bg2">
                    <a:lumMod val="25000"/>
                  </a:schemeClr>
                </a:solidFill>
              </a:rPr>
              <a:t>Çocuğun kendi kendini ifade ettiği, </a:t>
            </a:r>
          </a:p>
          <a:p>
            <a:pPr algn="just">
              <a:lnSpc>
                <a:spcPct val="140000"/>
              </a:lnSpc>
              <a:buNone/>
            </a:pPr>
            <a:r>
              <a:rPr lang="tr-TR" sz="2800" i="1" dirty="0" smtClean="0">
                <a:solidFill>
                  <a:schemeClr val="bg2">
                    <a:lumMod val="25000"/>
                  </a:schemeClr>
                </a:solidFill>
              </a:rPr>
              <a:t>yeteneklerini  fark ettiği, yaratıcı </a:t>
            </a:r>
          </a:p>
          <a:p>
            <a:pPr algn="just">
              <a:lnSpc>
                <a:spcPct val="140000"/>
              </a:lnSpc>
              <a:buNone/>
            </a:pPr>
            <a:r>
              <a:rPr lang="tr-TR" sz="2800" i="1" dirty="0" smtClean="0">
                <a:solidFill>
                  <a:schemeClr val="bg2">
                    <a:lumMod val="25000"/>
                  </a:schemeClr>
                </a:solidFill>
              </a:rPr>
              <a:t>potansiyelini kullanabildiği, </a:t>
            </a:r>
          </a:p>
          <a:p>
            <a:pPr algn="just">
              <a:lnSpc>
                <a:spcPct val="140000"/>
              </a:lnSpc>
              <a:buNone/>
            </a:pPr>
            <a:r>
              <a:rPr lang="tr-TR" sz="2800" i="1" dirty="0" smtClean="0">
                <a:solidFill>
                  <a:schemeClr val="bg2">
                    <a:lumMod val="25000"/>
                  </a:schemeClr>
                </a:solidFill>
              </a:rPr>
              <a:t>dil, zihin, sosyal, </a:t>
            </a:r>
          </a:p>
          <a:p>
            <a:pPr algn="just">
              <a:lnSpc>
                <a:spcPct val="140000"/>
              </a:lnSpc>
              <a:buNone/>
            </a:pPr>
            <a:r>
              <a:rPr lang="tr-TR" sz="2800" i="1" dirty="0" smtClean="0">
                <a:solidFill>
                  <a:schemeClr val="bg2">
                    <a:lumMod val="25000"/>
                  </a:schemeClr>
                </a:solidFill>
              </a:rPr>
              <a:t>duygusal ve motor becerilerini </a:t>
            </a:r>
          </a:p>
          <a:p>
            <a:pPr algn="just">
              <a:lnSpc>
                <a:spcPct val="140000"/>
              </a:lnSpc>
              <a:buNone/>
            </a:pPr>
            <a:r>
              <a:rPr lang="tr-TR" sz="2800" i="1" dirty="0" smtClean="0">
                <a:solidFill>
                  <a:schemeClr val="bg2">
                    <a:lumMod val="25000"/>
                  </a:schemeClr>
                </a:solidFill>
              </a:rPr>
              <a:t>geliştirebileceği önemli bir fırsattır.</a:t>
            </a:r>
            <a:endParaRPr lang="tr-TR" sz="2400" i="1" dirty="0" smtClean="0">
              <a:solidFill>
                <a:schemeClr val="bg2">
                  <a:lumMod val="25000"/>
                </a:schemeClr>
              </a:solidFill>
            </a:endParaRPr>
          </a:p>
          <a:p>
            <a:endParaRPr lang="tr-TR" dirty="0"/>
          </a:p>
        </p:txBody>
      </p:sp>
      <p:sp>
        <p:nvSpPr>
          <p:cNvPr id="3" name="2 Başlık"/>
          <p:cNvSpPr>
            <a:spLocks noGrp="1"/>
          </p:cNvSpPr>
          <p:nvPr>
            <p:ph type="title"/>
          </p:nvPr>
        </p:nvSpPr>
        <p:spPr/>
        <p:txBody>
          <a:bodyPr/>
          <a:lstStyle/>
          <a:p>
            <a:pPr algn="ctr"/>
            <a:r>
              <a:rPr lang="tr-TR" dirty="0" smtClean="0">
                <a:solidFill>
                  <a:srgbClr val="28D8B6"/>
                </a:solidFill>
              </a:rPr>
              <a:t>OYUN;</a:t>
            </a:r>
            <a:endParaRPr lang="tr-TR" dirty="0">
              <a:solidFill>
                <a:srgbClr val="28D8B6"/>
              </a:solidFill>
            </a:endParaRPr>
          </a:p>
        </p:txBody>
      </p:sp>
      <p:pic>
        <p:nvPicPr>
          <p:cNvPr id="4" name="Picture 5" descr="6ee0f0377eb3217349068f3ee3d39825_1316782373"/>
          <p:cNvPicPr>
            <a:picLocks noChangeAspect="1" noChangeArrowheads="1"/>
          </p:cNvPicPr>
          <p:nvPr/>
        </p:nvPicPr>
        <p:blipFill>
          <a:blip r:embed="rId2"/>
          <a:srcRect/>
          <a:stretch>
            <a:fillRect/>
          </a:stretch>
        </p:blipFill>
        <p:spPr bwMode="auto">
          <a:xfrm>
            <a:off x="6715140" y="0"/>
            <a:ext cx="2428860" cy="36433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00034" y="285728"/>
            <a:ext cx="4071966" cy="5721563"/>
          </a:xfrm>
        </p:spPr>
        <p:txBody>
          <a:bodyPr>
            <a:normAutofit/>
          </a:bodyPr>
          <a:lstStyle/>
          <a:p>
            <a:r>
              <a:rPr lang="tr-TR" sz="2800" dirty="0" smtClean="0"/>
              <a:t>Gelişimi destekler:</a:t>
            </a:r>
          </a:p>
          <a:p>
            <a:endParaRPr lang="tr-TR" sz="2800" dirty="0" smtClean="0"/>
          </a:p>
          <a:p>
            <a:pPr lvl="1"/>
            <a:r>
              <a:rPr lang="tr-TR" sz="2800" dirty="0" smtClean="0"/>
              <a:t>Hayatta kalma</a:t>
            </a:r>
          </a:p>
          <a:p>
            <a:pPr lvl="1"/>
            <a:r>
              <a:rPr lang="tr-TR" sz="2800" dirty="0" smtClean="0"/>
              <a:t>Beden kontrolü</a:t>
            </a:r>
          </a:p>
          <a:p>
            <a:pPr lvl="1"/>
            <a:r>
              <a:rPr lang="tr-TR" sz="2800" dirty="0" smtClean="0"/>
              <a:t>Çevreyi tanıma</a:t>
            </a:r>
          </a:p>
          <a:p>
            <a:pPr lvl="1"/>
            <a:r>
              <a:rPr lang="tr-TR" sz="2800" dirty="0" smtClean="0"/>
              <a:t>Duyguların kontrolü</a:t>
            </a:r>
          </a:p>
          <a:p>
            <a:pPr lvl="1"/>
            <a:r>
              <a:rPr lang="tr-TR" sz="2800" dirty="0" smtClean="0"/>
              <a:t>İlişki kurma</a:t>
            </a:r>
          </a:p>
          <a:p>
            <a:pPr lvl="1"/>
            <a:r>
              <a:rPr lang="tr-TR" sz="2800" dirty="0" smtClean="0"/>
              <a:t>Dikkat</a:t>
            </a:r>
          </a:p>
          <a:p>
            <a:pPr lvl="1"/>
            <a:r>
              <a:rPr lang="tr-TR" sz="2800" dirty="0" smtClean="0"/>
              <a:t>Yaratıcılık</a:t>
            </a:r>
          </a:p>
          <a:p>
            <a:pPr lvl="1"/>
            <a:r>
              <a:rPr lang="tr-TR" sz="2800" dirty="0" smtClean="0"/>
              <a:t>İşbirliği</a:t>
            </a:r>
            <a:endParaRPr lang="tr-TR" sz="2400" dirty="0"/>
          </a:p>
        </p:txBody>
      </p:sp>
      <p:sp>
        <p:nvSpPr>
          <p:cNvPr id="3" name="2 Başlık"/>
          <p:cNvSpPr>
            <a:spLocks noGrp="1"/>
          </p:cNvSpPr>
          <p:nvPr>
            <p:ph type="title"/>
          </p:nvPr>
        </p:nvSpPr>
        <p:spPr>
          <a:xfrm>
            <a:off x="4572000" y="274638"/>
            <a:ext cx="4114800" cy="2439982"/>
          </a:xfrm>
        </p:spPr>
        <p:txBody>
          <a:bodyPr/>
          <a:lstStyle/>
          <a:p>
            <a:pPr algn="ctr"/>
            <a:r>
              <a:rPr lang="tr-TR" dirty="0" smtClean="0">
                <a:solidFill>
                  <a:schemeClr val="accent3"/>
                </a:solidFill>
              </a:rPr>
              <a:t>Oyunun İşlevi</a:t>
            </a:r>
            <a:endParaRPr lang="tr-TR" dirty="0">
              <a:solidFill>
                <a:schemeClr val="accent3"/>
              </a:solidFill>
            </a:endParaRPr>
          </a:p>
        </p:txBody>
      </p:sp>
      <p:pic>
        <p:nvPicPr>
          <p:cNvPr id="4" name="3 Resim" descr="48147283-Child-playing-with-wooden-train-rails-and-cars-Toy-railroad-for-kids-Educational-toys-for-preschool--Stock-Photo.jpg"/>
          <p:cNvPicPr>
            <a:picLocks noChangeAspect="1"/>
          </p:cNvPicPr>
          <p:nvPr/>
        </p:nvPicPr>
        <p:blipFill>
          <a:blip r:embed="rId2"/>
          <a:stretch>
            <a:fillRect/>
          </a:stretch>
        </p:blipFill>
        <p:spPr>
          <a:xfrm>
            <a:off x="4643438" y="2000240"/>
            <a:ext cx="3962400" cy="385765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81unp1McvML._SY355_.jpg"/>
          <p:cNvPicPr>
            <a:picLocks noChangeAspect="1"/>
          </p:cNvPicPr>
          <p:nvPr/>
        </p:nvPicPr>
        <p:blipFill>
          <a:blip r:embed="rId2"/>
          <a:stretch>
            <a:fillRect/>
          </a:stretch>
        </p:blipFill>
        <p:spPr>
          <a:xfrm>
            <a:off x="785786" y="71414"/>
            <a:ext cx="6643734" cy="6357982"/>
          </a:xfrm>
          <a:prstGeom prst="rect">
            <a:avLst/>
          </a:prstGeom>
        </p:spPr>
      </p:pic>
      <p:sp>
        <p:nvSpPr>
          <p:cNvPr id="2" name="1 İçerik Yer Tutucusu"/>
          <p:cNvSpPr>
            <a:spLocks noGrp="1"/>
          </p:cNvSpPr>
          <p:nvPr>
            <p:ph idx="1"/>
          </p:nvPr>
        </p:nvSpPr>
        <p:spPr/>
        <p:txBody>
          <a:bodyPr/>
          <a:lstStyle/>
          <a:p>
            <a:pPr>
              <a:buNone/>
            </a:pPr>
            <a:r>
              <a:rPr lang="tr-TR" dirty="0" smtClean="0">
                <a:latin typeface="Times New Roman" pitchFamily="18" charset="0"/>
              </a:rPr>
              <a:t>		</a:t>
            </a: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rPr>
              <a:t>Oyun çocuğu tanımada en önemli yollardan biridir.Çünkü çocuk oyun içerisinde özgürdür, her türlü yapmacıktan uzaktır, içindeki duygu, düşüncelerini rahatça oyununa yansıtır. </a:t>
            </a:r>
          </a:p>
          <a:p>
            <a:pPr>
              <a:buNone/>
            </a:pPr>
            <a:r>
              <a:rPr lang="tr-T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rPr>
              <a:t>		Bu yüzden çocuğun nasıl bir ruhsal durumda bulunduğunu, olaylara ne tür tepkiler verdiği oyun içerisindeki davranışları dikkatli bir şekilde gözlemlenerek ortaya çıkarılabilir.</a:t>
            </a:r>
          </a:p>
          <a:p>
            <a:endParaRPr lang="tr-TR" dirty="0"/>
          </a:p>
        </p:txBody>
      </p:sp>
      <p:sp>
        <p:nvSpPr>
          <p:cNvPr id="3" name="2 Başlık"/>
          <p:cNvSpPr>
            <a:spLocks noGrp="1"/>
          </p:cNvSpPr>
          <p:nvPr>
            <p:ph type="title"/>
          </p:nvPr>
        </p:nvSpPr>
        <p:spPr/>
        <p:txBody>
          <a:bodyPr/>
          <a:lstStyle/>
          <a:p>
            <a:pPr algn="ctr"/>
            <a:r>
              <a:rPr lang="tr-TR" sz="4400" dirty="0" smtClean="0">
                <a:solidFill>
                  <a:schemeClr val="accent3"/>
                </a:solidFill>
                <a:latin typeface="Times New Roman" pitchFamily="18" charset="0"/>
              </a:rPr>
              <a:t>Oyun ve Çocuk</a:t>
            </a:r>
            <a:endParaRPr lang="tr-TR" dirty="0">
              <a:solidFill>
                <a:schemeClr val="accent3"/>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lstStyle/>
          <a:p>
            <a:r>
              <a:rPr lang="tr-TR" sz="2800" dirty="0" err="1" smtClean="0">
                <a:solidFill>
                  <a:srgbClr val="FF5050"/>
                </a:solidFill>
              </a:rPr>
              <a:t>Rubin</a:t>
            </a:r>
            <a:r>
              <a:rPr lang="tr-TR" sz="2800" dirty="0" smtClean="0">
                <a:solidFill>
                  <a:srgbClr val="FF5050"/>
                </a:solidFill>
              </a:rPr>
              <a:t>, </a:t>
            </a:r>
            <a:r>
              <a:rPr lang="tr-TR" sz="2800" dirty="0" err="1" smtClean="0">
                <a:solidFill>
                  <a:srgbClr val="FF5050"/>
                </a:solidFill>
              </a:rPr>
              <a:t>Fein</a:t>
            </a:r>
            <a:r>
              <a:rPr lang="tr-TR" sz="2800" dirty="0" smtClean="0">
                <a:solidFill>
                  <a:srgbClr val="FF5050"/>
                </a:solidFill>
              </a:rPr>
              <a:t> ve </a:t>
            </a:r>
            <a:r>
              <a:rPr lang="tr-TR" sz="2800" dirty="0" err="1" smtClean="0">
                <a:solidFill>
                  <a:srgbClr val="FF5050"/>
                </a:solidFill>
              </a:rPr>
              <a:t>Vandenburg</a:t>
            </a:r>
            <a:r>
              <a:rPr lang="tr-TR" sz="2800" dirty="0" smtClean="0">
                <a:solidFill>
                  <a:srgbClr val="FF5050"/>
                </a:solidFill>
              </a:rPr>
              <a:t>:</a:t>
            </a:r>
          </a:p>
          <a:p>
            <a:endParaRPr lang="tr-TR" sz="2800" dirty="0" smtClean="0">
              <a:solidFill>
                <a:srgbClr val="FF5050"/>
              </a:solidFill>
            </a:endParaRPr>
          </a:p>
          <a:p>
            <a:pPr lvl="1"/>
            <a:r>
              <a:rPr lang="tr-TR" sz="2800" dirty="0" smtClean="0">
                <a:solidFill>
                  <a:srgbClr val="FF5050"/>
                </a:solidFill>
              </a:rPr>
              <a:t>İçsel motivasyon</a:t>
            </a:r>
          </a:p>
          <a:p>
            <a:pPr lvl="1"/>
            <a:r>
              <a:rPr lang="tr-TR" sz="2800" dirty="0" smtClean="0">
                <a:solidFill>
                  <a:srgbClr val="FF5050"/>
                </a:solidFill>
              </a:rPr>
              <a:t>Serbest seçim</a:t>
            </a:r>
          </a:p>
          <a:p>
            <a:pPr lvl="1"/>
            <a:r>
              <a:rPr lang="tr-TR" sz="2800" dirty="0" smtClean="0">
                <a:solidFill>
                  <a:srgbClr val="FF5050"/>
                </a:solidFill>
              </a:rPr>
              <a:t>Eğlence</a:t>
            </a:r>
          </a:p>
          <a:p>
            <a:pPr lvl="1"/>
            <a:r>
              <a:rPr lang="tr-TR" sz="2800" dirty="0" smtClean="0">
                <a:solidFill>
                  <a:srgbClr val="FF5050"/>
                </a:solidFill>
              </a:rPr>
              <a:t>Aktif katılım</a:t>
            </a:r>
          </a:p>
          <a:p>
            <a:r>
              <a:rPr lang="tr-TR" sz="2800" dirty="0" smtClean="0"/>
              <a:t>Süreç</a:t>
            </a:r>
          </a:p>
          <a:p>
            <a:r>
              <a:rPr lang="tr-TR" sz="2800" dirty="0" smtClean="0"/>
              <a:t>Kendini yönetme</a:t>
            </a:r>
            <a:endParaRPr lang="tr-TR" dirty="0"/>
          </a:p>
        </p:txBody>
      </p:sp>
      <p:sp>
        <p:nvSpPr>
          <p:cNvPr id="3" name="2 Başlık"/>
          <p:cNvSpPr>
            <a:spLocks noGrp="1"/>
          </p:cNvSpPr>
          <p:nvPr>
            <p:ph type="title"/>
          </p:nvPr>
        </p:nvSpPr>
        <p:spPr/>
        <p:txBody>
          <a:bodyPr/>
          <a:lstStyle/>
          <a:p>
            <a:pPr algn="ctr"/>
            <a:r>
              <a:rPr lang="tr-TR" dirty="0" smtClean="0">
                <a:solidFill>
                  <a:srgbClr val="00B050"/>
                </a:solidFill>
                <a:latin typeface="Century" pitchFamily="18" charset="0"/>
              </a:rPr>
              <a:t>Oyunun Özellikleri</a:t>
            </a:r>
            <a:endParaRPr lang="tr-TR" dirty="0">
              <a:solidFill>
                <a:srgbClr val="00B050"/>
              </a:solidFill>
              <a:latin typeface="Century" pitchFamily="18" charset="0"/>
            </a:endParaRPr>
          </a:p>
        </p:txBody>
      </p:sp>
      <p:pic>
        <p:nvPicPr>
          <p:cNvPr id="5" name="Picture 4" descr="2068_kucuk">
            <a:hlinkClick r:id="rId2"/>
          </p:cNvPr>
          <p:cNvPicPr>
            <a:picLocks noChangeAspect="1" noChangeArrowheads="1"/>
          </p:cNvPicPr>
          <p:nvPr/>
        </p:nvPicPr>
        <p:blipFill>
          <a:blip r:embed="rId3"/>
          <a:srcRect/>
          <a:stretch>
            <a:fillRect/>
          </a:stretch>
        </p:blipFill>
        <p:spPr>
          <a:xfrm>
            <a:off x="285720" y="5268920"/>
            <a:ext cx="2520950" cy="1589080"/>
          </a:xfrm>
          <a:prstGeom prst="rect">
            <a:avLst/>
          </a:prstGeom>
        </p:spPr>
      </p:pic>
      <p:pic>
        <p:nvPicPr>
          <p:cNvPr id="6" name="Picture 3"/>
          <p:cNvPicPr>
            <a:picLocks noChangeAspect="1"/>
          </p:cNvPicPr>
          <p:nvPr/>
        </p:nvPicPr>
        <p:blipFill rotWithShape="1">
          <a:blip r:embed="rId4">
            <a:extLst>
              <a:ext uri="{28A0092B-C50C-407E-A947-70E740481C1C}">
                <a14:useLocalDpi xmlns:a14="http://schemas.microsoft.com/office/drawing/2010/main" val="0"/>
              </a:ext>
            </a:extLst>
          </a:blip>
          <a:srcRect l="26714" t="24000" r="40574" b="36728"/>
          <a:stretch/>
        </p:blipFill>
        <p:spPr>
          <a:xfrm>
            <a:off x="5214942" y="2000239"/>
            <a:ext cx="3386656" cy="390585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455</TotalTime>
  <Words>1142</Words>
  <Application>Microsoft Office PowerPoint</Application>
  <PresentationFormat>Ekran Gösterisi (4:3)</PresentationFormat>
  <Paragraphs>156</Paragraphs>
  <Slides>32</Slides>
  <Notes>2</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Kalabalık</vt:lpstr>
      <vt:lpstr>PowerPoint Sunusu</vt:lpstr>
      <vt:lpstr>ÇOCUKLAR VE OYUN</vt:lpstr>
      <vt:lpstr>PowerPoint Sunusu</vt:lpstr>
      <vt:lpstr>Konular</vt:lpstr>
      <vt:lpstr>PowerPoint Sunusu</vt:lpstr>
      <vt:lpstr>OYUN;</vt:lpstr>
      <vt:lpstr>Oyunun İşlevi</vt:lpstr>
      <vt:lpstr>Oyun ve Çocuk</vt:lpstr>
      <vt:lpstr>Oyunun Özellikleri</vt:lpstr>
      <vt:lpstr>Oyun ve Yaratıcılık</vt:lpstr>
      <vt:lpstr>PowerPoint Sunusu</vt:lpstr>
      <vt:lpstr>PowerPoint Sunusu</vt:lpstr>
      <vt:lpstr>PowerPoint Sunusu</vt:lpstr>
      <vt:lpstr>PowerPoint Sunusu</vt:lpstr>
      <vt:lpstr>PowerPoint Sunusu</vt:lpstr>
      <vt:lpstr>PowerPoint Sunusu</vt:lpstr>
      <vt:lpstr>4.Duygusal Gelişim Üzerine Etkileri</vt:lpstr>
      <vt:lpstr>5.Dil Gelişimi Üzerine Etkileri </vt:lpstr>
      <vt:lpstr>PowerPoint Sunusu</vt:lpstr>
      <vt:lpstr>6.Fiziksel ve Psikomotor(Bedensel) Gelişim   Üzerine Etkileri </vt:lpstr>
      <vt:lpstr>PowerPoint Sunusu</vt:lpstr>
      <vt:lpstr>OYUN SINIFLAMALARI</vt:lpstr>
      <vt:lpstr>PowerPoint Sunusu</vt:lpstr>
      <vt:lpstr>PowerPoint Sunusu</vt:lpstr>
      <vt:lpstr>PowerPoint Sunusu</vt:lpstr>
      <vt:lpstr> ÇOCUĞUNUZUN  YAŞINA UYGUN OYUN SEÇİN</vt:lpstr>
      <vt:lpstr>Olumsuz Davranışlarla Karşılaşırsanız: </vt:lpstr>
      <vt:lpstr>PowerPoint Sunusu</vt:lpstr>
      <vt:lpstr>PowerPoint Sunusu</vt:lpstr>
      <vt:lpstr>BİLGİSAYAR ve ÇOCUK</vt:lpstr>
      <vt:lpstr>BİLGİSAYAR ve ÇOCUK</vt:lpstr>
      <vt:lpstr>TEŞEKKÜR EDERİZ…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user</dc:creator>
  <cp:lastModifiedBy>kullanıcı</cp:lastModifiedBy>
  <cp:revision>56</cp:revision>
  <dcterms:created xsi:type="dcterms:W3CDTF">2017-10-09T08:58:13Z</dcterms:created>
  <dcterms:modified xsi:type="dcterms:W3CDTF">2017-10-16T08:49:23Z</dcterms:modified>
</cp:coreProperties>
</file>