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 id="264" r:id="rId7"/>
    <p:sldId id="266" r:id="rId8"/>
    <p:sldId id="267" r:id="rId9"/>
    <p:sldId id="268" r:id="rId10"/>
    <p:sldId id="269" r:id="rId11"/>
    <p:sldId id="270"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96" y="-3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al__ma_Sayfas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al__ma_Sayfas_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al__ma_Sayfas_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al__ma_Sayfas_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_al__ma_Sayfas_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Sayfa1!$B$1</c:f>
              <c:strCache>
                <c:ptCount val="1"/>
                <c:pt idx="0">
                  <c:v>Sütun1</c:v>
                </c:pt>
              </c:strCache>
            </c:strRef>
          </c:tx>
          <c:invertIfNegative val="0"/>
          <c:cat>
            <c:strRef>
              <c:f>Sayfa1!$A$2:$A$11</c:f>
              <c:strCache>
                <c:ptCount val="10"/>
                <c:pt idx="0">
                  <c:v>Anne en fazla ilkokul mezunu</c:v>
                </c:pt>
                <c:pt idx="1">
                  <c:v>Baba en fazla ilkokul mezunu</c:v>
                </c:pt>
                <c:pt idx="2">
                  <c:v>Tek çocuk olan</c:v>
                </c:pt>
                <c:pt idx="3">
                  <c:v>Anne ve babası boşanmış olan </c:v>
                </c:pt>
                <c:pt idx="4">
                  <c:v>Yalnızca annesi ile yaşayan</c:v>
                </c:pt>
                <c:pt idx="5">
                  <c:v>Akademik başarısı düşük olan</c:v>
                </c:pt>
                <c:pt idx="6">
                  <c:v>Ailesinde süreğen hastalığı olan</c:v>
                </c:pt>
                <c:pt idx="7">
                  <c:v>Maddi sıkıntı yaşayan</c:v>
                </c:pt>
                <c:pt idx="8">
                  <c:v>Anne ve babası ayrı yaşayan</c:v>
                </c:pt>
                <c:pt idx="9">
                  <c:v>Süreğen hastalığı olan</c:v>
                </c:pt>
              </c:strCache>
            </c:strRef>
          </c:cat>
          <c:val>
            <c:numRef>
              <c:f>Sayfa1!$B$2:$B$11</c:f>
              <c:numCache>
                <c:formatCode>General</c:formatCode>
                <c:ptCount val="10"/>
              </c:numCache>
            </c:numRef>
          </c:val>
        </c:ser>
        <c:ser>
          <c:idx val="1"/>
          <c:order val="1"/>
          <c:tx>
            <c:strRef>
              <c:f>Sayfa1!$C$1</c:f>
              <c:strCache>
                <c:ptCount val="1"/>
                <c:pt idx="0">
                  <c:v>Seri 2</c:v>
                </c:pt>
              </c:strCache>
            </c:strRef>
          </c:tx>
          <c:invertIfNegative val="0"/>
          <c:cat>
            <c:strRef>
              <c:f>Sayfa1!$A$2:$A$11</c:f>
              <c:strCache>
                <c:ptCount val="10"/>
                <c:pt idx="0">
                  <c:v>Anne en fazla ilkokul mezunu</c:v>
                </c:pt>
                <c:pt idx="1">
                  <c:v>Baba en fazla ilkokul mezunu</c:v>
                </c:pt>
                <c:pt idx="2">
                  <c:v>Tek çocuk olan</c:v>
                </c:pt>
                <c:pt idx="3">
                  <c:v>Anne ve babası boşanmış olan </c:v>
                </c:pt>
                <c:pt idx="4">
                  <c:v>Yalnızca annesi ile yaşayan</c:v>
                </c:pt>
                <c:pt idx="5">
                  <c:v>Akademik başarısı düşük olan</c:v>
                </c:pt>
                <c:pt idx="6">
                  <c:v>Ailesinde süreğen hastalığı olan</c:v>
                </c:pt>
                <c:pt idx="7">
                  <c:v>Maddi sıkıntı yaşayan</c:v>
                </c:pt>
                <c:pt idx="8">
                  <c:v>Anne ve babası ayrı yaşayan</c:v>
                </c:pt>
                <c:pt idx="9">
                  <c:v>Süreğen hastalığı olan</c:v>
                </c:pt>
              </c:strCache>
            </c:strRef>
          </c:cat>
          <c:val>
            <c:numRef>
              <c:f>Sayfa1!$C$2:$C$11</c:f>
              <c:numCache>
                <c:formatCode>General</c:formatCode>
                <c:ptCount val="10"/>
              </c:numCache>
            </c:numRef>
          </c:val>
        </c:ser>
        <c:ser>
          <c:idx val="2"/>
          <c:order val="2"/>
          <c:tx>
            <c:strRef>
              <c:f>Sayfa1!$D$1</c:f>
              <c:strCache>
                <c:ptCount val="1"/>
                <c:pt idx="0">
                  <c:v>Seri 3</c:v>
                </c:pt>
              </c:strCache>
            </c:strRef>
          </c:tx>
          <c:invertIfNegative val="0"/>
          <c:cat>
            <c:strRef>
              <c:f>Sayfa1!$A$2:$A$11</c:f>
              <c:strCache>
                <c:ptCount val="10"/>
                <c:pt idx="0">
                  <c:v>Anne en fazla ilkokul mezunu</c:v>
                </c:pt>
                <c:pt idx="1">
                  <c:v>Baba en fazla ilkokul mezunu</c:v>
                </c:pt>
                <c:pt idx="2">
                  <c:v>Tek çocuk olan</c:v>
                </c:pt>
                <c:pt idx="3">
                  <c:v>Anne ve babası boşanmış olan </c:v>
                </c:pt>
                <c:pt idx="4">
                  <c:v>Yalnızca annesi ile yaşayan</c:v>
                </c:pt>
                <c:pt idx="5">
                  <c:v>Akademik başarısı düşük olan</c:v>
                </c:pt>
                <c:pt idx="6">
                  <c:v>Ailesinde süreğen hastalığı olan</c:v>
                </c:pt>
                <c:pt idx="7">
                  <c:v>Maddi sıkıntı yaşayan</c:v>
                </c:pt>
                <c:pt idx="8">
                  <c:v>Anne ve babası ayrı yaşayan</c:v>
                </c:pt>
                <c:pt idx="9">
                  <c:v>Süreğen hastalığı olan</c:v>
                </c:pt>
              </c:strCache>
            </c:strRef>
          </c:cat>
          <c:val>
            <c:numRef>
              <c:f>Sayfa1!$D$2:$D$11</c:f>
              <c:numCache>
                <c:formatCode>General</c:formatCode>
                <c:ptCount val="10"/>
                <c:pt idx="0">
                  <c:v>10677</c:v>
                </c:pt>
                <c:pt idx="1">
                  <c:v>8082</c:v>
                </c:pt>
                <c:pt idx="2">
                  <c:v>7326</c:v>
                </c:pt>
                <c:pt idx="3">
                  <c:v>3525</c:v>
                </c:pt>
                <c:pt idx="4">
                  <c:v>2628</c:v>
                </c:pt>
                <c:pt idx="5">
                  <c:v>2423</c:v>
                </c:pt>
                <c:pt idx="6">
                  <c:v>2344</c:v>
                </c:pt>
                <c:pt idx="7">
                  <c:v>2305</c:v>
                </c:pt>
                <c:pt idx="8">
                  <c:v>2283</c:v>
                </c:pt>
                <c:pt idx="9">
                  <c:v>1509</c:v>
                </c:pt>
              </c:numCache>
            </c:numRef>
          </c:val>
        </c:ser>
        <c:dLbls>
          <c:showLegendKey val="0"/>
          <c:showVal val="0"/>
          <c:showCatName val="0"/>
          <c:showSerName val="0"/>
          <c:showPercent val="0"/>
          <c:showBubbleSize val="0"/>
        </c:dLbls>
        <c:gapWidth val="150"/>
        <c:overlap val="100"/>
        <c:axId val="46804480"/>
        <c:axId val="157940480"/>
      </c:barChart>
      <c:catAx>
        <c:axId val="46804480"/>
        <c:scaling>
          <c:orientation val="minMax"/>
        </c:scaling>
        <c:delete val="0"/>
        <c:axPos val="b"/>
        <c:majorTickMark val="out"/>
        <c:minorTickMark val="none"/>
        <c:tickLblPos val="nextTo"/>
        <c:txPr>
          <a:bodyPr/>
          <a:lstStyle/>
          <a:p>
            <a:pPr>
              <a:defRPr sz="1000"/>
            </a:pPr>
            <a:endParaRPr lang="tr-TR"/>
          </a:p>
        </c:txPr>
        <c:crossAx val="157940480"/>
        <c:crosses val="autoZero"/>
        <c:auto val="1"/>
        <c:lblAlgn val="ctr"/>
        <c:lblOffset val="100"/>
        <c:noMultiLvlLbl val="0"/>
      </c:catAx>
      <c:valAx>
        <c:axId val="157940480"/>
        <c:scaling>
          <c:orientation val="minMax"/>
          <c:max val="12000"/>
          <c:min val="0"/>
        </c:scaling>
        <c:delete val="0"/>
        <c:axPos val="l"/>
        <c:majorGridlines/>
        <c:numFmt formatCode="General" sourceLinked="1"/>
        <c:majorTickMark val="out"/>
        <c:minorTickMark val="none"/>
        <c:tickLblPos val="nextTo"/>
        <c:crossAx val="46804480"/>
        <c:crosses val="autoZero"/>
        <c:crossBetween val="between"/>
      </c:valAx>
    </c:plotArea>
    <c:plotVisOnly val="1"/>
    <c:dispBlanksAs val="gap"/>
    <c:showDLblsOverMax val="0"/>
  </c:chart>
  <c:txPr>
    <a:bodyPr/>
    <a:lstStyle/>
    <a:p>
      <a:pPr>
        <a:defRPr sz="1800"/>
      </a:pPr>
      <a:endParaRPr lang="tr-T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Sayfa1!$B$1</c:f>
              <c:strCache>
                <c:ptCount val="1"/>
                <c:pt idx="0">
                  <c:v>Sütun1</c:v>
                </c:pt>
              </c:strCache>
            </c:strRef>
          </c:tx>
          <c:invertIfNegative val="0"/>
          <c:cat>
            <c:strRef>
              <c:f>Sayfa1!$A$2:$A$11</c:f>
              <c:strCache>
                <c:ptCount val="10"/>
                <c:pt idx="0">
                  <c:v>Anne en fazla ilkokul mezunu</c:v>
                </c:pt>
                <c:pt idx="1">
                  <c:v>Baba en fazla ilkokul mezunu</c:v>
                </c:pt>
                <c:pt idx="2">
                  <c:v>Tek çocuk olan</c:v>
                </c:pt>
                <c:pt idx="3">
                  <c:v>Ailesinde süreğen hastalığı olan</c:v>
                </c:pt>
                <c:pt idx="4">
                  <c:v>Anne ve babası boşanmış olan </c:v>
                </c:pt>
                <c:pt idx="5">
                  <c:v>Yalnızca annesi ile yaşayan</c:v>
                </c:pt>
                <c:pt idx="6">
                  <c:v>Anne ve babası ayrı yaşayan</c:v>
                </c:pt>
                <c:pt idx="7">
                  <c:v>Süreğen hastalığı olan</c:v>
                </c:pt>
                <c:pt idx="8">
                  <c:v>Bir işte çalışan</c:v>
                </c:pt>
                <c:pt idx="9">
                  <c:v>Maddi sıkıntı yaşayan</c:v>
                </c:pt>
              </c:strCache>
            </c:strRef>
          </c:cat>
          <c:val>
            <c:numRef>
              <c:f>Sayfa1!$B$2:$B$11</c:f>
              <c:numCache>
                <c:formatCode>General</c:formatCode>
                <c:ptCount val="10"/>
              </c:numCache>
            </c:numRef>
          </c:val>
        </c:ser>
        <c:ser>
          <c:idx val="1"/>
          <c:order val="1"/>
          <c:tx>
            <c:strRef>
              <c:f>Sayfa1!$C$1</c:f>
              <c:strCache>
                <c:ptCount val="1"/>
                <c:pt idx="0">
                  <c:v>Seri 2</c:v>
                </c:pt>
              </c:strCache>
            </c:strRef>
          </c:tx>
          <c:invertIfNegative val="0"/>
          <c:cat>
            <c:strRef>
              <c:f>Sayfa1!$A$2:$A$11</c:f>
              <c:strCache>
                <c:ptCount val="10"/>
                <c:pt idx="0">
                  <c:v>Anne en fazla ilkokul mezunu</c:v>
                </c:pt>
                <c:pt idx="1">
                  <c:v>Baba en fazla ilkokul mezunu</c:v>
                </c:pt>
                <c:pt idx="2">
                  <c:v>Tek çocuk olan</c:v>
                </c:pt>
                <c:pt idx="3">
                  <c:v>Ailesinde süreğen hastalığı olan</c:v>
                </c:pt>
                <c:pt idx="4">
                  <c:v>Anne ve babası boşanmış olan </c:v>
                </c:pt>
                <c:pt idx="5">
                  <c:v>Yalnızca annesi ile yaşayan</c:v>
                </c:pt>
                <c:pt idx="6">
                  <c:v>Anne ve babası ayrı yaşayan</c:v>
                </c:pt>
                <c:pt idx="7">
                  <c:v>Süreğen hastalığı olan</c:v>
                </c:pt>
                <c:pt idx="8">
                  <c:v>Bir işte çalışan</c:v>
                </c:pt>
                <c:pt idx="9">
                  <c:v>Maddi sıkıntı yaşayan</c:v>
                </c:pt>
              </c:strCache>
            </c:strRef>
          </c:cat>
          <c:val>
            <c:numRef>
              <c:f>Sayfa1!$C$2:$C$11</c:f>
              <c:numCache>
                <c:formatCode>General</c:formatCode>
                <c:ptCount val="10"/>
              </c:numCache>
            </c:numRef>
          </c:val>
        </c:ser>
        <c:ser>
          <c:idx val="2"/>
          <c:order val="2"/>
          <c:tx>
            <c:strRef>
              <c:f>Sayfa1!$D$1</c:f>
              <c:strCache>
                <c:ptCount val="1"/>
                <c:pt idx="0">
                  <c:v>Seri 3</c:v>
                </c:pt>
              </c:strCache>
            </c:strRef>
          </c:tx>
          <c:invertIfNegative val="0"/>
          <c:cat>
            <c:strRef>
              <c:f>Sayfa1!$A$2:$A$11</c:f>
              <c:strCache>
                <c:ptCount val="10"/>
                <c:pt idx="0">
                  <c:v>Anne en fazla ilkokul mezunu</c:v>
                </c:pt>
                <c:pt idx="1">
                  <c:v>Baba en fazla ilkokul mezunu</c:v>
                </c:pt>
                <c:pt idx="2">
                  <c:v>Tek çocuk olan</c:v>
                </c:pt>
                <c:pt idx="3">
                  <c:v>Ailesinde süreğen hastalığı olan</c:v>
                </c:pt>
                <c:pt idx="4">
                  <c:v>Anne ve babası boşanmış olan </c:v>
                </c:pt>
                <c:pt idx="5">
                  <c:v>Yalnızca annesi ile yaşayan</c:v>
                </c:pt>
                <c:pt idx="6">
                  <c:v>Anne ve babası ayrı yaşayan</c:v>
                </c:pt>
                <c:pt idx="7">
                  <c:v>Süreğen hastalığı olan</c:v>
                </c:pt>
                <c:pt idx="8">
                  <c:v>Bir işte çalışan</c:v>
                </c:pt>
                <c:pt idx="9">
                  <c:v>Maddi sıkıntı yaşayan</c:v>
                </c:pt>
              </c:strCache>
            </c:strRef>
          </c:cat>
          <c:val>
            <c:numRef>
              <c:f>Sayfa1!$D$2:$D$11</c:f>
              <c:numCache>
                <c:formatCode>General</c:formatCode>
                <c:ptCount val="10"/>
                <c:pt idx="0">
                  <c:v>4574</c:v>
                </c:pt>
                <c:pt idx="1">
                  <c:v>3291</c:v>
                </c:pt>
                <c:pt idx="2">
                  <c:v>2053</c:v>
                </c:pt>
                <c:pt idx="3">
                  <c:v>1593</c:v>
                </c:pt>
                <c:pt idx="4">
                  <c:v>1475</c:v>
                </c:pt>
                <c:pt idx="5">
                  <c:v>1126</c:v>
                </c:pt>
                <c:pt idx="6">
                  <c:v>1066</c:v>
                </c:pt>
                <c:pt idx="7">
                  <c:v>847</c:v>
                </c:pt>
                <c:pt idx="8">
                  <c:v>722</c:v>
                </c:pt>
                <c:pt idx="9">
                  <c:v>708</c:v>
                </c:pt>
              </c:numCache>
            </c:numRef>
          </c:val>
        </c:ser>
        <c:dLbls>
          <c:showLegendKey val="0"/>
          <c:showVal val="0"/>
          <c:showCatName val="0"/>
          <c:showSerName val="0"/>
          <c:showPercent val="0"/>
          <c:showBubbleSize val="0"/>
        </c:dLbls>
        <c:gapWidth val="150"/>
        <c:overlap val="100"/>
        <c:axId val="46403072"/>
        <c:axId val="131401408"/>
      </c:barChart>
      <c:catAx>
        <c:axId val="46403072"/>
        <c:scaling>
          <c:orientation val="minMax"/>
        </c:scaling>
        <c:delete val="0"/>
        <c:axPos val="b"/>
        <c:majorTickMark val="out"/>
        <c:minorTickMark val="none"/>
        <c:tickLblPos val="nextTo"/>
        <c:txPr>
          <a:bodyPr/>
          <a:lstStyle/>
          <a:p>
            <a:pPr>
              <a:defRPr sz="1000"/>
            </a:pPr>
            <a:endParaRPr lang="tr-TR"/>
          </a:p>
        </c:txPr>
        <c:crossAx val="131401408"/>
        <c:crosses val="autoZero"/>
        <c:auto val="1"/>
        <c:lblAlgn val="ctr"/>
        <c:lblOffset val="100"/>
        <c:noMultiLvlLbl val="0"/>
      </c:catAx>
      <c:valAx>
        <c:axId val="131401408"/>
        <c:scaling>
          <c:orientation val="minMax"/>
          <c:min val="0"/>
        </c:scaling>
        <c:delete val="0"/>
        <c:axPos val="l"/>
        <c:majorGridlines/>
        <c:numFmt formatCode="General" sourceLinked="1"/>
        <c:majorTickMark val="out"/>
        <c:minorTickMark val="none"/>
        <c:tickLblPos val="nextTo"/>
        <c:crossAx val="46403072"/>
        <c:crosses val="autoZero"/>
        <c:crossBetween val="between"/>
      </c:valAx>
    </c:plotArea>
    <c:plotVisOnly val="1"/>
    <c:dispBlanksAs val="gap"/>
    <c:showDLblsOverMax val="0"/>
  </c:chart>
  <c:txPr>
    <a:bodyPr/>
    <a:lstStyle/>
    <a:p>
      <a:pPr>
        <a:defRPr sz="1800"/>
      </a:pPr>
      <a:endParaRPr lang="tr-T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Sayfa1!$B$1</c:f>
              <c:strCache>
                <c:ptCount val="1"/>
                <c:pt idx="0">
                  <c:v>Sütun1</c:v>
                </c:pt>
              </c:strCache>
            </c:strRef>
          </c:tx>
          <c:invertIfNegative val="0"/>
          <c:cat>
            <c:strRef>
              <c:f>Sayfa1!$A$2:$A$11</c:f>
              <c:strCache>
                <c:ptCount val="10"/>
                <c:pt idx="0">
                  <c:v>Anne en fazla ilkokul mezunu</c:v>
                </c:pt>
                <c:pt idx="1">
                  <c:v>Baba en fazla ilkokul mezunu</c:v>
                </c:pt>
                <c:pt idx="2">
                  <c:v>Tek çocuk olan</c:v>
                </c:pt>
                <c:pt idx="3">
                  <c:v>Akademik başarısı düşük olan</c:v>
                </c:pt>
                <c:pt idx="4">
                  <c:v>Anne ve babası boşanmış olan </c:v>
                </c:pt>
                <c:pt idx="5">
                  <c:v>Maddi sıkıntı yaşayan</c:v>
                </c:pt>
                <c:pt idx="6">
                  <c:v>Yalnızca annesi ile yaşayan</c:v>
                </c:pt>
                <c:pt idx="7">
                  <c:v>Ailesinde Süreğen hastalığı olan</c:v>
                </c:pt>
                <c:pt idx="8">
                  <c:v>Anne ve babası ayrı yaşayan</c:v>
                </c:pt>
                <c:pt idx="9">
                  <c:v>Süreğen hastalığı olan</c:v>
                </c:pt>
              </c:strCache>
            </c:strRef>
          </c:cat>
          <c:val>
            <c:numRef>
              <c:f>Sayfa1!$B$2:$B$11</c:f>
              <c:numCache>
                <c:formatCode>General</c:formatCode>
                <c:ptCount val="10"/>
              </c:numCache>
            </c:numRef>
          </c:val>
        </c:ser>
        <c:ser>
          <c:idx val="1"/>
          <c:order val="1"/>
          <c:tx>
            <c:strRef>
              <c:f>Sayfa1!$C$1</c:f>
              <c:strCache>
                <c:ptCount val="1"/>
                <c:pt idx="0">
                  <c:v>Seri 2</c:v>
                </c:pt>
              </c:strCache>
            </c:strRef>
          </c:tx>
          <c:invertIfNegative val="0"/>
          <c:cat>
            <c:strRef>
              <c:f>Sayfa1!$A$2:$A$11</c:f>
              <c:strCache>
                <c:ptCount val="10"/>
                <c:pt idx="0">
                  <c:v>Anne en fazla ilkokul mezunu</c:v>
                </c:pt>
                <c:pt idx="1">
                  <c:v>Baba en fazla ilkokul mezunu</c:v>
                </c:pt>
                <c:pt idx="2">
                  <c:v>Tek çocuk olan</c:v>
                </c:pt>
                <c:pt idx="3">
                  <c:v>Akademik başarısı düşük olan</c:v>
                </c:pt>
                <c:pt idx="4">
                  <c:v>Anne ve babası boşanmış olan </c:v>
                </c:pt>
                <c:pt idx="5">
                  <c:v>Maddi sıkıntı yaşayan</c:v>
                </c:pt>
                <c:pt idx="6">
                  <c:v>Yalnızca annesi ile yaşayan</c:v>
                </c:pt>
                <c:pt idx="7">
                  <c:v>Ailesinde Süreğen hastalığı olan</c:v>
                </c:pt>
                <c:pt idx="8">
                  <c:v>Anne ve babası ayrı yaşayan</c:v>
                </c:pt>
                <c:pt idx="9">
                  <c:v>Süreğen hastalığı olan</c:v>
                </c:pt>
              </c:strCache>
            </c:strRef>
          </c:cat>
          <c:val>
            <c:numRef>
              <c:f>Sayfa1!$C$2:$C$11</c:f>
              <c:numCache>
                <c:formatCode>General</c:formatCode>
                <c:ptCount val="10"/>
              </c:numCache>
            </c:numRef>
          </c:val>
        </c:ser>
        <c:ser>
          <c:idx val="2"/>
          <c:order val="2"/>
          <c:tx>
            <c:strRef>
              <c:f>Sayfa1!$D$1</c:f>
              <c:strCache>
                <c:ptCount val="1"/>
                <c:pt idx="0">
                  <c:v>Seri 3</c:v>
                </c:pt>
              </c:strCache>
            </c:strRef>
          </c:tx>
          <c:invertIfNegative val="0"/>
          <c:cat>
            <c:strRef>
              <c:f>Sayfa1!$A$2:$A$11</c:f>
              <c:strCache>
                <c:ptCount val="10"/>
                <c:pt idx="0">
                  <c:v>Anne en fazla ilkokul mezunu</c:v>
                </c:pt>
                <c:pt idx="1">
                  <c:v>Baba en fazla ilkokul mezunu</c:v>
                </c:pt>
                <c:pt idx="2">
                  <c:v>Tek çocuk olan</c:v>
                </c:pt>
                <c:pt idx="3">
                  <c:v>Akademik başarısı düşük olan</c:v>
                </c:pt>
                <c:pt idx="4">
                  <c:v>Anne ve babası boşanmış olan </c:v>
                </c:pt>
                <c:pt idx="5">
                  <c:v>Maddi sıkıntı yaşayan</c:v>
                </c:pt>
                <c:pt idx="6">
                  <c:v>Yalnızca annesi ile yaşayan</c:v>
                </c:pt>
                <c:pt idx="7">
                  <c:v>Ailesinde Süreğen hastalığı olan</c:v>
                </c:pt>
                <c:pt idx="8">
                  <c:v>Anne ve babası ayrı yaşayan</c:v>
                </c:pt>
                <c:pt idx="9">
                  <c:v>Süreğen hastalığı olan</c:v>
                </c:pt>
              </c:strCache>
            </c:strRef>
          </c:cat>
          <c:val>
            <c:numRef>
              <c:f>Sayfa1!$D$2:$D$11</c:f>
              <c:numCache>
                <c:formatCode>General</c:formatCode>
                <c:ptCount val="10"/>
                <c:pt idx="0">
                  <c:v>3207</c:v>
                </c:pt>
                <c:pt idx="1">
                  <c:v>2490</c:v>
                </c:pt>
                <c:pt idx="2">
                  <c:v>1929</c:v>
                </c:pt>
                <c:pt idx="3">
                  <c:v>1219</c:v>
                </c:pt>
                <c:pt idx="4">
                  <c:v>1037</c:v>
                </c:pt>
                <c:pt idx="5">
                  <c:v>805</c:v>
                </c:pt>
                <c:pt idx="6">
                  <c:v>805</c:v>
                </c:pt>
                <c:pt idx="7">
                  <c:v>689</c:v>
                </c:pt>
                <c:pt idx="8">
                  <c:v>600</c:v>
                </c:pt>
                <c:pt idx="9">
                  <c:v>487</c:v>
                </c:pt>
              </c:numCache>
            </c:numRef>
          </c:val>
        </c:ser>
        <c:dLbls>
          <c:showLegendKey val="0"/>
          <c:showVal val="0"/>
          <c:showCatName val="0"/>
          <c:showSerName val="0"/>
          <c:showPercent val="0"/>
          <c:showBubbleSize val="0"/>
        </c:dLbls>
        <c:gapWidth val="150"/>
        <c:overlap val="100"/>
        <c:axId val="46485504"/>
        <c:axId val="131404288"/>
      </c:barChart>
      <c:catAx>
        <c:axId val="46485504"/>
        <c:scaling>
          <c:orientation val="minMax"/>
        </c:scaling>
        <c:delete val="0"/>
        <c:axPos val="b"/>
        <c:majorTickMark val="out"/>
        <c:minorTickMark val="none"/>
        <c:tickLblPos val="nextTo"/>
        <c:txPr>
          <a:bodyPr/>
          <a:lstStyle/>
          <a:p>
            <a:pPr>
              <a:defRPr sz="1000"/>
            </a:pPr>
            <a:endParaRPr lang="tr-TR"/>
          </a:p>
        </c:txPr>
        <c:crossAx val="131404288"/>
        <c:crosses val="autoZero"/>
        <c:auto val="1"/>
        <c:lblAlgn val="ctr"/>
        <c:lblOffset val="100"/>
        <c:noMultiLvlLbl val="0"/>
      </c:catAx>
      <c:valAx>
        <c:axId val="131404288"/>
        <c:scaling>
          <c:orientation val="minMax"/>
          <c:min val="0"/>
        </c:scaling>
        <c:delete val="0"/>
        <c:axPos val="l"/>
        <c:majorGridlines/>
        <c:numFmt formatCode="General" sourceLinked="1"/>
        <c:majorTickMark val="out"/>
        <c:minorTickMark val="none"/>
        <c:tickLblPos val="nextTo"/>
        <c:crossAx val="46485504"/>
        <c:crosses val="autoZero"/>
        <c:crossBetween val="between"/>
      </c:valAx>
    </c:plotArea>
    <c:plotVisOnly val="1"/>
    <c:dispBlanksAs val="gap"/>
    <c:showDLblsOverMax val="0"/>
  </c:chart>
  <c:txPr>
    <a:bodyPr/>
    <a:lstStyle/>
    <a:p>
      <a:pPr>
        <a:defRPr sz="1800"/>
      </a:pPr>
      <a:endParaRPr lang="tr-T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Sayfa1!$B$1</c:f>
              <c:strCache>
                <c:ptCount val="1"/>
                <c:pt idx="0">
                  <c:v>Sütun1</c:v>
                </c:pt>
              </c:strCache>
            </c:strRef>
          </c:tx>
          <c:invertIfNegative val="0"/>
          <c:cat>
            <c:strRef>
              <c:f>Sayfa1!$A$2:$A$11</c:f>
              <c:strCache>
                <c:ptCount val="10"/>
                <c:pt idx="0">
                  <c:v>Anne en fazla ilkokul mezunu</c:v>
                </c:pt>
                <c:pt idx="1">
                  <c:v>Tek çocuk olan</c:v>
                </c:pt>
                <c:pt idx="2">
                  <c:v>Baba en fazla ilkokul mezunu</c:v>
                </c:pt>
                <c:pt idx="3">
                  <c:v>Anne ve babası boşanmış olan </c:v>
                </c:pt>
                <c:pt idx="4">
                  <c:v>Akademik başarısı düşük</c:v>
                </c:pt>
                <c:pt idx="5">
                  <c:v>Maddi sıkıntı yaşayan</c:v>
                </c:pt>
                <c:pt idx="6">
                  <c:v>Yalnızca annesiyle yaşayan</c:v>
                </c:pt>
                <c:pt idx="7">
                  <c:v>Anne ve babası ayrı yaşayan</c:v>
                </c:pt>
                <c:pt idx="8">
                  <c:v>Sürekli devamsız olan</c:v>
                </c:pt>
                <c:pt idx="9">
                  <c:v>Ailesinde Süreğen hastalığı olan</c:v>
                </c:pt>
              </c:strCache>
            </c:strRef>
          </c:cat>
          <c:val>
            <c:numRef>
              <c:f>Sayfa1!$B$2:$B$11</c:f>
              <c:numCache>
                <c:formatCode>General</c:formatCode>
                <c:ptCount val="10"/>
              </c:numCache>
            </c:numRef>
          </c:val>
        </c:ser>
        <c:ser>
          <c:idx val="1"/>
          <c:order val="1"/>
          <c:tx>
            <c:strRef>
              <c:f>Sayfa1!$C$1</c:f>
              <c:strCache>
                <c:ptCount val="1"/>
                <c:pt idx="0">
                  <c:v>Seri 2</c:v>
                </c:pt>
              </c:strCache>
            </c:strRef>
          </c:tx>
          <c:invertIfNegative val="0"/>
          <c:cat>
            <c:strRef>
              <c:f>Sayfa1!$A$2:$A$11</c:f>
              <c:strCache>
                <c:ptCount val="10"/>
                <c:pt idx="0">
                  <c:v>Anne en fazla ilkokul mezunu</c:v>
                </c:pt>
                <c:pt idx="1">
                  <c:v>Tek çocuk olan</c:v>
                </c:pt>
                <c:pt idx="2">
                  <c:v>Baba en fazla ilkokul mezunu</c:v>
                </c:pt>
                <c:pt idx="3">
                  <c:v>Anne ve babası boşanmış olan </c:v>
                </c:pt>
                <c:pt idx="4">
                  <c:v>Akademik başarısı düşük</c:v>
                </c:pt>
                <c:pt idx="5">
                  <c:v>Maddi sıkıntı yaşayan</c:v>
                </c:pt>
                <c:pt idx="6">
                  <c:v>Yalnızca annesiyle yaşayan</c:v>
                </c:pt>
                <c:pt idx="7">
                  <c:v>Anne ve babası ayrı yaşayan</c:v>
                </c:pt>
                <c:pt idx="8">
                  <c:v>Sürekli devamsız olan</c:v>
                </c:pt>
                <c:pt idx="9">
                  <c:v>Ailesinde Süreğen hastalığı olan</c:v>
                </c:pt>
              </c:strCache>
            </c:strRef>
          </c:cat>
          <c:val>
            <c:numRef>
              <c:f>Sayfa1!$C$2:$C$11</c:f>
              <c:numCache>
                <c:formatCode>General</c:formatCode>
                <c:ptCount val="10"/>
              </c:numCache>
            </c:numRef>
          </c:val>
        </c:ser>
        <c:ser>
          <c:idx val="2"/>
          <c:order val="2"/>
          <c:tx>
            <c:strRef>
              <c:f>Sayfa1!$D$1</c:f>
              <c:strCache>
                <c:ptCount val="1"/>
                <c:pt idx="0">
                  <c:v>Seri 3</c:v>
                </c:pt>
              </c:strCache>
            </c:strRef>
          </c:tx>
          <c:invertIfNegative val="0"/>
          <c:cat>
            <c:strRef>
              <c:f>Sayfa1!$A$2:$A$11</c:f>
              <c:strCache>
                <c:ptCount val="10"/>
                <c:pt idx="0">
                  <c:v>Anne en fazla ilkokul mezunu</c:v>
                </c:pt>
                <c:pt idx="1">
                  <c:v>Tek çocuk olan</c:v>
                </c:pt>
                <c:pt idx="2">
                  <c:v>Baba en fazla ilkokul mezunu</c:v>
                </c:pt>
                <c:pt idx="3">
                  <c:v>Anne ve babası boşanmış olan </c:v>
                </c:pt>
                <c:pt idx="4">
                  <c:v>Akademik başarısı düşük</c:v>
                </c:pt>
                <c:pt idx="5">
                  <c:v>Maddi sıkıntı yaşayan</c:v>
                </c:pt>
                <c:pt idx="6">
                  <c:v>Yalnızca annesiyle yaşayan</c:v>
                </c:pt>
                <c:pt idx="7">
                  <c:v>Anne ve babası ayrı yaşayan</c:v>
                </c:pt>
                <c:pt idx="8">
                  <c:v>Sürekli devamsız olan</c:v>
                </c:pt>
                <c:pt idx="9">
                  <c:v>Ailesinde Süreğen hastalığı olan</c:v>
                </c:pt>
              </c:strCache>
            </c:strRef>
          </c:cat>
          <c:val>
            <c:numRef>
              <c:f>Sayfa1!$D$2:$D$11</c:f>
              <c:numCache>
                <c:formatCode>General</c:formatCode>
                <c:ptCount val="10"/>
                <c:pt idx="0">
                  <c:v>3008</c:v>
                </c:pt>
                <c:pt idx="1">
                  <c:v>2604</c:v>
                </c:pt>
                <c:pt idx="2">
                  <c:v>2399</c:v>
                </c:pt>
                <c:pt idx="3">
                  <c:v>977</c:v>
                </c:pt>
                <c:pt idx="4">
                  <c:v>866</c:v>
                </c:pt>
                <c:pt idx="5">
                  <c:v>837</c:v>
                </c:pt>
                <c:pt idx="6">
                  <c:v>661</c:v>
                </c:pt>
                <c:pt idx="7">
                  <c:v>572</c:v>
                </c:pt>
                <c:pt idx="8">
                  <c:v>291</c:v>
                </c:pt>
                <c:pt idx="9">
                  <c:v>287</c:v>
                </c:pt>
              </c:numCache>
            </c:numRef>
          </c:val>
        </c:ser>
        <c:dLbls>
          <c:showLegendKey val="0"/>
          <c:showVal val="0"/>
          <c:showCatName val="0"/>
          <c:showSerName val="0"/>
          <c:showPercent val="0"/>
          <c:showBubbleSize val="0"/>
        </c:dLbls>
        <c:gapWidth val="150"/>
        <c:overlap val="100"/>
        <c:axId val="131692544"/>
        <c:axId val="131406592"/>
      </c:barChart>
      <c:catAx>
        <c:axId val="131692544"/>
        <c:scaling>
          <c:orientation val="minMax"/>
        </c:scaling>
        <c:delete val="0"/>
        <c:axPos val="b"/>
        <c:numFmt formatCode="General" sourceLinked="1"/>
        <c:majorTickMark val="out"/>
        <c:minorTickMark val="none"/>
        <c:tickLblPos val="nextTo"/>
        <c:txPr>
          <a:bodyPr/>
          <a:lstStyle/>
          <a:p>
            <a:pPr>
              <a:defRPr sz="1000"/>
            </a:pPr>
            <a:endParaRPr lang="tr-TR"/>
          </a:p>
        </c:txPr>
        <c:crossAx val="131406592"/>
        <c:crosses val="autoZero"/>
        <c:auto val="1"/>
        <c:lblAlgn val="ctr"/>
        <c:lblOffset val="100"/>
        <c:noMultiLvlLbl val="0"/>
      </c:catAx>
      <c:valAx>
        <c:axId val="131406592"/>
        <c:scaling>
          <c:orientation val="minMax"/>
          <c:min val="0"/>
        </c:scaling>
        <c:delete val="0"/>
        <c:axPos val="l"/>
        <c:majorGridlines/>
        <c:numFmt formatCode="General" sourceLinked="1"/>
        <c:majorTickMark val="out"/>
        <c:minorTickMark val="none"/>
        <c:tickLblPos val="nextTo"/>
        <c:crossAx val="131692544"/>
        <c:crosses val="autoZero"/>
        <c:crossBetween val="between"/>
      </c:valAx>
    </c:plotArea>
    <c:plotVisOnly val="1"/>
    <c:dispBlanksAs val="gap"/>
    <c:showDLblsOverMax val="0"/>
  </c:chart>
  <c:txPr>
    <a:bodyPr/>
    <a:lstStyle/>
    <a:p>
      <a:pPr>
        <a:defRPr sz="1800"/>
      </a:pPr>
      <a:endParaRPr lang="tr-T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Sayfa1!$B$1</c:f>
              <c:strCache>
                <c:ptCount val="1"/>
                <c:pt idx="0">
                  <c:v>Sütun1</c:v>
                </c:pt>
              </c:strCache>
            </c:strRef>
          </c:tx>
          <c:invertIfNegative val="0"/>
          <c:cat>
            <c:strRef>
              <c:f>Sayfa1!$A$2:$A$11</c:f>
              <c:strCache>
                <c:ptCount val="10"/>
                <c:pt idx="0">
                  <c:v>Tek çocuk olan</c:v>
                </c:pt>
                <c:pt idx="1">
                  <c:v>Anne en fazla ilkokul mezunu</c:v>
                </c:pt>
                <c:pt idx="2">
                  <c:v>Baba en fazla ilkokul mezunu</c:v>
                </c:pt>
                <c:pt idx="3">
                  <c:v>Anne ve babası boşanmış olan </c:v>
                </c:pt>
                <c:pt idx="4">
                  <c:v>Yalnızca annesi ile yaşayan</c:v>
                </c:pt>
                <c:pt idx="5">
                  <c:v>Anne ve babası ayrı yaşayan</c:v>
                </c:pt>
                <c:pt idx="6">
                  <c:v>Ailesinde Süreğen hastalığı olan</c:v>
                </c:pt>
                <c:pt idx="7">
                  <c:v>Yetersizlik alanında özel eğitim raporu olan</c:v>
                </c:pt>
                <c:pt idx="8">
                  <c:v>Sürekli Devamsız olan</c:v>
                </c:pt>
                <c:pt idx="9">
                  <c:v>Süreğen hastalığo olan</c:v>
                </c:pt>
              </c:strCache>
            </c:strRef>
          </c:cat>
          <c:val>
            <c:numRef>
              <c:f>Sayfa1!$B$2:$B$11</c:f>
              <c:numCache>
                <c:formatCode>General</c:formatCode>
                <c:ptCount val="10"/>
              </c:numCache>
            </c:numRef>
          </c:val>
        </c:ser>
        <c:ser>
          <c:idx val="1"/>
          <c:order val="1"/>
          <c:tx>
            <c:strRef>
              <c:f>Sayfa1!$C$1</c:f>
              <c:strCache>
                <c:ptCount val="1"/>
                <c:pt idx="0">
                  <c:v>Seri 2</c:v>
                </c:pt>
              </c:strCache>
            </c:strRef>
          </c:tx>
          <c:invertIfNegative val="0"/>
          <c:cat>
            <c:strRef>
              <c:f>Sayfa1!$A$2:$A$11</c:f>
              <c:strCache>
                <c:ptCount val="10"/>
                <c:pt idx="0">
                  <c:v>Tek çocuk olan</c:v>
                </c:pt>
                <c:pt idx="1">
                  <c:v>Anne en fazla ilkokul mezunu</c:v>
                </c:pt>
                <c:pt idx="2">
                  <c:v>Baba en fazla ilkokul mezunu</c:v>
                </c:pt>
                <c:pt idx="3">
                  <c:v>Anne ve babası boşanmış olan </c:v>
                </c:pt>
                <c:pt idx="4">
                  <c:v>Yalnızca annesi ile yaşayan</c:v>
                </c:pt>
                <c:pt idx="5">
                  <c:v>Anne ve babası ayrı yaşayan</c:v>
                </c:pt>
                <c:pt idx="6">
                  <c:v>Ailesinde Süreğen hastalığı olan</c:v>
                </c:pt>
                <c:pt idx="7">
                  <c:v>Yetersizlik alanında özel eğitim raporu olan</c:v>
                </c:pt>
                <c:pt idx="8">
                  <c:v>Sürekli Devamsız olan</c:v>
                </c:pt>
                <c:pt idx="9">
                  <c:v>Süreğen hastalığo olan</c:v>
                </c:pt>
              </c:strCache>
            </c:strRef>
          </c:cat>
          <c:val>
            <c:numRef>
              <c:f>Sayfa1!$C$2:$C$11</c:f>
              <c:numCache>
                <c:formatCode>General</c:formatCode>
                <c:ptCount val="10"/>
              </c:numCache>
            </c:numRef>
          </c:val>
        </c:ser>
        <c:ser>
          <c:idx val="2"/>
          <c:order val="2"/>
          <c:tx>
            <c:strRef>
              <c:f>Sayfa1!$D$1</c:f>
              <c:strCache>
                <c:ptCount val="1"/>
                <c:pt idx="0">
                  <c:v>Seri 3</c:v>
                </c:pt>
              </c:strCache>
            </c:strRef>
          </c:tx>
          <c:invertIfNegative val="0"/>
          <c:cat>
            <c:strRef>
              <c:f>Sayfa1!$A$2:$A$11</c:f>
              <c:strCache>
                <c:ptCount val="10"/>
                <c:pt idx="0">
                  <c:v>Tek çocuk olan</c:v>
                </c:pt>
                <c:pt idx="1">
                  <c:v>Anne en fazla ilkokul mezunu</c:v>
                </c:pt>
                <c:pt idx="2">
                  <c:v>Baba en fazla ilkokul mezunu</c:v>
                </c:pt>
                <c:pt idx="3">
                  <c:v>Anne ve babası boşanmış olan </c:v>
                </c:pt>
                <c:pt idx="4">
                  <c:v>Yalnızca annesi ile yaşayan</c:v>
                </c:pt>
                <c:pt idx="5">
                  <c:v>Anne ve babası ayrı yaşayan</c:v>
                </c:pt>
                <c:pt idx="6">
                  <c:v>Ailesinde Süreğen hastalığı olan</c:v>
                </c:pt>
                <c:pt idx="7">
                  <c:v>Yetersizlik alanında özel eğitim raporu olan</c:v>
                </c:pt>
                <c:pt idx="8">
                  <c:v>Sürekli Devamsız olan</c:v>
                </c:pt>
                <c:pt idx="9">
                  <c:v>Süreğen hastalığo olan</c:v>
                </c:pt>
              </c:strCache>
            </c:strRef>
          </c:cat>
          <c:val>
            <c:numRef>
              <c:f>Sayfa1!$D$2:$D$11</c:f>
              <c:numCache>
                <c:formatCode>General</c:formatCode>
                <c:ptCount val="10"/>
                <c:pt idx="0">
                  <c:v>862</c:v>
                </c:pt>
                <c:pt idx="1">
                  <c:v>145</c:v>
                </c:pt>
                <c:pt idx="2">
                  <c:v>143</c:v>
                </c:pt>
                <c:pt idx="3">
                  <c:v>94</c:v>
                </c:pt>
                <c:pt idx="4">
                  <c:v>73</c:v>
                </c:pt>
                <c:pt idx="5">
                  <c:v>68</c:v>
                </c:pt>
                <c:pt idx="6">
                  <c:v>30</c:v>
                </c:pt>
                <c:pt idx="7">
                  <c:v>35</c:v>
                </c:pt>
                <c:pt idx="8">
                  <c:v>27</c:v>
                </c:pt>
                <c:pt idx="9">
                  <c:v>34</c:v>
                </c:pt>
              </c:numCache>
            </c:numRef>
          </c:val>
        </c:ser>
        <c:dLbls>
          <c:showLegendKey val="0"/>
          <c:showVal val="0"/>
          <c:showCatName val="0"/>
          <c:showSerName val="0"/>
          <c:showPercent val="0"/>
          <c:showBubbleSize val="0"/>
        </c:dLbls>
        <c:gapWidth val="150"/>
        <c:overlap val="100"/>
        <c:axId val="130649088"/>
        <c:axId val="157933568"/>
      </c:barChart>
      <c:catAx>
        <c:axId val="130649088"/>
        <c:scaling>
          <c:orientation val="minMax"/>
        </c:scaling>
        <c:delete val="0"/>
        <c:axPos val="b"/>
        <c:numFmt formatCode="General" sourceLinked="1"/>
        <c:majorTickMark val="out"/>
        <c:minorTickMark val="none"/>
        <c:tickLblPos val="nextTo"/>
        <c:txPr>
          <a:bodyPr/>
          <a:lstStyle/>
          <a:p>
            <a:pPr>
              <a:defRPr sz="1000"/>
            </a:pPr>
            <a:endParaRPr lang="tr-TR"/>
          </a:p>
        </c:txPr>
        <c:crossAx val="157933568"/>
        <c:crosses val="autoZero"/>
        <c:auto val="1"/>
        <c:lblAlgn val="ctr"/>
        <c:lblOffset val="100"/>
        <c:noMultiLvlLbl val="0"/>
      </c:catAx>
      <c:valAx>
        <c:axId val="157933568"/>
        <c:scaling>
          <c:orientation val="minMax"/>
          <c:min val="0"/>
        </c:scaling>
        <c:delete val="0"/>
        <c:axPos val="l"/>
        <c:majorGridlines/>
        <c:numFmt formatCode="General" sourceLinked="1"/>
        <c:majorTickMark val="out"/>
        <c:minorTickMark val="none"/>
        <c:tickLblPos val="nextTo"/>
        <c:crossAx val="130649088"/>
        <c:crosses val="autoZero"/>
        <c:crossBetween val="between"/>
      </c:valAx>
    </c:plotArea>
    <c:plotVisOnly val="1"/>
    <c:dispBlanksAs val="gap"/>
    <c:showDLblsOverMax val="0"/>
  </c:chart>
  <c:txPr>
    <a:bodyPr/>
    <a:lstStyle/>
    <a:p>
      <a:pPr>
        <a:defRPr sz="1800"/>
      </a:pPr>
      <a:endParaRPr lang="tr-TR"/>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AA816DA-092B-480C-88ED-93C903650B26}" type="datetimeFigureOut">
              <a:rPr lang="tr-TR" smtClean="0"/>
              <a:t>22.02.2023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D32F40E-54AC-43D3-8D69-5DB7E82170CD}" type="slidenum">
              <a:rPr lang="tr-TR" smtClean="0"/>
              <a:t>‹#›</a:t>
            </a:fld>
            <a:endParaRPr lang="tr-TR"/>
          </a:p>
        </p:txBody>
      </p:sp>
    </p:spTree>
    <p:extLst>
      <p:ext uri="{BB962C8B-B14F-4D97-AF65-F5344CB8AC3E}">
        <p14:creationId xmlns:p14="http://schemas.microsoft.com/office/powerpoint/2010/main" val="227266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AA816DA-092B-480C-88ED-93C903650B26}" type="datetimeFigureOut">
              <a:rPr lang="tr-TR" smtClean="0"/>
              <a:t>22.02.2023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D32F40E-54AC-43D3-8D69-5DB7E82170CD}" type="slidenum">
              <a:rPr lang="tr-TR" smtClean="0"/>
              <a:t>‹#›</a:t>
            </a:fld>
            <a:endParaRPr lang="tr-TR"/>
          </a:p>
        </p:txBody>
      </p:sp>
    </p:spTree>
    <p:extLst>
      <p:ext uri="{BB962C8B-B14F-4D97-AF65-F5344CB8AC3E}">
        <p14:creationId xmlns:p14="http://schemas.microsoft.com/office/powerpoint/2010/main" val="4215700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AA816DA-092B-480C-88ED-93C903650B26}" type="datetimeFigureOut">
              <a:rPr lang="tr-TR" smtClean="0"/>
              <a:t>22.02.2023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D32F40E-54AC-43D3-8D69-5DB7E82170CD}" type="slidenum">
              <a:rPr lang="tr-TR" smtClean="0"/>
              <a:t>‹#›</a:t>
            </a:fld>
            <a:endParaRPr lang="tr-TR"/>
          </a:p>
        </p:txBody>
      </p:sp>
    </p:spTree>
    <p:extLst>
      <p:ext uri="{BB962C8B-B14F-4D97-AF65-F5344CB8AC3E}">
        <p14:creationId xmlns:p14="http://schemas.microsoft.com/office/powerpoint/2010/main" val="3296059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AA816DA-092B-480C-88ED-93C903650B26}" type="datetimeFigureOut">
              <a:rPr lang="tr-TR" smtClean="0"/>
              <a:t>22.02.2023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D32F40E-54AC-43D3-8D69-5DB7E82170CD}" type="slidenum">
              <a:rPr lang="tr-TR" smtClean="0"/>
              <a:t>‹#›</a:t>
            </a:fld>
            <a:endParaRPr lang="tr-TR"/>
          </a:p>
        </p:txBody>
      </p:sp>
    </p:spTree>
    <p:extLst>
      <p:ext uri="{BB962C8B-B14F-4D97-AF65-F5344CB8AC3E}">
        <p14:creationId xmlns:p14="http://schemas.microsoft.com/office/powerpoint/2010/main" val="2931016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AA816DA-092B-480C-88ED-93C903650B26}" type="datetimeFigureOut">
              <a:rPr lang="tr-TR" smtClean="0"/>
              <a:t>22.02.2023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D32F40E-54AC-43D3-8D69-5DB7E82170CD}" type="slidenum">
              <a:rPr lang="tr-TR" smtClean="0"/>
              <a:t>‹#›</a:t>
            </a:fld>
            <a:endParaRPr lang="tr-TR"/>
          </a:p>
        </p:txBody>
      </p:sp>
    </p:spTree>
    <p:extLst>
      <p:ext uri="{BB962C8B-B14F-4D97-AF65-F5344CB8AC3E}">
        <p14:creationId xmlns:p14="http://schemas.microsoft.com/office/powerpoint/2010/main" val="3775406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AA816DA-092B-480C-88ED-93C903650B26}" type="datetimeFigureOut">
              <a:rPr lang="tr-TR" smtClean="0"/>
              <a:t>22.02.2023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D32F40E-54AC-43D3-8D69-5DB7E82170CD}" type="slidenum">
              <a:rPr lang="tr-TR" smtClean="0"/>
              <a:t>‹#›</a:t>
            </a:fld>
            <a:endParaRPr lang="tr-TR"/>
          </a:p>
        </p:txBody>
      </p:sp>
    </p:spTree>
    <p:extLst>
      <p:ext uri="{BB962C8B-B14F-4D97-AF65-F5344CB8AC3E}">
        <p14:creationId xmlns:p14="http://schemas.microsoft.com/office/powerpoint/2010/main" val="1279024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AA816DA-092B-480C-88ED-93C903650B26}" type="datetimeFigureOut">
              <a:rPr lang="tr-TR" smtClean="0"/>
              <a:t>22.02.2023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D32F40E-54AC-43D3-8D69-5DB7E82170CD}" type="slidenum">
              <a:rPr lang="tr-TR" smtClean="0"/>
              <a:t>‹#›</a:t>
            </a:fld>
            <a:endParaRPr lang="tr-TR"/>
          </a:p>
        </p:txBody>
      </p:sp>
    </p:spTree>
    <p:extLst>
      <p:ext uri="{BB962C8B-B14F-4D97-AF65-F5344CB8AC3E}">
        <p14:creationId xmlns:p14="http://schemas.microsoft.com/office/powerpoint/2010/main" val="371147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AA816DA-092B-480C-88ED-93C903650B26}" type="datetimeFigureOut">
              <a:rPr lang="tr-TR" smtClean="0"/>
              <a:t>22.02.2023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D32F40E-54AC-43D3-8D69-5DB7E82170CD}" type="slidenum">
              <a:rPr lang="tr-TR" smtClean="0"/>
              <a:t>‹#›</a:t>
            </a:fld>
            <a:endParaRPr lang="tr-TR"/>
          </a:p>
        </p:txBody>
      </p:sp>
    </p:spTree>
    <p:extLst>
      <p:ext uri="{BB962C8B-B14F-4D97-AF65-F5344CB8AC3E}">
        <p14:creationId xmlns:p14="http://schemas.microsoft.com/office/powerpoint/2010/main" val="131765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AA816DA-092B-480C-88ED-93C903650B26}" type="datetimeFigureOut">
              <a:rPr lang="tr-TR" smtClean="0"/>
              <a:t>22.02.2023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D32F40E-54AC-43D3-8D69-5DB7E82170CD}" type="slidenum">
              <a:rPr lang="tr-TR" smtClean="0"/>
              <a:t>‹#›</a:t>
            </a:fld>
            <a:endParaRPr lang="tr-TR"/>
          </a:p>
        </p:txBody>
      </p:sp>
    </p:spTree>
    <p:extLst>
      <p:ext uri="{BB962C8B-B14F-4D97-AF65-F5344CB8AC3E}">
        <p14:creationId xmlns:p14="http://schemas.microsoft.com/office/powerpoint/2010/main" val="2929719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AA816DA-092B-480C-88ED-93C903650B26}" type="datetimeFigureOut">
              <a:rPr lang="tr-TR" smtClean="0"/>
              <a:t>22.02.2023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D32F40E-54AC-43D3-8D69-5DB7E82170CD}" type="slidenum">
              <a:rPr lang="tr-TR" smtClean="0"/>
              <a:t>‹#›</a:t>
            </a:fld>
            <a:endParaRPr lang="tr-TR"/>
          </a:p>
        </p:txBody>
      </p:sp>
    </p:spTree>
    <p:extLst>
      <p:ext uri="{BB962C8B-B14F-4D97-AF65-F5344CB8AC3E}">
        <p14:creationId xmlns:p14="http://schemas.microsoft.com/office/powerpoint/2010/main" val="4114884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AA816DA-092B-480C-88ED-93C903650B26}" type="datetimeFigureOut">
              <a:rPr lang="tr-TR" smtClean="0"/>
              <a:t>22.02.2023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D32F40E-54AC-43D3-8D69-5DB7E82170CD}" type="slidenum">
              <a:rPr lang="tr-TR" smtClean="0"/>
              <a:t>‹#›</a:t>
            </a:fld>
            <a:endParaRPr lang="tr-TR"/>
          </a:p>
        </p:txBody>
      </p:sp>
    </p:spTree>
    <p:extLst>
      <p:ext uri="{BB962C8B-B14F-4D97-AF65-F5344CB8AC3E}">
        <p14:creationId xmlns:p14="http://schemas.microsoft.com/office/powerpoint/2010/main" val="26057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816DA-092B-480C-88ED-93C903650B26}" type="datetimeFigureOut">
              <a:rPr lang="tr-TR" smtClean="0"/>
              <a:t>22.02.2023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32F40E-54AC-43D3-8D69-5DB7E82170CD}" type="slidenum">
              <a:rPr lang="tr-TR" smtClean="0"/>
              <a:t>‹#›</a:t>
            </a:fld>
            <a:endParaRPr lang="tr-TR"/>
          </a:p>
        </p:txBody>
      </p:sp>
    </p:spTree>
    <p:extLst>
      <p:ext uri="{BB962C8B-B14F-4D97-AF65-F5344CB8AC3E}">
        <p14:creationId xmlns:p14="http://schemas.microsoft.com/office/powerpoint/2010/main" val="1331984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093578"/>
            <a:ext cx="7772400" cy="4215742"/>
          </a:xfrm>
        </p:spPr>
        <p:txBody>
          <a:bodyPr>
            <a:noAutofit/>
          </a:bodyPr>
          <a:lstStyle/>
          <a:p>
            <a:r>
              <a:rPr lang="tr-TR" sz="3600" smtClean="0"/>
              <a:t>ÇANAKKALE REHBERLİK VE ARAŞTIRMA MERKEZİ SORUMLULUK BÖLGESİ     </a:t>
            </a:r>
            <a:r>
              <a:rPr lang="tr-TR" sz="3600" dirty="0" smtClean="0"/>
              <a:t>2022-2023 EĞİTİM ÖĞRETİM YILI RİSK HARİTASI SONUÇLARI</a:t>
            </a:r>
            <a:br>
              <a:rPr lang="tr-TR" sz="3600" dirty="0" smtClean="0"/>
            </a:br>
            <a:r>
              <a:rPr lang="tr-TR" sz="3600" dirty="0" smtClean="0"/>
              <a:t/>
            </a:r>
            <a:br>
              <a:rPr lang="tr-TR" sz="3600" dirty="0" smtClean="0"/>
            </a:br>
            <a:r>
              <a:rPr lang="tr-TR" sz="1600" b="1" dirty="0" smtClean="0"/>
              <a:t>OCAK, 2023</a:t>
            </a:r>
            <a:endParaRPr lang="tr-TR" sz="3600" dirty="0"/>
          </a:p>
        </p:txBody>
      </p:sp>
      <p:pic>
        <p:nvPicPr>
          <p:cNvPr id="1026" name="Picture 2" descr="C:\Users\Lenovo\Pictures\Saved Pictures\indi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0"/>
            <a:ext cx="2476500" cy="1838325"/>
          </a:xfrm>
          <a:prstGeom prst="rect">
            <a:avLst/>
          </a:prstGeom>
          <a:noFill/>
          <a:extLst>
            <a:ext uri="{909E8E84-426E-40DD-AFC4-6F175D3DCCD1}">
              <a14:hiddenFill xmlns:a14="http://schemas.microsoft.com/office/drawing/2010/main">
                <a:solidFill>
                  <a:srgbClr val="FFFFFF"/>
                </a:solidFill>
              </a14:hiddenFill>
            </a:ext>
          </a:extLst>
        </p:spPr>
      </p:pic>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00192" y="0"/>
            <a:ext cx="2709337" cy="2093578"/>
          </a:xfrm>
          <a:prstGeom prst="rect">
            <a:avLst/>
          </a:prstGeom>
        </p:spPr>
      </p:pic>
    </p:spTree>
    <p:extLst>
      <p:ext uri="{BB962C8B-B14F-4D97-AF65-F5344CB8AC3E}">
        <p14:creationId xmlns:p14="http://schemas.microsoft.com/office/powerpoint/2010/main" val="2887795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608318895"/>
              </p:ext>
            </p:extLst>
          </p:nvPr>
        </p:nvGraphicFramePr>
        <p:xfrm>
          <a:off x="179512" y="1556792"/>
          <a:ext cx="8434710" cy="4547114"/>
        </p:xfrm>
        <a:graphic>
          <a:graphicData uri="http://schemas.openxmlformats.org/drawingml/2006/table">
            <a:tbl>
              <a:tblPr firstRow="1" bandRow="1">
                <a:tableStyleId>{5C22544A-7EE6-4342-B048-85BDC9FD1C3A}</a:tableStyleId>
              </a:tblPr>
              <a:tblGrid>
                <a:gridCol w="6768688"/>
                <a:gridCol w="1666022"/>
              </a:tblGrid>
              <a:tr h="411583">
                <a:tc>
                  <a:txBody>
                    <a:bodyPr/>
                    <a:lstStyle/>
                    <a:p>
                      <a:pPr algn="ctr"/>
                      <a:r>
                        <a:rPr lang="tr-TR" dirty="0" smtClean="0"/>
                        <a:t>MADDELER</a:t>
                      </a:r>
                      <a:endParaRPr lang="tr-TR" dirty="0"/>
                    </a:p>
                  </a:txBody>
                  <a:tcPr/>
                </a:tc>
                <a:tc>
                  <a:txBody>
                    <a:bodyPr/>
                    <a:lstStyle/>
                    <a:p>
                      <a:pPr algn="ctr"/>
                      <a:r>
                        <a:rPr lang="tr-TR" dirty="0" smtClean="0"/>
                        <a:t>KİŞİ SAYISI</a:t>
                      </a:r>
                      <a:endParaRPr lang="tr-TR" dirty="0"/>
                    </a:p>
                  </a:txBody>
                  <a:tcPr/>
                </a:tc>
              </a:tr>
              <a:tr h="4115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Tek çocuk olan</a:t>
                      </a:r>
                    </a:p>
                  </a:txBody>
                  <a:tcPr/>
                </a:tc>
                <a:tc>
                  <a:txBody>
                    <a:bodyPr/>
                    <a:lstStyle/>
                    <a:p>
                      <a:pPr algn="l"/>
                      <a:r>
                        <a:rPr lang="tr-TR" dirty="0" smtClean="0"/>
                        <a:t>862</a:t>
                      </a:r>
                      <a:endParaRPr lang="tr-TR" dirty="0"/>
                    </a:p>
                  </a:txBody>
                  <a:tcPr/>
                </a:tc>
              </a:tr>
              <a:tr h="4115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Anne en fazla ilkokul mezunu</a:t>
                      </a:r>
                    </a:p>
                  </a:txBody>
                  <a:tcPr/>
                </a:tc>
                <a:tc>
                  <a:txBody>
                    <a:bodyPr/>
                    <a:lstStyle/>
                    <a:p>
                      <a:pPr algn="l"/>
                      <a:r>
                        <a:rPr lang="tr-TR" dirty="0" smtClean="0"/>
                        <a:t>145</a:t>
                      </a:r>
                      <a:endParaRPr lang="tr-TR" dirty="0"/>
                    </a:p>
                  </a:txBody>
                  <a:tcPr/>
                </a:tc>
              </a:tr>
              <a:tr h="4115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smtClean="0"/>
                        <a:t>Baba en fazla ilkokul mezunu</a:t>
                      </a:r>
                    </a:p>
                  </a:txBody>
                  <a:tcPr/>
                </a:tc>
                <a:tc>
                  <a:txBody>
                    <a:bodyPr/>
                    <a:lstStyle/>
                    <a:p>
                      <a:pPr algn="l"/>
                      <a:r>
                        <a:rPr lang="tr-TR" dirty="0" smtClean="0"/>
                        <a:t>143</a:t>
                      </a:r>
                      <a:endParaRPr lang="tr-TR" dirty="0"/>
                    </a:p>
                  </a:txBody>
                  <a:tcPr/>
                </a:tc>
              </a:tr>
              <a:tr h="4115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mn-lt"/>
                          <a:ea typeface="+mn-ea"/>
                          <a:cs typeface="+mn-cs"/>
                        </a:rPr>
                        <a:t>Anne ve babası boşanmış olan </a:t>
                      </a:r>
                    </a:p>
                  </a:txBody>
                  <a:tcPr/>
                </a:tc>
                <a:tc>
                  <a:txBody>
                    <a:bodyPr/>
                    <a:lstStyle/>
                    <a:p>
                      <a:pPr algn="l"/>
                      <a:r>
                        <a:rPr lang="tr-TR" dirty="0" smtClean="0"/>
                        <a:t>94</a:t>
                      </a:r>
                      <a:endParaRPr lang="tr-TR" dirty="0"/>
                    </a:p>
                  </a:txBody>
                  <a:tcPr/>
                </a:tc>
              </a:tr>
              <a:tr h="4115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smtClean="0"/>
                        <a:t>Yalnızca</a:t>
                      </a:r>
                      <a:r>
                        <a:rPr lang="tr-TR" baseline="0" dirty="0" smtClean="0"/>
                        <a:t> annesi ile yaşayan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73</a:t>
                      </a:r>
                      <a:endParaRPr lang="tr-TR" dirty="0" smtClean="0"/>
                    </a:p>
                  </a:txBody>
                  <a:tcPr/>
                </a:tc>
              </a:tr>
              <a:tr h="4115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Anne ve babası</a:t>
                      </a:r>
                      <a:r>
                        <a:rPr lang="tr-TR" baseline="0" dirty="0" smtClean="0"/>
                        <a:t> ayrı yaşayan</a:t>
                      </a:r>
                      <a:endParaRPr lang="tr-TR" dirty="0" smtClean="0"/>
                    </a:p>
                  </a:txBody>
                  <a:tcPr/>
                </a:tc>
                <a:tc>
                  <a:txBody>
                    <a:bodyPr/>
                    <a:lstStyle/>
                    <a:p>
                      <a:pPr algn="l"/>
                      <a:r>
                        <a:rPr lang="tr-TR" dirty="0" smtClean="0"/>
                        <a:t>68</a:t>
                      </a:r>
                      <a:endParaRPr lang="tr-TR" dirty="0"/>
                    </a:p>
                  </a:txBody>
                  <a:tcPr/>
                </a:tc>
              </a:tr>
              <a:tr h="4312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Ailesinde Süreğen hastalığı olan</a:t>
                      </a:r>
                    </a:p>
                  </a:txBody>
                  <a:tcPr/>
                </a:tc>
                <a:tc>
                  <a:txBody>
                    <a:bodyPr/>
                    <a:lstStyle/>
                    <a:p>
                      <a:pPr algn="l"/>
                      <a:r>
                        <a:rPr lang="tr-TR" dirty="0" smtClean="0"/>
                        <a:t>30</a:t>
                      </a:r>
                      <a:endParaRPr lang="tr-TR" dirty="0"/>
                    </a:p>
                  </a:txBody>
                  <a:tcPr/>
                </a:tc>
              </a:tr>
              <a:tr h="4115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smtClean="0"/>
                        <a:t>Yetersizlik alanında özel eğitim raporu olan</a:t>
                      </a:r>
                    </a:p>
                  </a:txBody>
                  <a:tcPr/>
                </a:tc>
                <a:tc>
                  <a:txBody>
                    <a:bodyPr/>
                    <a:lstStyle/>
                    <a:p>
                      <a:pPr algn="l"/>
                      <a:r>
                        <a:rPr lang="tr-TR" dirty="0" smtClean="0"/>
                        <a:t>35</a:t>
                      </a:r>
                      <a:endParaRPr lang="tr-TR" dirty="0"/>
                    </a:p>
                  </a:txBody>
                  <a:tcPr/>
                </a:tc>
              </a:tr>
              <a:tr h="411583">
                <a:tc>
                  <a:txBody>
                    <a:bodyPr/>
                    <a:lstStyle/>
                    <a:p>
                      <a:pPr algn="l"/>
                      <a:r>
                        <a:rPr lang="tr-TR" dirty="0" smtClean="0"/>
                        <a:t>Sürekli Devamsız olan</a:t>
                      </a:r>
                      <a:endParaRPr lang="tr-TR" dirty="0"/>
                    </a:p>
                  </a:txBody>
                  <a:tcPr/>
                </a:tc>
                <a:tc>
                  <a:txBody>
                    <a:bodyPr/>
                    <a:lstStyle/>
                    <a:p>
                      <a:pPr algn="l"/>
                      <a:r>
                        <a:rPr lang="tr-TR" dirty="0" smtClean="0"/>
                        <a:t>27</a:t>
                      </a:r>
                      <a:endParaRPr lang="tr-TR" dirty="0" smtClean="0"/>
                    </a:p>
                  </a:txBody>
                  <a:tcPr/>
                </a:tc>
              </a:tr>
              <a:tr h="411583">
                <a:tc>
                  <a:txBody>
                    <a:bodyPr/>
                    <a:lstStyle/>
                    <a:p>
                      <a:pPr algn="l"/>
                      <a:r>
                        <a:rPr lang="tr-TR" dirty="0" smtClean="0"/>
                        <a:t>Süreğen</a:t>
                      </a:r>
                      <a:r>
                        <a:rPr lang="tr-TR" baseline="0" dirty="0" smtClean="0"/>
                        <a:t> hastalığı olan</a:t>
                      </a:r>
                      <a:endParaRPr lang="tr-TR" dirty="0"/>
                    </a:p>
                  </a:txBody>
                  <a:tcPr/>
                </a:tc>
                <a:tc>
                  <a:txBody>
                    <a:bodyPr/>
                    <a:lstStyle/>
                    <a:p>
                      <a:pPr algn="l"/>
                      <a:r>
                        <a:rPr lang="tr-TR" dirty="0" smtClean="0"/>
                        <a:t>25</a:t>
                      </a:r>
                      <a:endParaRPr lang="tr-TR" dirty="0"/>
                    </a:p>
                  </a:txBody>
                  <a:tcPr/>
                </a:tc>
              </a:tr>
            </a:tbl>
          </a:graphicData>
        </a:graphic>
      </p:graphicFrame>
      <p:sp>
        <p:nvSpPr>
          <p:cNvPr id="3" name="Başlık 2"/>
          <p:cNvSpPr>
            <a:spLocks noGrp="1"/>
          </p:cNvSpPr>
          <p:nvPr>
            <p:ph type="title"/>
          </p:nvPr>
        </p:nvSpPr>
        <p:spPr>
          <a:xfrm>
            <a:off x="323528" y="274638"/>
            <a:ext cx="8363272" cy="1143000"/>
          </a:xfrm>
        </p:spPr>
        <p:txBody>
          <a:bodyPr>
            <a:normAutofit/>
          </a:bodyPr>
          <a:lstStyle/>
          <a:p>
            <a:r>
              <a:rPr lang="tr-TR" sz="1800" b="1" dirty="0" smtClean="0">
                <a:solidFill>
                  <a:prstClr val="black"/>
                </a:solidFill>
              </a:rPr>
              <a:t>ANAOKULU </a:t>
            </a:r>
            <a:r>
              <a:rPr lang="tr-TR" sz="1800" b="1" dirty="0">
                <a:solidFill>
                  <a:prstClr val="black"/>
                </a:solidFill>
              </a:rPr>
              <a:t>DÜZEYİNDE DEĞERLENDİRME YAPILDIĞINDA EN YÜKSEK 10 RİSK FAKTÖRÜ</a:t>
            </a:r>
            <a:endParaRPr lang="tr-TR" sz="1800" dirty="0"/>
          </a:p>
        </p:txBody>
      </p:sp>
    </p:spTree>
    <p:extLst>
      <p:ext uri="{BB962C8B-B14F-4D97-AF65-F5344CB8AC3E}">
        <p14:creationId xmlns:p14="http://schemas.microsoft.com/office/powerpoint/2010/main" val="17229479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0"/>
            <a:ext cx="8229600" cy="1143000"/>
          </a:xfrm>
        </p:spPr>
        <p:txBody>
          <a:bodyPr>
            <a:normAutofit/>
          </a:bodyPr>
          <a:lstStyle/>
          <a:p>
            <a:r>
              <a:rPr lang="tr-TR" sz="1800" b="1" dirty="0" smtClean="0"/>
              <a:t>ÇANAKKALEDEKİ ANAOKULU ÖĞRENCİLERİNİN RİSK FAKTÖRLERİ GRAFİĞİ</a:t>
            </a:r>
            <a:endParaRPr lang="tr-TR" sz="1800" b="1" dirty="0"/>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2537287131"/>
              </p:ext>
            </p:extLst>
          </p:nvPr>
        </p:nvGraphicFramePr>
        <p:xfrm>
          <a:off x="0" y="980728"/>
          <a:ext cx="9144000" cy="58772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18127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404664"/>
            <a:ext cx="8363272" cy="1661046"/>
          </a:xfrm>
        </p:spPr>
        <p:txBody>
          <a:bodyPr>
            <a:noAutofit/>
          </a:bodyPr>
          <a:lstStyle/>
          <a:p>
            <a:pPr lvl="0">
              <a:spcBef>
                <a:spcPts val="0"/>
              </a:spcBef>
            </a:pPr>
            <a:r>
              <a:rPr lang="tr-TR" sz="1800" b="1" dirty="0">
                <a:ln w="0"/>
                <a:solidFill>
                  <a:prstClr val="black"/>
                </a:solidFill>
                <a:effectLst>
                  <a:outerShdw blurRad="38100" dist="25400" dir="5400000" algn="ctr" rotWithShape="0">
                    <a:srgbClr val="6E747A">
                      <a:alpha val="43000"/>
                    </a:srgbClr>
                  </a:outerShdw>
                </a:effectLst>
                <a:latin typeface="Century Gothic"/>
                <a:ea typeface="+mn-ea"/>
                <a:cs typeface="+mn-cs"/>
              </a:rPr>
              <a:t>Okul Risk Haritaları, okullarda öğrencilerin risk gruplarında yer </a:t>
            </a:r>
            <a:r>
              <a:rPr lang="tr-TR" sz="1800" b="1" dirty="0" smtClean="0">
                <a:ln w="0"/>
                <a:solidFill>
                  <a:prstClr val="black"/>
                </a:solidFill>
                <a:effectLst>
                  <a:outerShdw blurRad="38100" dist="25400" dir="5400000" algn="ctr" rotWithShape="0">
                    <a:srgbClr val="6E747A">
                      <a:alpha val="43000"/>
                    </a:srgbClr>
                  </a:outerShdw>
                </a:effectLst>
                <a:latin typeface="Century Gothic"/>
                <a:ea typeface="+mn-ea"/>
                <a:cs typeface="+mn-cs"/>
              </a:rPr>
              <a:t>alma </a:t>
            </a:r>
            <a:r>
              <a:rPr lang="tr-TR" sz="1800" b="1" dirty="0">
                <a:ln w="0"/>
                <a:solidFill>
                  <a:prstClr val="black"/>
                </a:solidFill>
                <a:effectLst>
                  <a:outerShdw blurRad="38100" dist="25400" dir="5400000" algn="ctr" rotWithShape="0">
                    <a:srgbClr val="6E747A">
                      <a:alpha val="43000"/>
                    </a:srgbClr>
                  </a:outerShdw>
                </a:effectLst>
                <a:latin typeface="Century Gothic"/>
                <a:ea typeface="+mn-ea"/>
                <a:cs typeface="+mn-cs"/>
              </a:rPr>
              <a:t>durumlarını, grup ve birey bazında yapılacak çalışmaları belirlemek için oluşturulur. Bu kapsamda </a:t>
            </a:r>
            <a:r>
              <a:rPr lang="tr-TR" sz="1800" b="1" dirty="0" smtClean="0">
                <a:ln w="0"/>
                <a:solidFill>
                  <a:prstClr val="black"/>
                </a:solidFill>
                <a:effectLst>
                  <a:outerShdw blurRad="38100" dist="25400" dir="5400000" algn="ctr" rotWithShape="0">
                    <a:srgbClr val="6E747A">
                      <a:alpha val="43000"/>
                    </a:srgbClr>
                  </a:outerShdw>
                </a:effectLst>
                <a:latin typeface="Century Gothic"/>
                <a:ea typeface="+mn-ea"/>
                <a:cs typeface="+mn-cs"/>
              </a:rPr>
              <a:t>Çanakkale Rehberlik Ve Araştırtma Merkezi sorumluluk bölgesindeki okullardan </a:t>
            </a:r>
            <a:r>
              <a:rPr lang="tr-TR" sz="1800" b="1" dirty="0">
                <a:ln w="0"/>
                <a:solidFill>
                  <a:prstClr val="black"/>
                </a:solidFill>
                <a:effectLst>
                  <a:outerShdw blurRad="38100" dist="25400" dir="5400000" algn="ctr" rotWithShape="0">
                    <a:srgbClr val="6E747A">
                      <a:alpha val="43000"/>
                    </a:srgbClr>
                  </a:outerShdw>
                </a:effectLst>
                <a:latin typeface="Century Gothic"/>
                <a:ea typeface="+mn-ea"/>
                <a:cs typeface="+mn-cs"/>
              </a:rPr>
              <a:t>elde edilen verilere göre kurumumuz  Rehberlik ve </a:t>
            </a:r>
            <a:r>
              <a:rPr lang="tr-TR" sz="1800" b="1" dirty="0" smtClean="0">
                <a:ln w="0"/>
                <a:solidFill>
                  <a:prstClr val="black"/>
                </a:solidFill>
                <a:effectLst>
                  <a:outerShdw blurRad="38100" dist="25400" dir="5400000" algn="ctr" rotWithShape="0">
                    <a:srgbClr val="6E747A">
                      <a:alpha val="43000"/>
                    </a:srgbClr>
                  </a:outerShdw>
                </a:effectLst>
                <a:latin typeface="Century Gothic"/>
                <a:ea typeface="+mn-ea"/>
                <a:cs typeface="+mn-cs"/>
              </a:rPr>
              <a:t>Psikolojik </a:t>
            </a:r>
            <a:r>
              <a:rPr lang="tr-TR" sz="1800" b="1" dirty="0">
                <a:ln w="0"/>
                <a:solidFill>
                  <a:prstClr val="black"/>
                </a:solidFill>
                <a:effectLst>
                  <a:outerShdw blurRad="38100" dist="25400" dir="5400000" algn="ctr" rotWithShape="0">
                    <a:srgbClr val="6E747A">
                      <a:alpha val="43000"/>
                    </a:srgbClr>
                  </a:outerShdw>
                </a:effectLst>
                <a:latin typeface="Century Gothic"/>
                <a:ea typeface="+mn-ea"/>
                <a:cs typeface="+mn-cs"/>
              </a:rPr>
              <a:t>D</a:t>
            </a:r>
            <a:r>
              <a:rPr lang="tr-TR" sz="1800" b="1" dirty="0" smtClean="0">
                <a:ln w="0"/>
                <a:solidFill>
                  <a:prstClr val="black"/>
                </a:solidFill>
                <a:effectLst>
                  <a:outerShdw blurRad="38100" dist="25400" dir="5400000" algn="ctr" rotWithShape="0">
                    <a:srgbClr val="6E747A">
                      <a:alpha val="43000"/>
                    </a:srgbClr>
                  </a:outerShdw>
                </a:effectLst>
                <a:latin typeface="Century Gothic"/>
                <a:ea typeface="+mn-ea"/>
                <a:cs typeface="+mn-cs"/>
              </a:rPr>
              <a:t>anışmanlık </a:t>
            </a:r>
            <a:r>
              <a:rPr lang="tr-TR" sz="1800" b="1" dirty="0">
                <a:ln w="0"/>
                <a:solidFill>
                  <a:prstClr val="black"/>
                </a:solidFill>
                <a:effectLst>
                  <a:outerShdw blurRad="38100" dist="25400" dir="5400000" algn="ctr" rotWithShape="0">
                    <a:srgbClr val="6E747A">
                      <a:alpha val="43000"/>
                    </a:srgbClr>
                  </a:outerShdw>
                </a:effectLst>
                <a:latin typeface="Century Gothic"/>
                <a:ea typeface="+mn-ea"/>
                <a:cs typeface="+mn-cs"/>
              </a:rPr>
              <a:t>Hizmetleri </a:t>
            </a:r>
            <a:r>
              <a:rPr lang="tr-TR" sz="1800" b="1" dirty="0" smtClean="0">
                <a:ln w="0"/>
                <a:solidFill>
                  <a:prstClr val="black"/>
                </a:solidFill>
                <a:effectLst>
                  <a:outerShdw blurRad="38100" dist="25400" dir="5400000" algn="ctr" rotWithShape="0">
                    <a:srgbClr val="6E747A">
                      <a:alpha val="43000"/>
                    </a:srgbClr>
                  </a:outerShdw>
                </a:effectLst>
                <a:latin typeface="Century Gothic"/>
                <a:ea typeface="+mn-ea"/>
                <a:cs typeface="+mn-cs"/>
              </a:rPr>
              <a:t>Bölümü </a:t>
            </a:r>
            <a:r>
              <a:rPr lang="tr-TR" sz="1800" b="1" dirty="0">
                <a:ln w="0"/>
                <a:solidFill>
                  <a:prstClr val="black"/>
                </a:solidFill>
                <a:effectLst>
                  <a:outerShdw blurRad="38100" dist="25400" dir="5400000" algn="ctr" rotWithShape="0">
                    <a:srgbClr val="6E747A">
                      <a:alpha val="43000"/>
                    </a:srgbClr>
                  </a:outerShdw>
                </a:effectLst>
                <a:latin typeface="Century Gothic"/>
                <a:ea typeface="+mn-ea"/>
                <a:cs typeface="+mn-cs"/>
              </a:rPr>
              <a:t>tarafından Okul Risk Haritaları çalışması yapılmıştır. </a:t>
            </a:r>
            <a:r>
              <a:rPr lang="tr-TR" sz="1800" b="1" dirty="0" smtClean="0">
                <a:ln w="0"/>
                <a:solidFill>
                  <a:prstClr val="black"/>
                </a:solidFill>
                <a:effectLst>
                  <a:outerShdw blurRad="38100" dist="25400" dir="5400000" algn="ctr" rotWithShape="0">
                    <a:srgbClr val="6E747A">
                      <a:alpha val="43000"/>
                    </a:srgbClr>
                  </a:outerShdw>
                </a:effectLst>
                <a:latin typeface="Century Gothic"/>
                <a:ea typeface="+mn-ea"/>
                <a:cs typeface="+mn-cs"/>
              </a:rPr>
              <a:t>20 </a:t>
            </a:r>
            <a:r>
              <a:rPr lang="tr-TR" sz="1800" b="1" dirty="0">
                <a:ln w="0"/>
                <a:solidFill>
                  <a:prstClr val="black"/>
                </a:solidFill>
                <a:effectLst>
                  <a:outerShdw blurRad="38100" dist="25400" dir="5400000" algn="ctr" rotWithShape="0">
                    <a:srgbClr val="6E747A">
                      <a:alpha val="43000"/>
                    </a:srgbClr>
                  </a:outerShdw>
                </a:effectLst>
                <a:latin typeface="Century Gothic"/>
                <a:ea typeface="+mn-ea"/>
                <a:cs typeface="+mn-cs"/>
              </a:rPr>
              <a:t>Anaokulu, </a:t>
            </a:r>
            <a:r>
              <a:rPr lang="tr-TR" sz="1800" b="1" dirty="0" smtClean="0">
                <a:ln w="0"/>
                <a:solidFill>
                  <a:prstClr val="black"/>
                </a:solidFill>
                <a:effectLst>
                  <a:outerShdw blurRad="38100" dist="25400" dir="5400000" algn="ctr" rotWithShape="0">
                    <a:srgbClr val="6E747A">
                      <a:alpha val="43000"/>
                    </a:srgbClr>
                  </a:outerShdw>
                </a:effectLst>
                <a:latin typeface="Century Gothic"/>
                <a:ea typeface="+mn-ea"/>
                <a:cs typeface="+mn-cs"/>
              </a:rPr>
              <a:t>62 </a:t>
            </a:r>
            <a:r>
              <a:rPr lang="tr-TR" sz="1800" b="1" dirty="0">
                <a:ln w="0"/>
                <a:solidFill>
                  <a:prstClr val="black"/>
                </a:solidFill>
                <a:effectLst>
                  <a:outerShdw blurRad="38100" dist="25400" dir="5400000" algn="ctr" rotWithShape="0">
                    <a:srgbClr val="6E747A">
                      <a:alpha val="43000"/>
                    </a:srgbClr>
                  </a:outerShdw>
                </a:effectLst>
                <a:latin typeface="Century Gothic"/>
                <a:ea typeface="+mn-ea"/>
                <a:cs typeface="+mn-cs"/>
              </a:rPr>
              <a:t>ilkokul, </a:t>
            </a:r>
            <a:r>
              <a:rPr lang="tr-TR" sz="1800" b="1" dirty="0" smtClean="0">
                <a:ln w="0"/>
                <a:solidFill>
                  <a:prstClr val="black"/>
                </a:solidFill>
                <a:effectLst>
                  <a:outerShdw blurRad="38100" dist="25400" dir="5400000" algn="ctr" rotWithShape="0">
                    <a:srgbClr val="6E747A">
                      <a:alpha val="43000"/>
                    </a:srgbClr>
                  </a:outerShdw>
                </a:effectLst>
                <a:latin typeface="Century Gothic"/>
                <a:ea typeface="+mn-ea"/>
                <a:cs typeface="+mn-cs"/>
              </a:rPr>
              <a:t>49 </a:t>
            </a:r>
            <a:r>
              <a:rPr lang="tr-TR" sz="1800" b="1" dirty="0">
                <a:ln w="0"/>
                <a:solidFill>
                  <a:prstClr val="black"/>
                </a:solidFill>
                <a:effectLst>
                  <a:outerShdw blurRad="38100" dist="25400" dir="5400000" algn="ctr" rotWithShape="0">
                    <a:srgbClr val="6E747A">
                      <a:alpha val="43000"/>
                    </a:srgbClr>
                  </a:outerShdw>
                </a:effectLst>
                <a:latin typeface="Century Gothic"/>
                <a:ea typeface="+mn-ea"/>
                <a:cs typeface="+mn-cs"/>
              </a:rPr>
              <a:t>orta okul ve </a:t>
            </a:r>
            <a:r>
              <a:rPr lang="tr-TR" sz="1800" b="1" dirty="0" smtClean="0">
                <a:ln w="0"/>
                <a:solidFill>
                  <a:prstClr val="black"/>
                </a:solidFill>
                <a:effectLst>
                  <a:outerShdw blurRad="38100" dist="25400" dir="5400000" algn="ctr" rotWithShape="0">
                    <a:srgbClr val="6E747A">
                      <a:alpha val="43000"/>
                    </a:srgbClr>
                  </a:outerShdw>
                </a:effectLst>
                <a:latin typeface="Century Gothic"/>
                <a:ea typeface="+mn-ea"/>
                <a:cs typeface="+mn-cs"/>
              </a:rPr>
              <a:t>53 </a:t>
            </a:r>
            <a:r>
              <a:rPr lang="tr-TR" sz="1800" b="1" dirty="0">
                <a:ln w="0"/>
                <a:solidFill>
                  <a:prstClr val="black"/>
                </a:solidFill>
                <a:effectLst>
                  <a:outerShdw blurRad="38100" dist="25400" dir="5400000" algn="ctr" rotWithShape="0">
                    <a:srgbClr val="6E747A">
                      <a:alpha val="43000"/>
                    </a:srgbClr>
                  </a:outerShdw>
                </a:effectLst>
                <a:latin typeface="Century Gothic"/>
                <a:ea typeface="+mn-ea"/>
                <a:cs typeface="+mn-cs"/>
              </a:rPr>
              <a:t>liseden toplam </a:t>
            </a:r>
            <a:r>
              <a:rPr lang="tr-TR" sz="1800" b="1" dirty="0" smtClean="0">
                <a:ln w="0"/>
                <a:solidFill>
                  <a:prstClr val="black"/>
                </a:solidFill>
                <a:effectLst>
                  <a:outerShdw blurRad="38100" dist="25400" dir="5400000" algn="ctr" rotWithShape="0">
                    <a:srgbClr val="6E747A">
                      <a:alpha val="43000"/>
                    </a:srgbClr>
                  </a:outerShdw>
                </a:effectLst>
                <a:latin typeface="Century Gothic"/>
                <a:ea typeface="+mn-ea"/>
                <a:cs typeface="+mn-cs"/>
              </a:rPr>
              <a:t>184 okul </a:t>
            </a:r>
            <a:r>
              <a:rPr lang="tr-TR" sz="1800" b="1" dirty="0">
                <a:ln w="0"/>
                <a:solidFill>
                  <a:prstClr val="black"/>
                </a:solidFill>
                <a:effectLst>
                  <a:outerShdw blurRad="38100" dist="25400" dir="5400000" algn="ctr" rotWithShape="0">
                    <a:srgbClr val="6E747A">
                      <a:alpha val="43000"/>
                    </a:srgbClr>
                  </a:outerShdw>
                </a:effectLst>
                <a:latin typeface="Century Gothic"/>
                <a:ea typeface="+mn-ea"/>
                <a:cs typeface="+mn-cs"/>
              </a:rPr>
              <a:t>için oluşturulan risk </a:t>
            </a:r>
            <a:r>
              <a:rPr lang="tr-TR" sz="1800" b="1" dirty="0" smtClean="0">
                <a:ln w="0"/>
                <a:solidFill>
                  <a:prstClr val="black"/>
                </a:solidFill>
                <a:effectLst>
                  <a:outerShdw blurRad="38100" dist="25400" dir="5400000" algn="ctr" rotWithShape="0">
                    <a:srgbClr val="6E747A">
                      <a:alpha val="43000"/>
                    </a:srgbClr>
                  </a:outerShdw>
                </a:effectLst>
                <a:latin typeface="Century Gothic"/>
                <a:ea typeface="+mn-ea"/>
                <a:cs typeface="+mn-cs"/>
              </a:rPr>
              <a:t>haritasının en yüksek 10 maddesi aşağıdaki tabloda </a:t>
            </a:r>
            <a:r>
              <a:rPr lang="tr-TR" sz="1800" b="1" dirty="0">
                <a:ln w="0"/>
                <a:solidFill>
                  <a:prstClr val="black"/>
                </a:solidFill>
                <a:effectLst>
                  <a:outerShdw blurRad="38100" dist="25400" dir="5400000" algn="ctr" rotWithShape="0">
                    <a:srgbClr val="6E747A">
                      <a:alpha val="43000"/>
                    </a:srgbClr>
                  </a:outerShdw>
                </a:effectLst>
                <a:latin typeface="Century Gothic"/>
                <a:ea typeface="+mn-ea"/>
                <a:cs typeface="+mn-cs"/>
              </a:rPr>
              <a:t>gösterilmiştir</a:t>
            </a:r>
            <a:r>
              <a:rPr lang="tr-TR" sz="1600" b="1" dirty="0" smtClean="0">
                <a:ln w="0"/>
                <a:solidFill>
                  <a:prstClr val="black"/>
                </a:solidFill>
                <a:effectLst>
                  <a:outerShdw blurRad="38100" dist="25400" dir="5400000" algn="ctr" rotWithShape="0">
                    <a:srgbClr val="6E747A">
                      <a:alpha val="43000"/>
                    </a:srgbClr>
                  </a:outerShdw>
                </a:effectLst>
                <a:latin typeface="Century Gothic"/>
                <a:ea typeface="+mn-ea"/>
                <a:cs typeface="+mn-cs"/>
              </a:rPr>
              <a:t>.</a:t>
            </a:r>
            <a:r>
              <a:rPr lang="tr-TR" sz="1600" b="1" dirty="0">
                <a:ln w="0"/>
                <a:solidFill>
                  <a:prstClr val="black"/>
                </a:solidFill>
                <a:effectLst>
                  <a:outerShdw blurRad="38100" dist="25400" dir="5400000" algn="ctr" rotWithShape="0">
                    <a:srgbClr val="6E747A">
                      <a:alpha val="43000"/>
                    </a:srgbClr>
                  </a:outerShdw>
                </a:effectLst>
                <a:latin typeface="Century Gothic"/>
                <a:ea typeface="+mn-ea"/>
                <a:cs typeface="+mn-cs"/>
              </a:rPr>
              <a:t/>
            </a:r>
            <a:br>
              <a:rPr lang="tr-TR" sz="1600" b="1" dirty="0">
                <a:ln w="0"/>
                <a:solidFill>
                  <a:prstClr val="black"/>
                </a:solidFill>
                <a:effectLst>
                  <a:outerShdw blurRad="38100" dist="25400" dir="5400000" algn="ctr" rotWithShape="0">
                    <a:srgbClr val="6E747A">
                      <a:alpha val="43000"/>
                    </a:srgbClr>
                  </a:outerShdw>
                </a:effectLst>
                <a:latin typeface="Century Gothic"/>
                <a:ea typeface="+mn-ea"/>
                <a:cs typeface="+mn-cs"/>
              </a:rPr>
            </a:br>
            <a:endParaRPr lang="tr-TR" sz="1600" b="1"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195757841"/>
              </p:ext>
            </p:extLst>
          </p:nvPr>
        </p:nvGraphicFramePr>
        <p:xfrm>
          <a:off x="395536" y="2276872"/>
          <a:ext cx="8362702" cy="4023360"/>
        </p:xfrm>
        <a:graphic>
          <a:graphicData uri="http://schemas.openxmlformats.org/drawingml/2006/table">
            <a:tbl>
              <a:tblPr firstRow="1" bandRow="1">
                <a:tableStyleId>{5C22544A-7EE6-4342-B048-85BDC9FD1C3A}</a:tableStyleId>
              </a:tblPr>
              <a:tblGrid>
                <a:gridCol w="6710903"/>
                <a:gridCol w="1651799"/>
              </a:tblGrid>
              <a:tr h="351229">
                <a:tc>
                  <a:txBody>
                    <a:bodyPr/>
                    <a:lstStyle/>
                    <a:p>
                      <a:pPr algn="ctr"/>
                      <a:r>
                        <a:rPr lang="tr-TR" dirty="0" smtClean="0"/>
                        <a:t>MADDELER</a:t>
                      </a:r>
                      <a:endParaRPr lang="tr-TR" dirty="0"/>
                    </a:p>
                  </a:txBody>
                  <a:tcPr/>
                </a:tc>
                <a:tc>
                  <a:txBody>
                    <a:bodyPr/>
                    <a:lstStyle/>
                    <a:p>
                      <a:pPr algn="ctr"/>
                      <a:r>
                        <a:rPr lang="tr-TR" dirty="0" smtClean="0"/>
                        <a:t>KİŞİ SAYISI</a:t>
                      </a:r>
                      <a:endParaRPr lang="tr-TR" dirty="0"/>
                    </a:p>
                  </a:txBody>
                  <a:tcPr/>
                </a:tc>
              </a:tr>
              <a:tr h="351229">
                <a:tc>
                  <a:txBody>
                    <a:bodyPr/>
                    <a:lstStyle/>
                    <a:p>
                      <a:pPr algn="l"/>
                      <a:r>
                        <a:rPr lang="tr-TR" dirty="0" smtClean="0"/>
                        <a:t>Anne en fazla ilkokul mezunu</a:t>
                      </a:r>
                      <a:endParaRPr lang="tr-TR" dirty="0"/>
                    </a:p>
                  </a:txBody>
                  <a:tcPr/>
                </a:tc>
                <a:tc>
                  <a:txBody>
                    <a:bodyPr/>
                    <a:lstStyle/>
                    <a:p>
                      <a:pPr algn="l"/>
                      <a:r>
                        <a:rPr lang="tr-TR" dirty="0" smtClean="0"/>
                        <a:t>10677</a:t>
                      </a:r>
                      <a:endParaRPr lang="tr-TR" dirty="0"/>
                    </a:p>
                  </a:txBody>
                  <a:tcPr/>
                </a:tc>
              </a:tr>
              <a:tr h="351229">
                <a:tc>
                  <a:txBody>
                    <a:bodyPr/>
                    <a:lstStyle/>
                    <a:p>
                      <a:pPr algn="l"/>
                      <a:r>
                        <a:rPr lang="tr-TR" dirty="0" smtClean="0"/>
                        <a:t>Baba en fazla ilkokul mezunu</a:t>
                      </a:r>
                      <a:endParaRPr lang="tr-TR" dirty="0"/>
                    </a:p>
                  </a:txBody>
                  <a:tcPr/>
                </a:tc>
                <a:tc>
                  <a:txBody>
                    <a:bodyPr/>
                    <a:lstStyle/>
                    <a:p>
                      <a:pPr algn="l"/>
                      <a:r>
                        <a:rPr lang="tr-TR" dirty="0" smtClean="0"/>
                        <a:t>8082</a:t>
                      </a:r>
                      <a:endParaRPr lang="tr-TR" dirty="0"/>
                    </a:p>
                  </a:txBody>
                  <a:tcPr/>
                </a:tc>
              </a:tr>
              <a:tr h="351229">
                <a:tc>
                  <a:txBody>
                    <a:bodyPr/>
                    <a:lstStyle/>
                    <a:p>
                      <a:pPr algn="l"/>
                      <a:r>
                        <a:rPr lang="tr-TR" dirty="0" smtClean="0"/>
                        <a:t>Tek çocuk olan</a:t>
                      </a:r>
                      <a:endParaRPr lang="tr-TR" dirty="0"/>
                    </a:p>
                  </a:txBody>
                  <a:tcPr/>
                </a:tc>
                <a:tc>
                  <a:txBody>
                    <a:bodyPr/>
                    <a:lstStyle/>
                    <a:p>
                      <a:pPr algn="l"/>
                      <a:r>
                        <a:rPr lang="tr-TR" dirty="0" smtClean="0"/>
                        <a:t>7326</a:t>
                      </a:r>
                      <a:endParaRPr lang="tr-TR" dirty="0"/>
                    </a:p>
                  </a:txBody>
                  <a:tcPr/>
                </a:tc>
              </a:tr>
              <a:tr h="351229">
                <a:tc>
                  <a:txBody>
                    <a:bodyPr/>
                    <a:lstStyle/>
                    <a:p>
                      <a:pPr algn="l"/>
                      <a:r>
                        <a:rPr lang="tr-TR" dirty="0" smtClean="0"/>
                        <a:t>Anne ve babası boşanmış olan </a:t>
                      </a:r>
                      <a:endParaRPr lang="tr-TR" dirty="0"/>
                    </a:p>
                  </a:txBody>
                  <a:tcPr/>
                </a:tc>
                <a:tc>
                  <a:txBody>
                    <a:bodyPr/>
                    <a:lstStyle/>
                    <a:p>
                      <a:pPr algn="l"/>
                      <a:r>
                        <a:rPr lang="tr-TR" dirty="0" smtClean="0"/>
                        <a:t>3525</a:t>
                      </a:r>
                      <a:endParaRPr lang="tr-TR" dirty="0"/>
                    </a:p>
                  </a:txBody>
                  <a:tcPr/>
                </a:tc>
              </a:tr>
              <a:tr h="3512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Yalnızca annesi ile yaşayan</a:t>
                      </a:r>
                    </a:p>
                  </a:txBody>
                  <a:tcPr/>
                </a:tc>
                <a:tc>
                  <a:txBody>
                    <a:bodyPr/>
                    <a:lstStyle/>
                    <a:p>
                      <a:pPr algn="l"/>
                      <a:r>
                        <a:rPr lang="tr-TR" dirty="0" smtClean="0"/>
                        <a:t>2628</a:t>
                      </a:r>
                      <a:endParaRPr lang="tr-TR" dirty="0"/>
                    </a:p>
                  </a:txBody>
                  <a:tcPr/>
                </a:tc>
              </a:tr>
              <a:tr h="3512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Akademik başarısı düşük olan</a:t>
                      </a:r>
                    </a:p>
                  </a:txBody>
                  <a:tcPr/>
                </a:tc>
                <a:tc>
                  <a:txBody>
                    <a:bodyPr/>
                    <a:lstStyle/>
                    <a:p>
                      <a:pPr algn="l"/>
                      <a:r>
                        <a:rPr lang="tr-TR" dirty="0" smtClean="0"/>
                        <a:t>2423</a:t>
                      </a:r>
                      <a:endParaRPr lang="tr-TR" dirty="0"/>
                    </a:p>
                  </a:txBody>
                  <a:tcPr/>
                </a:tc>
              </a:tr>
              <a:tr h="3512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Ailesinde süreğen hastalığı olan</a:t>
                      </a:r>
                    </a:p>
                  </a:txBody>
                  <a:tcPr/>
                </a:tc>
                <a:tc>
                  <a:txBody>
                    <a:bodyPr/>
                    <a:lstStyle/>
                    <a:p>
                      <a:pPr algn="l"/>
                      <a:r>
                        <a:rPr lang="tr-TR" dirty="0" smtClean="0"/>
                        <a:t>2344</a:t>
                      </a:r>
                      <a:endParaRPr lang="tr-TR" dirty="0"/>
                    </a:p>
                  </a:txBody>
                  <a:tcPr/>
                </a:tc>
              </a:tr>
              <a:tr h="351229">
                <a:tc>
                  <a:txBody>
                    <a:bodyPr/>
                    <a:lstStyle/>
                    <a:p>
                      <a:pPr algn="l"/>
                      <a:r>
                        <a:rPr lang="tr-TR" dirty="0" smtClean="0"/>
                        <a:t>Maddi sıkıntı yaşayan </a:t>
                      </a:r>
                      <a:endParaRPr lang="tr-TR" dirty="0"/>
                    </a:p>
                  </a:txBody>
                  <a:tcPr/>
                </a:tc>
                <a:tc>
                  <a:txBody>
                    <a:bodyPr/>
                    <a:lstStyle/>
                    <a:p>
                      <a:pPr algn="l"/>
                      <a:r>
                        <a:rPr lang="tr-TR" dirty="0" smtClean="0"/>
                        <a:t>2305</a:t>
                      </a:r>
                      <a:endParaRPr lang="tr-TR" dirty="0"/>
                    </a:p>
                  </a:txBody>
                  <a:tcPr/>
                </a:tc>
              </a:tr>
              <a:tr h="351229">
                <a:tc>
                  <a:txBody>
                    <a:bodyPr/>
                    <a:lstStyle/>
                    <a:p>
                      <a:pPr algn="l"/>
                      <a:r>
                        <a:rPr lang="es-ES" dirty="0" smtClean="0"/>
                        <a:t>Anne ve babası ayrı yaşayan</a:t>
                      </a:r>
                      <a:endParaRPr lang="tr-TR" dirty="0"/>
                    </a:p>
                  </a:txBody>
                  <a:tcPr/>
                </a:tc>
                <a:tc>
                  <a:txBody>
                    <a:bodyPr/>
                    <a:lstStyle/>
                    <a:p>
                      <a:pPr algn="l"/>
                      <a:r>
                        <a:rPr lang="tr-TR" dirty="0" smtClean="0"/>
                        <a:t>2283</a:t>
                      </a:r>
                      <a:endParaRPr lang="tr-TR" dirty="0"/>
                    </a:p>
                  </a:txBody>
                  <a:tcPr/>
                </a:tc>
              </a:tr>
              <a:tr h="351229">
                <a:tc>
                  <a:txBody>
                    <a:bodyPr/>
                    <a:lstStyle/>
                    <a:p>
                      <a:pPr algn="l"/>
                      <a:r>
                        <a:rPr lang="tr-TR" dirty="0" smtClean="0"/>
                        <a:t>Süreğen</a:t>
                      </a:r>
                      <a:r>
                        <a:rPr lang="tr-TR" baseline="0" dirty="0" smtClean="0"/>
                        <a:t> hastalığı olan</a:t>
                      </a:r>
                      <a:endParaRPr lang="tr-TR" dirty="0"/>
                    </a:p>
                  </a:txBody>
                  <a:tcPr/>
                </a:tc>
                <a:tc>
                  <a:txBody>
                    <a:bodyPr/>
                    <a:lstStyle/>
                    <a:p>
                      <a:pPr algn="l"/>
                      <a:r>
                        <a:rPr lang="tr-TR" dirty="0" smtClean="0"/>
                        <a:t>1509</a:t>
                      </a:r>
                      <a:endParaRPr lang="tr-TR" dirty="0"/>
                    </a:p>
                  </a:txBody>
                  <a:tcPr/>
                </a:tc>
              </a:tr>
            </a:tbl>
          </a:graphicData>
        </a:graphic>
      </p:graphicFrame>
    </p:spTree>
    <p:extLst>
      <p:ext uri="{BB962C8B-B14F-4D97-AF65-F5344CB8AC3E}">
        <p14:creationId xmlns:p14="http://schemas.microsoft.com/office/powerpoint/2010/main" val="32151064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0"/>
            <a:ext cx="8229600" cy="1143000"/>
          </a:xfrm>
        </p:spPr>
        <p:txBody>
          <a:bodyPr>
            <a:normAutofit/>
          </a:bodyPr>
          <a:lstStyle/>
          <a:p>
            <a:r>
              <a:rPr lang="tr-TR" sz="1800" b="1" dirty="0" smtClean="0"/>
              <a:t>ÇANAKKALEDEKİ ÖĞRENCİLERİN RİSK FAKTÖRLERİ GRAFİĞİ</a:t>
            </a:r>
            <a:endParaRPr lang="tr-TR" sz="1800" b="1" dirty="0"/>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3494795690"/>
              </p:ext>
            </p:extLst>
          </p:nvPr>
        </p:nvGraphicFramePr>
        <p:xfrm>
          <a:off x="0" y="980728"/>
          <a:ext cx="9144000" cy="58772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791795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642292573"/>
              </p:ext>
            </p:extLst>
          </p:nvPr>
        </p:nvGraphicFramePr>
        <p:xfrm>
          <a:off x="179512" y="1556792"/>
          <a:ext cx="8434710" cy="4547114"/>
        </p:xfrm>
        <a:graphic>
          <a:graphicData uri="http://schemas.openxmlformats.org/drawingml/2006/table">
            <a:tbl>
              <a:tblPr firstRow="1" bandRow="1">
                <a:tableStyleId>{5C22544A-7EE6-4342-B048-85BDC9FD1C3A}</a:tableStyleId>
              </a:tblPr>
              <a:tblGrid>
                <a:gridCol w="6768688"/>
                <a:gridCol w="1666022"/>
              </a:tblGrid>
              <a:tr h="411583">
                <a:tc>
                  <a:txBody>
                    <a:bodyPr/>
                    <a:lstStyle/>
                    <a:p>
                      <a:pPr algn="ctr"/>
                      <a:r>
                        <a:rPr lang="tr-TR" dirty="0" smtClean="0"/>
                        <a:t>MADDELER</a:t>
                      </a:r>
                      <a:endParaRPr lang="tr-TR" dirty="0"/>
                    </a:p>
                  </a:txBody>
                  <a:tcPr/>
                </a:tc>
                <a:tc>
                  <a:txBody>
                    <a:bodyPr/>
                    <a:lstStyle/>
                    <a:p>
                      <a:pPr algn="ctr"/>
                      <a:r>
                        <a:rPr lang="tr-TR" dirty="0" smtClean="0"/>
                        <a:t>KİŞİ SAYISI</a:t>
                      </a:r>
                      <a:endParaRPr lang="tr-TR" dirty="0"/>
                    </a:p>
                  </a:txBody>
                  <a:tcPr/>
                </a:tc>
              </a:tr>
              <a:tr h="411583">
                <a:tc>
                  <a:txBody>
                    <a:bodyPr/>
                    <a:lstStyle/>
                    <a:p>
                      <a:pPr algn="l"/>
                      <a:r>
                        <a:rPr lang="tr-TR" dirty="0" smtClean="0"/>
                        <a:t>Anne en fazla ilkokul mezunu</a:t>
                      </a:r>
                      <a:endParaRPr lang="tr-TR" dirty="0"/>
                    </a:p>
                  </a:txBody>
                  <a:tcPr/>
                </a:tc>
                <a:tc>
                  <a:txBody>
                    <a:bodyPr/>
                    <a:lstStyle/>
                    <a:p>
                      <a:pPr algn="l"/>
                      <a:r>
                        <a:rPr lang="tr-TR" dirty="0" smtClean="0"/>
                        <a:t>4574</a:t>
                      </a:r>
                      <a:endParaRPr lang="tr-TR" dirty="0"/>
                    </a:p>
                  </a:txBody>
                  <a:tcPr/>
                </a:tc>
              </a:tr>
              <a:tr h="411583">
                <a:tc>
                  <a:txBody>
                    <a:bodyPr/>
                    <a:lstStyle/>
                    <a:p>
                      <a:pPr algn="l"/>
                      <a:r>
                        <a:rPr lang="tr-TR" dirty="0" smtClean="0"/>
                        <a:t>Baba en fazla ilkokul mezunu</a:t>
                      </a:r>
                      <a:endParaRPr lang="tr-TR" dirty="0"/>
                    </a:p>
                  </a:txBody>
                  <a:tcPr/>
                </a:tc>
                <a:tc>
                  <a:txBody>
                    <a:bodyPr/>
                    <a:lstStyle/>
                    <a:p>
                      <a:pPr algn="l"/>
                      <a:r>
                        <a:rPr lang="tr-TR" dirty="0" smtClean="0"/>
                        <a:t>3291</a:t>
                      </a:r>
                      <a:endParaRPr lang="tr-TR" dirty="0"/>
                    </a:p>
                  </a:txBody>
                  <a:tcPr/>
                </a:tc>
              </a:tr>
              <a:tr h="411583">
                <a:tc>
                  <a:txBody>
                    <a:bodyPr/>
                    <a:lstStyle/>
                    <a:p>
                      <a:pPr algn="l"/>
                      <a:r>
                        <a:rPr lang="tr-TR" dirty="0" smtClean="0"/>
                        <a:t>Tek çocuk olan</a:t>
                      </a:r>
                      <a:endParaRPr lang="tr-TR" dirty="0"/>
                    </a:p>
                  </a:txBody>
                  <a:tcPr/>
                </a:tc>
                <a:tc>
                  <a:txBody>
                    <a:bodyPr/>
                    <a:lstStyle/>
                    <a:p>
                      <a:pPr algn="l"/>
                      <a:r>
                        <a:rPr lang="tr-TR" dirty="0" smtClean="0"/>
                        <a:t>2053</a:t>
                      </a:r>
                      <a:endParaRPr lang="tr-TR" dirty="0"/>
                    </a:p>
                  </a:txBody>
                  <a:tcPr/>
                </a:tc>
              </a:tr>
              <a:tr h="411583">
                <a:tc>
                  <a:txBody>
                    <a:bodyPr/>
                    <a:lstStyle/>
                    <a:p>
                      <a:pPr algn="l"/>
                      <a:r>
                        <a:rPr lang="tr-TR" dirty="0" smtClean="0"/>
                        <a:t>Ailesinde süreğen hastalığı olan</a:t>
                      </a:r>
                      <a:endParaRPr lang="tr-TR" dirty="0"/>
                    </a:p>
                  </a:txBody>
                  <a:tcPr/>
                </a:tc>
                <a:tc>
                  <a:txBody>
                    <a:bodyPr/>
                    <a:lstStyle/>
                    <a:p>
                      <a:pPr algn="l"/>
                      <a:r>
                        <a:rPr lang="tr-TR" dirty="0" smtClean="0"/>
                        <a:t>1593</a:t>
                      </a:r>
                      <a:endParaRPr lang="tr-TR" dirty="0"/>
                    </a:p>
                  </a:txBody>
                  <a:tcPr/>
                </a:tc>
              </a:tr>
              <a:tr h="411583">
                <a:tc>
                  <a:txBody>
                    <a:bodyPr/>
                    <a:lstStyle/>
                    <a:p>
                      <a:pPr algn="l"/>
                      <a:r>
                        <a:rPr lang="tr-TR" dirty="0" smtClean="0"/>
                        <a:t>Anne ve babası boşanmış olan </a:t>
                      </a:r>
                      <a:endParaRPr lang="tr-TR" dirty="0"/>
                    </a:p>
                  </a:txBody>
                  <a:tcPr/>
                </a:tc>
                <a:tc>
                  <a:txBody>
                    <a:bodyPr/>
                    <a:lstStyle/>
                    <a:p>
                      <a:pPr algn="l"/>
                      <a:r>
                        <a:rPr lang="tr-TR" dirty="0" smtClean="0"/>
                        <a:t>1475</a:t>
                      </a:r>
                      <a:endParaRPr lang="tr-TR" dirty="0"/>
                    </a:p>
                  </a:txBody>
                  <a:tcPr/>
                </a:tc>
              </a:tr>
              <a:tr h="411583">
                <a:tc>
                  <a:txBody>
                    <a:bodyPr/>
                    <a:lstStyle/>
                    <a:p>
                      <a:pPr algn="l"/>
                      <a:r>
                        <a:rPr lang="tr-TR" dirty="0" smtClean="0"/>
                        <a:t>Yalnızca annesi ile yaşayan</a:t>
                      </a:r>
                      <a:endParaRPr lang="tr-TR" dirty="0"/>
                    </a:p>
                  </a:txBody>
                  <a:tcPr/>
                </a:tc>
                <a:tc>
                  <a:txBody>
                    <a:bodyPr/>
                    <a:lstStyle/>
                    <a:p>
                      <a:pPr algn="l"/>
                      <a:r>
                        <a:rPr lang="tr-TR" dirty="0" smtClean="0"/>
                        <a:t>1126</a:t>
                      </a:r>
                      <a:endParaRPr lang="tr-TR" dirty="0"/>
                    </a:p>
                  </a:txBody>
                  <a:tcPr/>
                </a:tc>
              </a:tr>
              <a:tr h="431284">
                <a:tc>
                  <a:txBody>
                    <a:bodyPr/>
                    <a:lstStyle/>
                    <a:p>
                      <a:pPr algn="l"/>
                      <a:r>
                        <a:rPr lang="es-ES" dirty="0" smtClean="0"/>
                        <a:t>Anne ve babası ayrı yaşayan</a:t>
                      </a:r>
                      <a:endParaRPr lang="tr-TR" dirty="0"/>
                    </a:p>
                  </a:txBody>
                  <a:tcPr/>
                </a:tc>
                <a:tc>
                  <a:txBody>
                    <a:bodyPr/>
                    <a:lstStyle/>
                    <a:p>
                      <a:pPr algn="l"/>
                      <a:r>
                        <a:rPr lang="tr-TR" dirty="0" smtClean="0"/>
                        <a:t>1066</a:t>
                      </a:r>
                      <a:endParaRPr lang="tr-TR" dirty="0"/>
                    </a:p>
                  </a:txBody>
                  <a:tcPr/>
                </a:tc>
              </a:tr>
              <a:tr h="411583">
                <a:tc>
                  <a:txBody>
                    <a:bodyPr/>
                    <a:lstStyle/>
                    <a:p>
                      <a:pPr algn="l"/>
                      <a:r>
                        <a:rPr lang="tr-TR" dirty="0" smtClean="0"/>
                        <a:t>Süreğen hastalığı olan</a:t>
                      </a:r>
                      <a:endParaRPr lang="tr-TR" dirty="0"/>
                    </a:p>
                  </a:txBody>
                  <a:tcPr/>
                </a:tc>
                <a:tc>
                  <a:txBody>
                    <a:bodyPr/>
                    <a:lstStyle/>
                    <a:p>
                      <a:pPr algn="l"/>
                      <a:r>
                        <a:rPr lang="tr-TR" dirty="0" smtClean="0"/>
                        <a:t>847</a:t>
                      </a:r>
                      <a:endParaRPr lang="tr-TR" dirty="0"/>
                    </a:p>
                  </a:txBody>
                  <a:tcPr/>
                </a:tc>
              </a:tr>
              <a:tr h="411583">
                <a:tc>
                  <a:txBody>
                    <a:bodyPr/>
                    <a:lstStyle/>
                    <a:p>
                      <a:pPr algn="l"/>
                      <a:r>
                        <a:rPr lang="tr-TR" dirty="0" smtClean="0"/>
                        <a:t>Bir</a:t>
                      </a:r>
                      <a:r>
                        <a:rPr lang="tr-TR" baseline="0" dirty="0" smtClean="0"/>
                        <a:t> işte çalışan</a:t>
                      </a:r>
                      <a:endParaRPr lang="tr-TR" dirty="0"/>
                    </a:p>
                  </a:txBody>
                  <a:tcPr/>
                </a:tc>
                <a:tc>
                  <a:txBody>
                    <a:bodyPr/>
                    <a:lstStyle/>
                    <a:p>
                      <a:pPr algn="l"/>
                      <a:r>
                        <a:rPr lang="tr-TR" dirty="0" smtClean="0"/>
                        <a:t>722</a:t>
                      </a:r>
                      <a:endParaRPr lang="tr-TR" dirty="0"/>
                    </a:p>
                  </a:txBody>
                  <a:tcPr/>
                </a:tc>
              </a:tr>
              <a:tr h="411583">
                <a:tc>
                  <a:txBody>
                    <a:bodyPr/>
                    <a:lstStyle/>
                    <a:p>
                      <a:pPr algn="l"/>
                      <a:r>
                        <a:rPr lang="tr-TR" dirty="0" smtClean="0"/>
                        <a:t>Maddi</a:t>
                      </a:r>
                      <a:r>
                        <a:rPr lang="tr-TR" baseline="0" dirty="0" smtClean="0"/>
                        <a:t> sıkıntı yaşayan</a:t>
                      </a:r>
                      <a:endParaRPr lang="tr-TR" dirty="0"/>
                    </a:p>
                  </a:txBody>
                  <a:tcPr/>
                </a:tc>
                <a:tc>
                  <a:txBody>
                    <a:bodyPr/>
                    <a:lstStyle/>
                    <a:p>
                      <a:pPr algn="l"/>
                      <a:r>
                        <a:rPr lang="tr-TR" dirty="0" smtClean="0"/>
                        <a:t>708</a:t>
                      </a:r>
                      <a:endParaRPr lang="tr-TR" dirty="0"/>
                    </a:p>
                  </a:txBody>
                  <a:tcPr/>
                </a:tc>
              </a:tr>
            </a:tbl>
          </a:graphicData>
        </a:graphic>
      </p:graphicFrame>
      <p:sp>
        <p:nvSpPr>
          <p:cNvPr id="3" name="Başlık 2"/>
          <p:cNvSpPr>
            <a:spLocks noGrp="1"/>
          </p:cNvSpPr>
          <p:nvPr>
            <p:ph type="title"/>
          </p:nvPr>
        </p:nvSpPr>
        <p:spPr/>
        <p:txBody>
          <a:bodyPr>
            <a:normAutofit/>
          </a:bodyPr>
          <a:lstStyle/>
          <a:p>
            <a:r>
              <a:rPr lang="tr-TR" sz="1800" b="1" dirty="0" smtClean="0">
                <a:solidFill>
                  <a:prstClr val="black"/>
                </a:solidFill>
              </a:rPr>
              <a:t>LİSE DÜZEYİNDE DEĞERLENDİRME YAPILDIĞINDA EN YÜKSEK 10 RİSK FAKTÖRÜ</a:t>
            </a:r>
            <a:endParaRPr lang="tr-TR" sz="1800" dirty="0"/>
          </a:p>
        </p:txBody>
      </p:sp>
    </p:spTree>
    <p:extLst>
      <p:ext uri="{BB962C8B-B14F-4D97-AF65-F5344CB8AC3E}">
        <p14:creationId xmlns:p14="http://schemas.microsoft.com/office/powerpoint/2010/main" val="1086704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0"/>
            <a:ext cx="8229600" cy="1143000"/>
          </a:xfrm>
        </p:spPr>
        <p:txBody>
          <a:bodyPr>
            <a:normAutofit/>
          </a:bodyPr>
          <a:lstStyle/>
          <a:p>
            <a:r>
              <a:rPr lang="tr-TR" sz="1800" b="1" dirty="0" smtClean="0"/>
              <a:t>ÇANAKKALEDEKİ LİSE ÖĞRENCİLERİNİN RİSK FAKTÖRLERİ GRAFİĞİ</a:t>
            </a:r>
            <a:endParaRPr lang="tr-TR" sz="1800" b="1" dirty="0"/>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3748324936"/>
              </p:ext>
            </p:extLst>
          </p:nvPr>
        </p:nvGraphicFramePr>
        <p:xfrm>
          <a:off x="0" y="980728"/>
          <a:ext cx="9144000" cy="58772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23956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741301565"/>
              </p:ext>
            </p:extLst>
          </p:nvPr>
        </p:nvGraphicFramePr>
        <p:xfrm>
          <a:off x="179512" y="1556792"/>
          <a:ext cx="8434710" cy="4547114"/>
        </p:xfrm>
        <a:graphic>
          <a:graphicData uri="http://schemas.openxmlformats.org/drawingml/2006/table">
            <a:tbl>
              <a:tblPr firstRow="1" bandRow="1">
                <a:tableStyleId>{5C22544A-7EE6-4342-B048-85BDC9FD1C3A}</a:tableStyleId>
              </a:tblPr>
              <a:tblGrid>
                <a:gridCol w="6768688"/>
                <a:gridCol w="1666022"/>
              </a:tblGrid>
              <a:tr h="411583">
                <a:tc>
                  <a:txBody>
                    <a:bodyPr/>
                    <a:lstStyle/>
                    <a:p>
                      <a:pPr algn="ctr"/>
                      <a:r>
                        <a:rPr lang="tr-TR" dirty="0" smtClean="0"/>
                        <a:t>MADDELER</a:t>
                      </a:r>
                      <a:endParaRPr lang="tr-TR" dirty="0"/>
                    </a:p>
                  </a:txBody>
                  <a:tcPr/>
                </a:tc>
                <a:tc>
                  <a:txBody>
                    <a:bodyPr/>
                    <a:lstStyle/>
                    <a:p>
                      <a:pPr algn="ctr"/>
                      <a:r>
                        <a:rPr lang="tr-TR" dirty="0" smtClean="0"/>
                        <a:t>KİŞİ SAYISI</a:t>
                      </a:r>
                      <a:endParaRPr lang="tr-TR" dirty="0"/>
                    </a:p>
                  </a:txBody>
                  <a:tcPr/>
                </a:tc>
              </a:tr>
              <a:tr h="411583">
                <a:tc>
                  <a:txBody>
                    <a:bodyPr/>
                    <a:lstStyle/>
                    <a:p>
                      <a:pPr algn="l"/>
                      <a:r>
                        <a:rPr lang="tr-TR" dirty="0" smtClean="0"/>
                        <a:t>Anne en fazla ilkokul mezunu</a:t>
                      </a:r>
                      <a:endParaRPr lang="tr-TR" dirty="0"/>
                    </a:p>
                  </a:txBody>
                  <a:tcPr/>
                </a:tc>
                <a:tc>
                  <a:txBody>
                    <a:bodyPr/>
                    <a:lstStyle/>
                    <a:p>
                      <a:pPr algn="l"/>
                      <a:r>
                        <a:rPr lang="tr-TR" dirty="0" smtClean="0"/>
                        <a:t>3207</a:t>
                      </a:r>
                      <a:endParaRPr lang="tr-TR" dirty="0"/>
                    </a:p>
                  </a:txBody>
                  <a:tcPr/>
                </a:tc>
              </a:tr>
              <a:tr h="411583">
                <a:tc>
                  <a:txBody>
                    <a:bodyPr/>
                    <a:lstStyle/>
                    <a:p>
                      <a:pPr algn="l"/>
                      <a:r>
                        <a:rPr lang="tr-TR" dirty="0" smtClean="0"/>
                        <a:t>Baba en fazla ilkokul mezunu</a:t>
                      </a:r>
                      <a:endParaRPr lang="tr-TR" dirty="0"/>
                    </a:p>
                  </a:txBody>
                  <a:tcPr/>
                </a:tc>
                <a:tc>
                  <a:txBody>
                    <a:bodyPr/>
                    <a:lstStyle/>
                    <a:p>
                      <a:pPr algn="l"/>
                      <a:r>
                        <a:rPr lang="tr-TR" dirty="0" smtClean="0"/>
                        <a:t>2490</a:t>
                      </a:r>
                      <a:endParaRPr lang="tr-TR" dirty="0"/>
                    </a:p>
                  </a:txBody>
                  <a:tcPr/>
                </a:tc>
              </a:tr>
              <a:tr h="411583">
                <a:tc>
                  <a:txBody>
                    <a:bodyPr/>
                    <a:lstStyle/>
                    <a:p>
                      <a:pPr algn="l"/>
                      <a:r>
                        <a:rPr lang="tr-TR" dirty="0" smtClean="0"/>
                        <a:t>Tek çocuk olan</a:t>
                      </a:r>
                      <a:endParaRPr lang="tr-TR" dirty="0"/>
                    </a:p>
                  </a:txBody>
                  <a:tcPr/>
                </a:tc>
                <a:tc>
                  <a:txBody>
                    <a:bodyPr/>
                    <a:lstStyle/>
                    <a:p>
                      <a:pPr algn="l"/>
                      <a:r>
                        <a:rPr lang="tr-TR" dirty="0" smtClean="0"/>
                        <a:t>1929</a:t>
                      </a:r>
                      <a:endParaRPr lang="tr-TR" dirty="0"/>
                    </a:p>
                  </a:txBody>
                  <a:tcPr/>
                </a:tc>
              </a:tr>
              <a:tr h="4115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mn-lt"/>
                          <a:ea typeface="+mn-ea"/>
                          <a:cs typeface="+mn-cs"/>
                        </a:rPr>
                        <a:t>Akademik başarısı düşük olan</a:t>
                      </a:r>
                    </a:p>
                  </a:txBody>
                  <a:tcPr/>
                </a:tc>
                <a:tc>
                  <a:txBody>
                    <a:bodyPr/>
                    <a:lstStyle/>
                    <a:p>
                      <a:pPr algn="l"/>
                      <a:r>
                        <a:rPr lang="tr-TR" dirty="0" smtClean="0"/>
                        <a:t>1219</a:t>
                      </a:r>
                      <a:endParaRPr lang="tr-TR" dirty="0"/>
                    </a:p>
                  </a:txBody>
                  <a:tcPr/>
                </a:tc>
              </a:tr>
              <a:tr h="4115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mn-lt"/>
                          <a:ea typeface="+mn-ea"/>
                          <a:cs typeface="+mn-cs"/>
                        </a:rPr>
                        <a:t>Anne ve babası boşanmış olan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1037</a:t>
                      </a:r>
                    </a:p>
                  </a:txBody>
                  <a:tcPr/>
                </a:tc>
              </a:tr>
              <a:tr h="4115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Maddi</a:t>
                      </a:r>
                      <a:r>
                        <a:rPr lang="tr-TR" baseline="0" dirty="0" smtClean="0"/>
                        <a:t> sıkıntı yaşayan</a:t>
                      </a:r>
                      <a:endParaRPr lang="tr-TR" dirty="0" smtClean="0"/>
                    </a:p>
                  </a:txBody>
                  <a:tcPr/>
                </a:tc>
                <a:tc>
                  <a:txBody>
                    <a:bodyPr/>
                    <a:lstStyle/>
                    <a:p>
                      <a:pPr algn="l"/>
                      <a:r>
                        <a:rPr lang="tr-TR" dirty="0" smtClean="0"/>
                        <a:t>805</a:t>
                      </a:r>
                      <a:endParaRPr lang="tr-TR" dirty="0"/>
                    </a:p>
                  </a:txBody>
                  <a:tcPr/>
                </a:tc>
              </a:tr>
              <a:tr h="431284">
                <a:tc>
                  <a:txBody>
                    <a:bodyPr/>
                    <a:lstStyle/>
                    <a:p>
                      <a:pPr algn="l"/>
                      <a:r>
                        <a:rPr lang="tr-TR" dirty="0" smtClean="0"/>
                        <a:t>Yalnızca</a:t>
                      </a:r>
                      <a:r>
                        <a:rPr lang="tr-TR" baseline="0" dirty="0" smtClean="0"/>
                        <a:t> annesi ile yaşayan</a:t>
                      </a:r>
                      <a:endParaRPr lang="tr-TR" dirty="0"/>
                    </a:p>
                  </a:txBody>
                  <a:tcPr/>
                </a:tc>
                <a:tc>
                  <a:txBody>
                    <a:bodyPr/>
                    <a:lstStyle/>
                    <a:p>
                      <a:pPr algn="l"/>
                      <a:r>
                        <a:rPr lang="tr-TR" dirty="0" smtClean="0"/>
                        <a:t>805</a:t>
                      </a:r>
                      <a:endParaRPr lang="tr-TR" dirty="0"/>
                    </a:p>
                  </a:txBody>
                  <a:tcPr/>
                </a:tc>
              </a:tr>
              <a:tr h="411583">
                <a:tc>
                  <a:txBody>
                    <a:bodyPr/>
                    <a:lstStyle/>
                    <a:p>
                      <a:pPr algn="l"/>
                      <a:r>
                        <a:rPr lang="tr-TR" dirty="0" smtClean="0"/>
                        <a:t>Ailesinde Süreğen hastalığı olan</a:t>
                      </a:r>
                      <a:endParaRPr lang="tr-TR" dirty="0"/>
                    </a:p>
                  </a:txBody>
                  <a:tcPr/>
                </a:tc>
                <a:tc>
                  <a:txBody>
                    <a:bodyPr/>
                    <a:lstStyle/>
                    <a:p>
                      <a:pPr algn="l"/>
                      <a:r>
                        <a:rPr lang="tr-TR" dirty="0" smtClean="0"/>
                        <a:t>689</a:t>
                      </a:r>
                      <a:endParaRPr lang="tr-TR" dirty="0"/>
                    </a:p>
                  </a:txBody>
                  <a:tcPr/>
                </a:tc>
              </a:tr>
              <a:tr h="4115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Anne</a:t>
                      </a:r>
                      <a:r>
                        <a:rPr lang="tr-TR" baseline="0" dirty="0" smtClean="0"/>
                        <a:t> ve babası ayrı yaşayan</a:t>
                      </a:r>
                      <a:endParaRPr lang="tr-TR" dirty="0" smtClean="0"/>
                    </a:p>
                  </a:txBody>
                  <a:tcPr/>
                </a:tc>
                <a:tc>
                  <a:txBody>
                    <a:bodyPr/>
                    <a:lstStyle/>
                    <a:p>
                      <a:pPr algn="l"/>
                      <a:r>
                        <a:rPr lang="tr-TR" smtClean="0"/>
                        <a:t>600</a:t>
                      </a:r>
                      <a:endParaRPr lang="tr-TR" dirty="0"/>
                    </a:p>
                  </a:txBody>
                  <a:tcPr/>
                </a:tc>
              </a:tr>
              <a:tr h="411583">
                <a:tc>
                  <a:txBody>
                    <a:bodyPr/>
                    <a:lstStyle/>
                    <a:p>
                      <a:pPr algn="l"/>
                      <a:r>
                        <a:rPr lang="tr-TR" dirty="0" smtClean="0"/>
                        <a:t>Süreğen</a:t>
                      </a:r>
                      <a:r>
                        <a:rPr lang="tr-TR" baseline="0" dirty="0" smtClean="0"/>
                        <a:t> hastalığı olan</a:t>
                      </a:r>
                      <a:endParaRPr lang="tr-TR" dirty="0"/>
                    </a:p>
                  </a:txBody>
                  <a:tcPr/>
                </a:tc>
                <a:tc>
                  <a:txBody>
                    <a:bodyPr/>
                    <a:lstStyle/>
                    <a:p>
                      <a:pPr algn="l"/>
                      <a:r>
                        <a:rPr lang="tr-TR" dirty="0" smtClean="0"/>
                        <a:t>487</a:t>
                      </a:r>
                      <a:endParaRPr lang="tr-TR" dirty="0"/>
                    </a:p>
                  </a:txBody>
                  <a:tcPr/>
                </a:tc>
              </a:tr>
            </a:tbl>
          </a:graphicData>
        </a:graphic>
      </p:graphicFrame>
      <p:sp>
        <p:nvSpPr>
          <p:cNvPr id="3" name="Başlık 2"/>
          <p:cNvSpPr>
            <a:spLocks noGrp="1"/>
          </p:cNvSpPr>
          <p:nvPr>
            <p:ph type="title"/>
          </p:nvPr>
        </p:nvSpPr>
        <p:spPr>
          <a:xfrm>
            <a:off x="251520" y="274638"/>
            <a:ext cx="8435280" cy="1143000"/>
          </a:xfrm>
        </p:spPr>
        <p:txBody>
          <a:bodyPr>
            <a:normAutofit/>
          </a:bodyPr>
          <a:lstStyle/>
          <a:p>
            <a:r>
              <a:rPr lang="tr-TR" sz="1800" b="1" dirty="0" smtClean="0">
                <a:solidFill>
                  <a:prstClr val="black"/>
                </a:solidFill>
              </a:rPr>
              <a:t>ORTAOKUL </a:t>
            </a:r>
            <a:r>
              <a:rPr lang="tr-TR" sz="1800" b="1" dirty="0">
                <a:solidFill>
                  <a:prstClr val="black"/>
                </a:solidFill>
              </a:rPr>
              <a:t>DÜZEYİNDE DEĞERLENDİRME YAPILDIĞINDA EN YÜKSEK 10 RİSK FAKTÖRÜ</a:t>
            </a:r>
            <a:endParaRPr lang="tr-TR" sz="1800" dirty="0"/>
          </a:p>
        </p:txBody>
      </p:sp>
    </p:spTree>
    <p:extLst>
      <p:ext uri="{BB962C8B-B14F-4D97-AF65-F5344CB8AC3E}">
        <p14:creationId xmlns:p14="http://schemas.microsoft.com/office/powerpoint/2010/main" val="578581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0"/>
            <a:ext cx="8229600" cy="1143000"/>
          </a:xfrm>
        </p:spPr>
        <p:txBody>
          <a:bodyPr>
            <a:normAutofit/>
          </a:bodyPr>
          <a:lstStyle/>
          <a:p>
            <a:r>
              <a:rPr lang="tr-TR" sz="1800" b="1" dirty="0" smtClean="0"/>
              <a:t>ÇANAKKALEDEKİ ORTAOKUL ÖĞRENCİLERİNİN RİSK FAKTÖRLERİ GRAFİĞİ</a:t>
            </a:r>
            <a:endParaRPr lang="tr-TR" sz="1800" b="1" dirty="0"/>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1193015680"/>
              </p:ext>
            </p:extLst>
          </p:nvPr>
        </p:nvGraphicFramePr>
        <p:xfrm>
          <a:off x="0" y="980728"/>
          <a:ext cx="9144000" cy="58772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81789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695690941"/>
              </p:ext>
            </p:extLst>
          </p:nvPr>
        </p:nvGraphicFramePr>
        <p:xfrm>
          <a:off x="179512" y="1556792"/>
          <a:ext cx="8434710" cy="4547114"/>
        </p:xfrm>
        <a:graphic>
          <a:graphicData uri="http://schemas.openxmlformats.org/drawingml/2006/table">
            <a:tbl>
              <a:tblPr firstRow="1" bandRow="1">
                <a:tableStyleId>{5C22544A-7EE6-4342-B048-85BDC9FD1C3A}</a:tableStyleId>
              </a:tblPr>
              <a:tblGrid>
                <a:gridCol w="6768688"/>
                <a:gridCol w="1666022"/>
              </a:tblGrid>
              <a:tr h="411583">
                <a:tc>
                  <a:txBody>
                    <a:bodyPr/>
                    <a:lstStyle/>
                    <a:p>
                      <a:pPr algn="ctr"/>
                      <a:r>
                        <a:rPr lang="tr-TR" dirty="0" smtClean="0"/>
                        <a:t>MADDELER</a:t>
                      </a:r>
                      <a:endParaRPr lang="tr-TR" dirty="0"/>
                    </a:p>
                  </a:txBody>
                  <a:tcPr/>
                </a:tc>
                <a:tc>
                  <a:txBody>
                    <a:bodyPr/>
                    <a:lstStyle/>
                    <a:p>
                      <a:pPr algn="ctr"/>
                      <a:r>
                        <a:rPr lang="tr-TR" dirty="0" smtClean="0"/>
                        <a:t>KİŞİ SAYISI</a:t>
                      </a:r>
                      <a:endParaRPr lang="tr-TR" dirty="0"/>
                    </a:p>
                  </a:txBody>
                  <a:tcPr/>
                </a:tc>
              </a:tr>
              <a:tr h="411583">
                <a:tc>
                  <a:txBody>
                    <a:bodyPr/>
                    <a:lstStyle/>
                    <a:p>
                      <a:pPr algn="l"/>
                      <a:r>
                        <a:rPr lang="tr-TR" dirty="0" smtClean="0"/>
                        <a:t>Anne en fazla ilkokul mezunu</a:t>
                      </a:r>
                      <a:endParaRPr lang="tr-TR" dirty="0"/>
                    </a:p>
                  </a:txBody>
                  <a:tcPr/>
                </a:tc>
                <a:tc>
                  <a:txBody>
                    <a:bodyPr/>
                    <a:lstStyle/>
                    <a:p>
                      <a:pPr algn="l"/>
                      <a:r>
                        <a:rPr lang="tr-TR" dirty="0" smtClean="0"/>
                        <a:t>3008</a:t>
                      </a:r>
                      <a:endParaRPr lang="tr-TR" dirty="0"/>
                    </a:p>
                  </a:txBody>
                  <a:tcPr/>
                </a:tc>
              </a:tr>
              <a:tr h="411583">
                <a:tc>
                  <a:txBody>
                    <a:bodyPr/>
                    <a:lstStyle/>
                    <a:p>
                      <a:pPr algn="l"/>
                      <a:r>
                        <a:rPr lang="tr-TR" dirty="0" smtClean="0"/>
                        <a:t>Tek çocuk</a:t>
                      </a:r>
                      <a:r>
                        <a:rPr lang="tr-TR" baseline="0" dirty="0" smtClean="0"/>
                        <a:t> olan</a:t>
                      </a:r>
                      <a:endParaRPr lang="tr-TR" dirty="0"/>
                    </a:p>
                  </a:txBody>
                  <a:tcPr/>
                </a:tc>
                <a:tc>
                  <a:txBody>
                    <a:bodyPr/>
                    <a:lstStyle/>
                    <a:p>
                      <a:pPr algn="l"/>
                      <a:r>
                        <a:rPr lang="tr-TR" dirty="0" smtClean="0"/>
                        <a:t>2604</a:t>
                      </a:r>
                      <a:endParaRPr lang="tr-TR" dirty="0"/>
                    </a:p>
                  </a:txBody>
                  <a:tcPr/>
                </a:tc>
              </a:tr>
              <a:tr h="4115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smtClean="0"/>
                        <a:t>Baba en fazla ilkokul mezunu</a:t>
                      </a:r>
                    </a:p>
                  </a:txBody>
                  <a:tcPr/>
                </a:tc>
                <a:tc>
                  <a:txBody>
                    <a:bodyPr/>
                    <a:lstStyle/>
                    <a:p>
                      <a:pPr algn="l"/>
                      <a:r>
                        <a:rPr lang="tr-TR" dirty="0" smtClean="0"/>
                        <a:t>2399</a:t>
                      </a:r>
                      <a:endParaRPr lang="tr-TR" dirty="0"/>
                    </a:p>
                  </a:txBody>
                  <a:tcPr/>
                </a:tc>
              </a:tr>
              <a:tr h="4115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mn-lt"/>
                          <a:ea typeface="+mn-ea"/>
                          <a:cs typeface="+mn-cs"/>
                        </a:rPr>
                        <a:t>Anne ve babası boşanmış olan </a:t>
                      </a:r>
                    </a:p>
                  </a:txBody>
                  <a:tcPr/>
                </a:tc>
                <a:tc>
                  <a:txBody>
                    <a:bodyPr/>
                    <a:lstStyle/>
                    <a:p>
                      <a:pPr algn="l"/>
                      <a:r>
                        <a:rPr lang="tr-TR" dirty="0" smtClean="0"/>
                        <a:t>977</a:t>
                      </a:r>
                      <a:endParaRPr lang="tr-TR" dirty="0"/>
                    </a:p>
                  </a:txBody>
                  <a:tcPr/>
                </a:tc>
              </a:tr>
              <a:tr h="4115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smtClean="0"/>
                        <a:t>Akademik başarısı düşük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866</a:t>
                      </a:r>
                    </a:p>
                  </a:txBody>
                  <a:tcPr/>
                </a:tc>
              </a:tr>
              <a:tr h="4115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smtClean="0"/>
                        <a:t>Maddi</a:t>
                      </a:r>
                      <a:r>
                        <a:rPr lang="tr-TR" baseline="0" dirty="0" smtClean="0"/>
                        <a:t> sıkıntı yaşayan</a:t>
                      </a:r>
                      <a:endParaRPr lang="tr-TR" dirty="0" smtClean="0"/>
                    </a:p>
                  </a:txBody>
                  <a:tcPr/>
                </a:tc>
                <a:tc>
                  <a:txBody>
                    <a:bodyPr/>
                    <a:lstStyle/>
                    <a:p>
                      <a:pPr algn="l"/>
                      <a:r>
                        <a:rPr lang="tr-TR" dirty="0" smtClean="0"/>
                        <a:t>837</a:t>
                      </a:r>
                      <a:endParaRPr lang="tr-TR" dirty="0"/>
                    </a:p>
                  </a:txBody>
                  <a:tcPr/>
                </a:tc>
              </a:tr>
              <a:tr h="4312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Yalnızca</a:t>
                      </a:r>
                      <a:r>
                        <a:rPr lang="tr-TR" baseline="0" dirty="0" smtClean="0"/>
                        <a:t> annesi ile yaşayan</a:t>
                      </a:r>
                      <a:endParaRPr lang="tr-TR" dirty="0" smtClean="0"/>
                    </a:p>
                  </a:txBody>
                  <a:tcPr/>
                </a:tc>
                <a:tc>
                  <a:txBody>
                    <a:bodyPr/>
                    <a:lstStyle/>
                    <a:p>
                      <a:pPr algn="l"/>
                      <a:r>
                        <a:rPr lang="tr-TR" dirty="0" smtClean="0"/>
                        <a:t>661</a:t>
                      </a:r>
                      <a:endParaRPr lang="tr-TR" dirty="0"/>
                    </a:p>
                  </a:txBody>
                  <a:tcPr/>
                </a:tc>
              </a:tr>
              <a:tr h="411583">
                <a:tc>
                  <a:txBody>
                    <a:bodyPr/>
                    <a:lstStyle/>
                    <a:p>
                      <a:pPr algn="l"/>
                      <a:r>
                        <a:rPr lang="tr-TR" dirty="0" smtClean="0"/>
                        <a:t>Anne</a:t>
                      </a:r>
                      <a:r>
                        <a:rPr lang="tr-TR" baseline="0" dirty="0" smtClean="0"/>
                        <a:t> ve babası ayrı yaşayan</a:t>
                      </a:r>
                      <a:endParaRPr lang="tr-TR" dirty="0"/>
                    </a:p>
                  </a:txBody>
                  <a:tcPr/>
                </a:tc>
                <a:tc>
                  <a:txBody>
                    <a:bodyPr/>
                    <a:lstStyle/>
                    <a:p>
                      <a:pPr algn="l"/>
                      <a:r>
                        <a:rPr lang="tr-TR" dirty="0" smtClean="0"/>
                        <a:t>572</a:t>
                      </a:r>
                      <a:endParaRPr lang="tr-TR" dirty="0"/>
                    </a:p>
                  </a:txBody>
                  <a:tcPr/>
                </a:tc>
              </a:tr>
              <a:tr h="411583">
                <a:tc>
                  <a:txBody>
                    <a:bodyPr/>
                    <a:lstStyle/>
                    <a:p>
                      <a:pPr algn="l"/>
                      <a:r>
                        <a:rPr lang="tr-TR" dirty="0" smtClean="0"/>
                        <a:t>Sürekli</a:t>
                      </a:r>
                      <a:r>
                        <a:rPr lang="tr-TR" baseline="0" dirty="0" smtClean="0"/>
                        <a:t> devamsız olan</a:t>
                      </a:r>
                      <a:endParaRPr lang="tr-TR" dirty="0"/>
                    </a:p>
                  </a:txBody>
                  <a:tcPr/>
                </a:tc>
                <a:tc>
                  <a:txBody>
                    <a:bodyPr/>
                    <a:lstStyle/>
                    <a:p>
                      <a:pPr algn="l"/>
                      <a:r>
                        <a:rPr lang="tr-TR" dirty="0" smtClean="0"/>
                        <a:t>291</a:t>
                      </a:r>
                      <a:endParaRPr lang="tr-TR" dirty="0"/>
                    </a:p>
                  </a:txBody>
                  <a:tcPr/>
                </a:tc>
              </a:tr>
              <a:tr h="411583">
                <a:tc>
                  <a:txBody>
                    <a:bodyPr/>
                    <a:lstStyle/>
                    <a:p>
                      <a:pPr algn="l"/>
                      <a:r>
                        <a:rPr lang="tr-TR" dirty="0" smtClean="0"/>
                        <a:t>Ailesinde Süreğen hastalığı olan</a:t>
                      </a:r>
                      <a:endParaRPr lang="tr-TR" dirty="0"/>
                    </a:p>
                  </a:txBody>
                  <a:tcPr/>
                </a:tc>
                <a:tc>
                  <a:txBody>
                    <a:bodyPr/>
                    <a:lstStyle/>
                    <a:p>
                      <a:pPr algn="l"/>
                      <a:r>
                        <a:rPr lang="tr-TR" dirty="0" smtClean="0"/>
                        <a:t>287</a:t>
                      </a:r>
                      <a:endParaRPr lang="tr-TR" dirty="0"/>
                    </a:p>
                  </a:txBody>
                  <a:tcPr/>
                </a:tc>
              </a:tr>
            </a:tbl>
          </a:graphicData>
        </a:graphic>
      </p:graphicFrame>
      <p:sp>
        <p:nvSpPr>
          <p:cNvPr id="3" name="Başlık 2"/>
          <p:cNvSpPr>
            <a:spLocks noGrp="1"/>
          </p:cNvSpPr>
          <p:nvPr>
            <p:ph type="title"/>
          </p:nvPr>
        </p:nvSpPr>
        <p:spPr/>
        <p:txBody>
          <a:bodyPr>
            <a:normAutofit/>
          </a:bodyPr>
          <a:lstStyle/>
          <a:p>
            <a:r>
              <a:rPr lang="tr-TR" sz="1800" b="1" dirty="0" smtClean="0">
                <a:solidFill>
                  <a:prstClr val="black"/>
                </a:solidFill>
              </a:rPr>
              <a:t>İLKOKUL </a:t>
            </a:r>
            <a:r>
              <a:rPr lang="tr-TR" sz="1800" b="1" dirty="0">
                <a:solidFill>
                  <a:prstClr val="black"/>
                </a:solidFill>
              </a:rPr>
              <a:t>DÜZEYİNDE DEĞERLENDİRME YAPILDIĞINDA EN YÜKSEK 10 RİSK FAKTÖRÜ</a:t>
            </a:r>
            <a:endParaRPr lang="tr-TR" sz="1800" dirty="0"/>
          </a:p>
        </p:txBody>
      </p:sp>
    </p:spTree>
    <p:extLst>
      <p:ext uri="{BB962C8B-B14F-4D97-AF65-F5344CB8AC3E}">
        <p14:creationId xmlns:p14="http://schemas.microsoft.com/office/powerpoint/2010/main" val="4716145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0"/>
            <a:ext cx="8229600" cy="1143000"/>
          </a:xfrm>
        </p:spPr>
        <p:txBody>
          <a:bodyPr>
            <a:normAutofit/>
          </a:bodyPr>
          <a:lstStyle/>
          <a:p>
            <a:r>
              <a:rPr lang="tr-TR" sz="1800" b="1" dirty="0" smtClean="0"/>
              <a:t>ÇANAKKALEDEKİ İLKOKUL ÖĞRENCİLERİNİN RİSK FAKTÖRLERİ GRAFİĞİ</a:t>
            </a:r>
            <a:endParaRPr lang="tr-TR" sz="1800" b="1" dirty="0"/>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604823149"/>
              </p:ext>
            </p:extLst>
          </p:nvPr>
        </p:nvGraphicFramePr>
        <p:xfrm>
          <a:off x="0" y="980728"/>
          <a:ext cx="9144000" cy="58772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98475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798</TotalTime>
  <Words>426</Words>
  <Application>Microsoft Office PowerPoint</Application>
  <PresentationFormat>Ekran Gösterisi (4:3)</PresentationFormat>
  <Paragraphs>121</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Ofis Teması</vt:lpstr>
      <vt:lpstr>ÇANAKKALE REHBERLİK VE ARAŞTIRMA MERKEZİ SORUMLULUK BÖLGESİ     2022-2023 EĞİTİM ÖĞRETİM YILI RİSK HARİTASI SONUÇLARI  OCAK, 2023</vt:lpstr>
      <vt:lpstr>Okul Risk Haritaları, okullarda öğrencilerin risk gruplarında yer alma durumlarını, grup ve birey bazında yapılacak çalışmaları belirlemek için oluşturulur. Bu kapsamda Çanakkale Rehberlik Ve Araştırtma Merkezi sorumluluk bölgesindeki okullardan elde edilen verilere göre kurumumuz  Rehberlik ve Psikolojik Danışmanlık Hizmetleri Bölümü tarafından Okul Risk Haritaları çalışması yapılmıştır. 20 Anaokulu, 62 ilkokul, 49 orta okul ve 53 liseden toplam 184 okul için oluşturulan risk haritasının en yüksek 10 maddesi aşağıdaki tabloda gösterilmiştir. </vt:lpstr>
      <vt:lpstr>ÇANAKKALEDEKİ ÖĞRENCİLERİN RİSK FAKTÖRLERİ GRAFİĞİ</vt:lpstr>
      <vt:lpstr>LİSE DÜZEYİNDE DEĞERLENDİRME YAPILDIĞINDA EN YÜKSEK 10 RİSK FAKTÖRÜ</vt:lpstr>
      <vt:lpstr>ÇANAKKALEDEKİ LİSE ÖĞRENCİLERİNİN RİSK FAKTÖRLERİ GRAFİĞİ</vt:lpstr>
      <vt:lpstr>ORTAOKUL DÜZEYİNDE DEĞERLENDİRME YAPILDIĞINDA EN YÜKSEK 10 RİSK FAKTÖRÜ</vt:lpstr>
      <vt:lpstr>ÇANAKKALEDEKİ ORTAOKUL ÖĞRENCİLERİNİN RİSK FAKTÖRLERİ GRAFİĞİ</vt:lpstr>
      <vt:lpstr>İLKOKUL DÜZEYİNDE DEĞERLENDİRME YAPILDIĞINDA EN YÜKSEK 10 RİSK FAKTÖRÜ</vt:lpstr>
      <vt:lpstr>ÇANAKKALEDEKİ İLKOKUL ÖĞRENCİLERİNİN RİSK FAKTÖRLERİ GRAFİĞİ</vt:lpstr>
      <vt:lpstr>ANAOKULU DÜZEYİNDE DEĞERLENDİRME YAPILDIĞINDA EN YÜKSEK 10 RİSK FAKTÖRÜ</vt:lpstr>
      <vt:lpstr>ÇANAKKALEDEKİ ANAOKULU ÖĞRENCİLERİNİN RİSK FAKTÖRLERİ GRAFİĞİ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ÇANAKKALE İL GENELİ 2021-2022 EĞİTİM ÖĞRETİM YILI RİSK HARİTASI SONUÇLARI</dc:title>
  <dc:creator>Lenovo</dc:creator>
  <cp:lastModifiedBy>Lenovo</cp:lastModifiedBy>
  <cp:revision>98</cp:revision>
  <dcterms:created xsi:type="dcterms:W3CDTF">2021-12-16T12:09:45Z</dcterms:created>
  <dcterms:modified xsi:type="dcterms:W3CDTF">2023-02-22T13:12:54Z</dcterms:modified>
</cp:coreProperties>
</file>