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9466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4776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386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3903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06259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839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53957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0091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5890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595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8534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64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167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41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6389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269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8CAB-83F6-4527-811E-8867C091EE51}" type="datetimeFigureOut">
              <a:rPr lang="tr-TR" smtClean="0"/>
              <a:pPr/>
              <a:t>19 Tem 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187271-1AB6-449F-A93B-181D6D6060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345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/>
              <a:t>LGS 2020 </a:t>
            </a:r>
            <a:br>
              <a:rPr lang="tr-TR" sz="2400" dirty="0" smtClean="0"/>
            </a:br>
            <a:r>
              <a:rPr lang="tr-TR" sz="2400" dirty="0" smtClean="0"/>
              <a:t>ORTAÖĞRETİM KURUMLARI TERCİH ve YERLEŞTİRME</a:t>
            </a:r>
            <a:br>
              <a:rPr lang="tr-TR" sz="2400" dirty="0" smtClean="0"/>
            </a:br>
            <a:r>
              <a:rPr lang="tr-TR" sz="2400" dirty="0" smtClean="0">
                <a:solidFill>
                  <a:srgbClr val="FF0000"/>
                </a:solidFill>
              </a:rPr>
              <a:t>16-29 TEMMUZ 2020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1. Merkezî </a:t>
            </a:r>
            <a:r>
              <a:rPr lang="tr-TR" dirty="0"/>
              <a:t>Yerleştirme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Merkezi sınavla öğrenci alan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Fen Liselerini,</a:t>
            </a:r>
          </a:p>
          <a:p>
            <a:pPr marL="0" indent="0">
              <a:buNone/>
            </a:pPr>
            <a:r>
              <a:rPr lang="tr-TR" dirty="0" smtClean="0"/>
              <a:t>       Sosyal Bilimler Liselerini,</a:t>
            </a:r>
          </a:p>
          <a:p>
            <a:pPr marL="0" indent="0">
              <a:buNone/>
            </a:pPr>
            <a:r>
              <a:rPr lang="tr-TR" dirty="0" smtClean="0"/>
              <a:t>       Özel Program ve Proje Uygulayan Eğitim Kurumlarını,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Mesleki ve Teknik Anadolu Liselerinin Anadolu Teknik Programlarını,</a:t>
            </a:r>
          </a:p>
          <a:p>
            <a:pPr marL="0" indent="0">
              <a:buNone/>
            </a:pPr>
            <a:r>
              <a:rPr lang="tr-TR" dirty="0"/>
              <a:t>t</a:t>
            </a:r>
            <a:r>
              <a:rPr lang="tr-TR" dirty="0" smtClean="0"/>
              <a:t>ercih eden öğrencilerin yerleştirmeleri </a:t>
            </a:r>
            <a:r>
              <a:rPr lang="tr-TR" b="1" u="sng" dirty="0" smtClean="0"/>
              <a:t>Merkezi Sınav Puanı </a:t>
            </a:r>
            <a:r>
              <a:rPr lang="tr-TR" dirty="0" smtClean="0"/>
              <a:t>üstünlüğüne göre yapılacaktır.</a:t>
            </a:r>
          </a:p>
        </p:txBody>
      </p:sp>
    </p:spTree>
    <p:extLst>
      <p:ext uri="{BB962C8B-B14F-4D97-AF65-F5344CB8AC3E}">
        <p14:creationId xmlns:p14="http://schemas.microsoft.com/office/powerpoint/2010/main" xmlns="" val="308086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966948"/>
            <a:ext cx="8596668" cy="1320800"/>
          </a:xfrm>
        </p:spPr>
        <p:txBody>
          <a:bodyPr>
            <a:norm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tr-TR" sz="2000" b="1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Öğrenciler</a:t>
            </a:r>
            <a:r>
              <a:rPr lang="tr-TR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, yerleştirme işlemleri sonucunda Merkezî Sınav Puanı ile Öğrenci Alan Okul tercihine yerleşmiş ise yerel yerleştirme ve pansiyonlu okul tercihleri dikkate alınmayacaktır. </a:t>
            </a: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427325"/>
            <a:ext cx="8072999" cy="31483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/>
              <a:t> Sınavla öğrenci alan okullarda merkezî sınav puanının eşitliği hâlinde sırasıyla; </a:t>
            </a:r>
            <a:endParaRPr lang="tr-TR" dirty="0" smtClean="0"/>
          </a:p>
          <a:p>
            <a:pPr algn="just"/>
            <a:r>
              <a:rPr lang="tr-TR" dirty="0" smtClean="0"/>
              <a:t>Okul </a:t>
            </a:r>
            <a:r>
              <a:rPr lang="tr-TR" dirty="0"/>
              <a:t>Başarı Puanı (OBP) üstünlüğüne, </a:t>
            </a:r>
            <a:endParaRPr lang="tr-TR" dirty="0" smtClean="0"/>
          </a:p>
          <a:p>
            <a:pPr algn="just"/>
            <a:r>
              <a:rPr lang="tr-TR" dirty="0" smtClean="0"/>
              <a:t>sırasıyla </a:t>
            </a:r>
            <a:r>
              <a:rPr lang="tr-TR" dirty="0"/>
              <a:t>8’inci, 7’nci ve 6’ncı sınıflardaki Yılsonu Başarı Puanı (YBP) üstünlüğüne, </a:t>
            </a:r>
            <a:endParaRPr lang="tr-TR" dirty="0" smtClean="0"/>
          </a:p>
          <a:p>
            <a:pPr algn="just"/>
            <a:r>
              <a:rPr lang="tr-TR" dirty="0" smtClean="0"/>
              <a:t>8’inci </a:t>
            </a:r>
            <a:r>
              <a:rPr lang="tr-TR" dirty="0"/>
              <a:t>sınıfta özürsüz devamsızlık yapılan gün sayısının azlığına, </a:t>
            </a:r>
            <a:endParaRPr lang="tr-TR" dirty="0" smtClean="0"/>
          </a:p>
          <a:p>
            <a:pPr algn="just"/>
            <a:r>
              <a:rPr lang="tr-TR" dirty="0" smtClean="0"/>
              <a:t>tercih </a:t>
            </a:r>
            <a:r>
              <a:rPr lang="tr-TR" dirty="0"/>
              <a:t>önceliğine ve </a:t>
            </a:r>
            <a:endParaRPr lang="tr-TR" dirty="0" smtClean="0"/>
          </a:p>
          <a:p>
            <a:pPr algn="just"/>
            <a:r>
              <a:rPr lang="tr-TR" dirty="0" smtClean="0"/>
              <a:t>öğrencinin </a:t>
            </a:r>
            <a:r>
              <a:rPr lang="tr-TR" dirty="0"/>
              <a:t>doğum tarihine göre yaşı küçük olana bakılarak yerleştirme yapılır.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98501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Yerel Yerleştirme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5240740"/>
          </a:xfrm>
        </p:spPr>
        <p:txBody>
          <a:bodyPr/>
          <a:lstStyle/>
          <a:p>
            <a:r>
              <a:rPr lang="tr-TR" dirty="0" smtClean="0"/>
              <a:t>Okulların </a:t>
            </a:r>
            <a:r>
              <a:rPr lang="tr-TR" dirty="0"/>
              <a:t>türü, </a:t>
            </a:r>
            <a:endParaRPr lang="tr-TR" dirty="0" smtClean="0"/>
          </a:p>
          <a:p>
            <a:r>
              <a:rPr lang="tr-TR" dirty="0" smtClean="0"/>
              <a:t>Kontenjanı</a:t>
            </a:r>
          </a:p>
          <a:p>
            <a:r>
              <a:rPr lang="tr-TR" dirty="0" smtClean="0"/>
              <a:t>Konumuna göre il/ilçe milli eğitim müdürlüklerince oluşturulan ortaöğretim kayıt alanlarındaki </a:t>
            </a:r>
            <a:r>
              <a:rPr lang="tr-TR" dirty="0"/>
              <a:t>okullara  </a:t>
            </a:r>
          </a:p>
          <a:p>
            <a:pPr marL="0" indent="0">
              <a:buNone/>
            </a:pPr>
            <a:r>
              <a:rPr lang="tr-TR" dirty="0"/>
              <a:t>Ö</a:t>
            </a:r>
            <a:r>
              <a:rPr lang="tr-TR" dirty="0" smtClean="0"/>
              <a:t>ğrencilerin 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İ</a:t>
            </a:r>
            <a:r>
              <a:rPr lang="tr-TR" dirty="0" smtClean="0"/>
              <a:t>kamet </a:t>
            </a:r>
            <a:r>
              <a:rPr lang="tr-TR" dirty="0"/>
              <a:t>adresleri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O</a:t>
            </a:r>
            <a:r>
              <a:rPr lang="tr-TR" dirty="0" smtClean="0"/>
              <a:t>kul </a:t>
            </a:r>
            <a:r>
              <a:rPr lang="tr-TR" dirty="0"/>
              <a:t>başarı puanının üstünlüğü 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Devamsızlık </a:t>
            </a:r>
            <a:r>
              <a:rPr lang="tr-TR" dirty="0"/>
              <a:t>kriterlerine göre </a:t>
            </a:r>
            <a:r>
              <a:rPr lang="tr-TR" dirty="0" smtClean="0"/>
              <a:t>yapılır. Eşitlik olması durumunda ise;</a:t>
            </a:r>
          </a:p>
          <a:p>
            <a:pPr marL="0" indent="0">
              <a:buNone/>
            </a:pPr>
            <a:r>
              <a:rPr lang="tr-TR" dirty="0"/>
              <a:t>                                                   </a:t>
            </a:r>
            <a:r>
              <a:rPr lang="tr-TR" u="sng" dirty="0"/>
              <a:t>8’inci,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</a:t>
            </a:r>
            <a:r>
              <a:rPr lang="tr-TR" u="sng" dirty="0" smtClean="0"/>
              <a:t>7’nci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</a:t>
            </a:r>
            <a:r>
              <a:rPr lang="tr-TR" u="sng" dirty="0" smtClean="0"/>
              <a:t>6’ncı </a:t>
            </a:r>
            <a:r>
              <a:rPr lang="tr-TR" dirty="0"/>
              <a:t>sınıflardaki yılsonu başarı puanı üstünlüğüne bakılarak yerleştirme yapılır.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43411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233"/>
          </a:xfrm>
        </p:spPr>
        <p:txBody>
          <a:bodyPr/>
          <a:lstStyle/>
          <a:p>
            <a:r>
              <a:rPr lang="tr-TR" dirty="0" smtClean="0"/>
              <a:t>Tercih Sayısı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19367"/>
            <a:ext cx="8596668" cy="462199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Öğrenciler; </a:t>
            </a:r>
          </a:p>
          <a:p>
            <a:pPr marL="0" indent="0">
              <a:buNone/>
            </a:pPr>
            <a:r>
              <a:rPr lang="tr-TR" dirty="0" smtClean="0"/>
              <a:t>Merkezi Yerleştirme,</a:t>
            </a:r>
          </a:p>
          <a:p>
            <a:pPr marL="0" indent="0">
              <a:buNone/>
            </a:pPr>
            <a:r>
              <a:rPr lang="tr-TR" dirty="0" smtClean="0"/>
              <a:t>Yerel Yerleştirme,</a:t>
            </a:r>
          </a:p>
          <a:p>
            <a:pPr marL="0" indent="0">
              <a:buNone/>
            </a:pPr>
            <a:r>
              <a:rPr lang="tr-TR" dirty="0" smtClean="0"/>
              <a:t>Pansiyonlu Okullar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olmak üzere 3 grupta tercih yapabileceklerdir.</a:t>
            </a:r>
          </a:p>
          <a:p>
            <a:pPr marL="0" indent="0">
              <a:buNone/>
            </a:pPr>
            <a:r>
              <a:rPr lang="tr-TR" dirty="0" smtClean="0"/>
              <a:t>Merkezi sınava girmeyen öğrenciler ise yerel yerleştirme ile öğrenci alan okullar ve pansiyonlu okullar olmak üzere 2 grupta tercih yapabileceklerdir.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1353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Tercihler;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594699"/>
          </a:xfrm>
        </p:spPr>
        <p:txBody>
          <a:bodyPr>
            <a:normAutofit/>
          </a:bodyPr>
          <a:lstStyle/>
          <a:p>
            <a:r>
              <a:rPr lang="tr-TR" dirty="0"/>
              <a:t>Yerel Yerleştirmede tercihlerinden ilk 3 (üç) okulu Kayıt Alanından seçmek kaydıyla öğrenciler en fazla 5 (beş) okul tercihinde </a:t>
            </a:r>
            <a:endParaRPr lang="tr-TR" dirty="0" smtClean="0"/>
          </a:p>
          <a:p>
            <a:r>
              <a:rPr lang="tr-TR" dirty="0" smtClean="0"/>
              <a:t>Yerel yerleştirmede yapılan </a:t>
            </a:r>
            <a:r>
              <a:rPr lang="tr-TR" dirty="0"/>
              <a:t>tercihlerde; aynı okul türünden (Anadolu Lisesi, Meslekî ve Teknik Anadolu Lisesi, Anadolu İmam Hatip Lisesi) en fazla 3 (üç) okul seçilebilecektir. </a:t>
            </a:r>
            <a:endParaRPr lang="tr-TR" dirty="0" smtClean="0"/>
          </a:p>
          <a:p>
            <a:r>
              <a:rPr lang="tr-TR" dirty="0" smtClean="0"/>
              <a:t>Merkezi yerleştirmede toplam 10 okul</a:t>
            </a:r>
          </a:p>
          <a:p>
            <a:r>
              <a:rPr lang="tr-TR" dirty="0" smtClean="0"/>
              <a:t>Pansiyonlu okullarda toplam 5 okul olarak yapılabilecektir.</a:t>
            </a:r>
          </a:p>
          <a:p>
            <a:pPr marL="0" indent="0">
              <a:buNone/>
            </a:pPr>
            <a:r>
              <a:rPr lang="tr-TR" dirty="0" smtClean="0"/>
              <a:t>                                    </a:t>
            </a:r>
          </a:p>
          <a:p>
            <a:pPr marL="0" indent="0">
              <a:buNone/>
            </a:pPr>
            <a:r>
              <a:rPr lang="tr-TR" u="sng" dirty="0">
                <a:solidFill>
                  <a:srgbClr val="00B050"/>
                </a:solidFill>
              </a:rPr>
              <a:t>                 </a:t>
            </a:r>
            <a:r>
              <a:rPr lang="tr-TR" u="sng" dirty="0" smtClean="0">
                <a:solidFill>
                  <a:srgbClr val="00B050"/>
                </a:solidFill>
              </a:rPr>
              <a:t>Öğrencilerin, Merkezî Sınavla Öğrenci Alan Okullar ile Pansiyonlu Okullar grubundan tercihte bulunabilmesi için yerel yerleştirme tercihi yapması zorunludur. </a:t>
            </a:r>
          </a:p>
          <a:p>
            <a:pPr marL="0" indent="0">
              <a:buNone/>
            </a:pPr>
            <a:r>
              <a:rPr lang="tr-TR" dirty="0" smtClean="0"/>
              <a:t>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4026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         Sınava </a:t>
            </a:r>
            <a:r>
              <a:rPr lang="tr-TR" dirty="0"/>
              <a:t>giren ve merkezi sınav puanına sahip olan öğrenciler dahil </a:t>
            </a:r>
            <a:r>
              <a:rPr lang="tr-TR" dirty="0">
                <a:solidFill>
                  <a:srgbClr val="7030A0"/>
                </a:solidFill>
              </a:rPr>
              <a:t>tüm öğrenciler yerel yerleştirme ile öğrenci alan okul tercihinde </a:t>
            </a:r>
            <a:r>
              <a:rPr lang="tr-TR" dirty="0"/>
              <a:t>bulunmak zorundadır.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         Özel ortaöğretim kurumlarına ve yetenek sınavı ile öğrenci alan okullara kesin kayıt işlemini tamamlamış öğrenciler, tercihte bulunamayacaktır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        Açık öğretim orta okulu öğrencileri ve yurt dışında öğrenim gören öğrenciler de gerekli şartları taşımaları halinde her iki yerleştirme türü için de başvuruda bulunabileceklerdir.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dirty="0" smtClean="0"/>
              <a:t>        Açık öğretim kurumlarına yerleştirilen öğrenciler nakil döneminde başvurmaları halinde nakil ve yerleştirme komisyonlarınca uygun kontenjanı olan okullara yerleştirilebilecektir.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6389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Öğrenciler istemeleri halinde </a:t>
            </a:r>
            <a:r>
              <a:rPr lang="tr-TR" dirty="0" smtClean="0">
                <a:solidFill>
                  <a:srgbClr val="FF0000"/>
                </a:solidFill>
              </a:rPr>
              <a:t>yerleştirmeye esas nakil </a:t>
            </a:r>
            <a:r>
              <a:rPr lang="tr-TR" dirty="0" smtClean="0"/>
              <a:t>başvuru dönemlerinde Mesleki Eğitim Merkezleri ve Açık Öğretim Kurumlarını da tercih edebilecekler.</a:t>
            </a:r>
          </a:p>
          <a:p>
            <a:r>
              <a:rPr lang="tr-TR" dirty="0" smtClean="0"/>
              <a:t>İlköğretim </a:t>
            </a:r>
            <a:r>
              <a:rPr lang="tr-TR" dirty="0"/>
              <a:t>programını tamamlayan </a:t>
            </a:r>
            <a:r>
              <a:rPr lang="tr-TR" dirty="0" smtClean="0"/>
              <a:t>kaynaştırma </a:t>
            </a:r>
            <a:r>
              <a:rPr lang="tr-TR" dirty="0"/>
              <a:t>yoluyla eğitim alacak </a:t>
            </a:r>
            <a:r>
              <a:rPr lang="tr-TR" dirty="0" smtClean="0"/>
              <a:t>öğrenciler 24-26 Ağustos tarihlerinde İl-İlçe Yerleştirme ve Nakil Komisyonlarınca yerel yerleştirme ile öğrenci alan okullara mevzuat çerçevesince yerleştirilecektir.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9932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ve Nakiller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Yerleştirme </a:t>
            </a:r>
            <a:r>
              <a:rPr lang="tr-TR" dirty="0"/>
              <a:t>sonuçları 10 Ağustos 2020 tarihinde ilan edilecektir. </a:t>
            </a:r>
            <a:endParaRPr lang="tr-TR" dirty="0" smtClean="0"/>
          </a:p>
          <a:p>
            <a:r>
              <a:rPr lang="tr-TR" dirty="0"/>
              <a:t>Yerleştirmeye esas nakil tercihleri ortaöğretim kurumlarına tercih ve yerleştirme takvimi doğrultusunda 2 (iki) dönem hâlinde alınacak ve yerleştirmeye esas nakil sonuçları her nakil döneminin sonunda, </a:t>
            </a:r>
            <a:r>
              <a:rPr lang="tr-TR" b="1" dirty="0">
                <a:solidFill>
                  <a:srgbClr val="FF0000"/>
                </a:solidFill>
              </a:rPr>
              <a:t>17 Ağustos 2020 ve 24 Ağustos 2020 </a:t>
            </a:r>
            <a:r>
              <a:rPr lang="tr-TR" dirty="0"/>
              <a:t>tarihlerinde ilan edilecektir</a:t>
            </a:r>
            <a:r>
              <a:rPr lang="tr-TR" dirty="0" smtClean="0"/>
              <a:t>.</a:t>
            </a:r>
          </a:p>
          <a:p>
            <a:r>
              <a:rPr lang="tr-TR" dirty="0">
                <a:solidFill>
                  <a:srgbClr val="7030A0"/>
                </a:solidFill>
              </a:rPr>
              <a:t>10-14 Ağustos 2020 Yerleştirmeye Esas 1. Nakil Tercih Başvurularının </a:t>
            </a:r>
            <a:r>
              <a:rPr lang="tr-TR" dirty="0" smtClean="0">
                <a:solidFill>
                  <a:srgbClr val="7030A0"/>
                </a:solidFill>
              </a:rPr>
              <a:t>Alınması</a:t>
            </a:r>
          </a:p>
          <a:p>
            <a:r>
              <a:rPr lang="tr-TR" dirty="0">
                <a:solidFill>
                  <a:srgbClr val="7030A0"/>
                </a:solidFill>
              </a:rPr>
              <a:t>17-21 Ağustos 2020 Yerleştirmeye Esas 2. Nakil Tercih Başvurularının Alınması</a:t>
            </a:r>
          </a:p>
        </p:txBody>
      </p:sp>
    </p:spTree>
    <p:extLst>
      <p:ext uri="{BB962C8B-B14F-4D97-AF65-F5344CB8AC3E}">
        <p14:creationId xmlns:p14="http://schemas.microsoft.com/office/powerpoint/2010/main" xmlns="" val="3578345711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526</Words>
  <Application>Microsoft Office PowerPoint</Application>
  <PresentationFormat>Özel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Kristal</vt:lpstr>
      <vt:lpstr>LGS 2020  ORTAÖĞRETİM KURUMLARI TERCİH ve YERLEŞTİRME 16-29 TEMMUZ 2020</vt:lpstr>
      <vt:lpstr>Öğrenciler, yerleştirme işlemleri sonucunda Merkezî Sınav Puanı ile Öğrenci Alan Okul tercihine yerleşmiş ise yerel yerleştirme ve pansiyonlu okul tercihleri dikkate alınmayacaktır.  </vt:lpstr>
      <vt:lpstr>Yerel Yerleştirme</vt:lpstr>
      <vt:lpstr>Tercih Sayısı</vt:lpstr>
      <vt:lpstr> Tercihler; </vt:lpstr>
      <vt:lpstr>Slayt 6</vt:lpstr>
      <vt:lpstr>Slayt 7</vt:lpstr>
      <vt:lpstr>Sonuçlar ve Nakiller</vt:lpstr>
    </vt:vector>
  </TitlesOfParts>
  <Company>SilentAll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LGS 2020</dc:title>
  <dc:creator>lenovo1</dc:creator>
  <cp:lastModifiedBy>İLKER YILDIZ</cp:lastModifiedBy>
  <cp:revision>31</cp:revision>
  <dcterms:created xsi:type="dcterms:W3CDTF">2020-07-14T10:42:09Z</dcterms:created>
  <dcterms:modified xsi:type="dcterms:W3CDTF">2020-07-19T10:08:35Z</dcterms:modified>
</cp:coreProperties>
</file>