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6" r:id="rId4"/>
    <p:sldId id="259" r:id="rId5"/>
    <p:sldId id="25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5"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3481440138"/>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71440473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322494579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201136263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67782716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325576954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3828660588"/>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1748415169"/>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327637426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100390742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F0D4ADC-CD79-4867-97A2-808AFE41A949}" type="datetimeFigureOut">
              <a:rPr lang="tr-TR" smtClean="0"/>
              <a:pPr/>
              <a:t>19 Tem 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254989129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D4ADC-CD79-4867-97A2-808AFE41A949}" type="datetimeFigureOut">
              <a:rPr lang="tr-TR" smtClean="0"/>
              <a:pPr/>
              <a:t>19 Tem 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B18D1-C2CE-4A7C-89E2-77147E9D4482}" type="slidenum">
              <a:rPr lang="tr-TR" smtClean="0"/>
              <a:pPr/>
              <a:t>‹#›</a:t>
            </a:fld>
            <a:endParaRPr lang="tr-TR"/>
          </a:p>
        </p:txBody>
      </p:sp>
    </p:spTree>
    <p:extLst>
      <p:ext uri="{BB962C8B-B14F-4D97-AF65-F5344CB8AC3E}">
        <p14:creationId xmlns:p14="http://schemas.microsoft.com/office/powerpoint/2010/main" xmlns="" val="1911154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39" y="392421"/>
            <a:ext cx="12123761" cy="1818516"/>
          </a:xfrm>
          <a:solidFill>
            <a:schemeClr val="accent2">
              <a:lumMod val="40000"/>
              <a:lumOff val="60000"/>
            </a:schemeClr>
          </a:solidFill>
        </p:spPr>
        <p:txBody>
          <a:bodyPr>
            <a:normAutofit/>
          </a:bodyPr>
          <a:lstStyle/>
          <a:p>
            <a:r>
              <a:rPr lang="tr-TR" dirty="0"/>
              <a:t/>
            </a:r>
            <a:br>
              <a:rPr lang="tr-TR" dirty="0"/>
            </a:br>
            <a:r>
              <a:rPr lang="tr-TR" dirty="0"/>
              <a:t> </a:t>
            </a:r>
            <a:r>
              <a:rPr lang="tr-TR" dirty="0" smtClean="0"/>
              <a:t>      </a:t>
            </a:r>
            <a:r>
              <a:rPr lang="tr-TR" sz="5400" b="1" u="sng" dirty="0" smtClean="0">
                <a:solidFill>
                  <a:srgbClr val="C00000"/>
                </a:solidFill>
                <a:latin typeface="Aharoni" panose="02010803020104030203" pitchFamily="2" charset="-79"/>
                <a:cs typeface="Aharoni" panose="02010803020104030203" pitchFamily="2" charset="-79"/>
              </a:rPr>
              <a:t>2020</a:t>
            </a:r>
            <a:r>
              <a:rPr lang="tr-TR" b="1" dirty="0" smtClean="0">
                <a:latin typeface="Aharoni" panose="02010803020104030203" pitchFamily="2" charset="-79"/>
                <a:cs typeface="Aharoni" panose="02010803020104030203" pitchFamily="2" charset="-79"/>
              </a:rPr>
              <a:t> TERCİH </a:t>
            </a:r>
            <a:r>
              <a:rPr lang="tr-TR" b="1" dirty="0">
                <a:latin typeface="Aharoni" panose="02010803020104030203" pitchFamily="2" charset="-79"/>
                <a:cs typeface="Aharoni" panose="02010803020104030203" pitchFamily="2" charset="-79"/>
              </a:rPr>
              <a:t>DANIŞMANLIĞI KILAVUZU </a:t>
            </a:r>
            <a:endParaRPr lang="tr-TR" dirty="0">
              <a:latin typeface="Aharoni" panose="02010803020104030203" pitchFamily="2" charset="-79"/>
              <a:cs typeface="Aharoni" panose="02010803020104030203" pitchFamily="2" charset="-79"/>
            </a:endParaRPr>
          </a:p>
        </p:txBody>
      </p:sp>
      <p:pic>
        <p:nvPicPr>
          <p:cNvPr id="4" name="İçerik Yer Tutucusu 3"/>
          <p:cNvPicPr>
            <a:picLocks noGrp="1" noChangeAspect="1"/>
          </p:cNvPicPr>
          <p:nvPr>
            <p:ph idx="1"/>
          </p:nvPr>
        </p:nvPicPr>
        <p:blipFill>
          <a:blip r:embed="rId2" cstate="print"/>
          <a:stretch>
            <a:fillRect/>
          </a:stretch>
        </p:blipFill>
        <p:spPr>
          <a:xfrm>
            <a:off x="68239" y="2366508"/>
            <a:ext cx="6591869" cy="4181810"/>
          </a:xfrm>
          <a:prstGeom prst="rect">
            <a:avLst/>
          </a:prstGeom>
        </p:spPr>
      </p:pic>
      <p:pic>
        <p:nvPicPr>
          <p:cNvPr id="5" name="İçerik Yer Tutucusu 3"/>
          <p:cNvPicPr>
            <a:picLocks noChangeAspect="1"/>
          </p:cNvPicPr>
          <p:nvPr/>
        </p:nvPicPr>
        <p:blipFill>
          <a:blip r:embed="rId3" cstate="print"/>
          <a:stretch>
            <a:fillRect/>
          </a:stretch>
        </p:blipFill>
        <p:spPr>
          <a:xfrm rot="19302495">
            <a:off x="5510340" y="3105472"/>
            <a:ext cx="4968532" cy="2132856"/>
          </a:xfrm>
          <a:prstGeom prst="rect">
            <a:avLst/>
          </a:prstGeom>
        </p:spPr>
      </p:pic>
    </p:spTree>
    <p:extLst>
      <p:ext uri="{BB962C8B-B14F-4D97-AF65-F5344CB8AC3E}">
        <p14:creationId xmlns:p14="http://schemas.microsoft.com/office/powerpoint/2010/main" xmlns="" val="293294943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4772025" cy="2057400"/>
          </a:xfrm>
          <a:solidFill>
            <a:schemeClr val="accent2">
              <a:lumMod val="20000"/>
              <a:lumOff val="80000"/>
            </a:schemeClr>
          </a:solidFill>
        </p:spPr>
        <p:txBody>
          <a:bodyPr>
            <a:normAutofit fontScale="90000"/>
          </a:bodyPr>
          <a:lstStyle/>
          <a:p>
            <a:pPr marL="228600" lvl="0" indent="-228600">
              <a:spcBef>
                <a:spcPts val="1000"/>
              </a:spcBef>
            </a:pPr>
            <a:r>
              <a:rPr lang="tr-TR" sz="2800" dirty="0" smtClean="0">
                <a:solidFill>
                  <a:prstClr val="black"/>
                </a:solidFill>
                <a:latin typeface="Calibri" panose="020F0502020204030204"/>
                <a:ea typeface="+mn-ea"/>
                <a:cs typeface="+mn-cs"/>
              </a:rPr>
              <a:t>   </a:t>
            </a:r>
            <a:r>
              <a:rPr lang="tr-TR" sz="2800" dirty="0" smtClean="0">
                <a:solidFill>
                  <a:prstClr val="black"/>
                </a:solidFill>
                <a:latin typeface="Aharoni" panose="02010803020104030203" pitchFamily="2" charset="-79"/>
                <a:ea typeface="+mn-ea"/>
                <a:cs typeface="Aharoni" panose="02010803020104030203" pitchFamily="2" charset="-79"/>
              </a:rPr>
              <a:t>Tercih </a:t>
            </a:r>
            <a:r>
              <a:rPr lang="tr-TR" sz="2800" dirty="0">
                <a:solidFill>
                  <a:prstClr val="black"/>
                </a:solidFill>
                <a:latin typeface="Aharoni" panose="02010803020104030203" pitchFamily="2" charset="-79"/>
                <a:ea typeface="+mn-ea"/>
                <a:cs typeface="Aharoni" panose="02010803020104030203" pitchFamily="2" charset="-79"/>
              </a:rPr>
              <a:t>danışmanlığı birimleri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prstClr val="black"/>
                </a:solidFill>
                <a:latin typeface="Aharoni" panose="02010803020104030203" pitchFamily="2" charset="-79"/>
                <a:ea typeface="+mn-ea"/>
                <a:cs typeface="Aharoni" panose="02010803020104030203" pitchFamily="2" charset="-79"/>
              </a:rPr>
              <a:t>Millî </a:t>
            </a:r>
            <a:r>
              <a:rPr lang="tr-TR" sz="2800" dirty="0">
                <a:solidFill>
                  <a:prstClr val="black"/>
                </a:solidFill>
                <a:latin typeface="Aharoni" panose="02010803020104030203" pitchFamily="2" charset="-79"/>
                <a:ea typeface="+mn-ea"/>
                <a:cs typeface="Aharoni" panose="02010803020104030203" pitchFamily="2" charset="-79"/>
              </a:rPr>
              <a:t>Eğitim Bakanlığına bağlı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srgbClr val="FF0000"/>
                </a:solidFill>
                <a:latin typeface="Aharoni" panose="02010803020104030203" pitchFamily="2" charset="-79"/>
                <a:ea typeface="+mn-ea"/>
                <a:cs typeface="Aharoni" panose="02010803020104030203" pitchFamily="2" charset="-79"/>
              </a:rPr>
              <a:t>resmi   okullarda </a:t>
            </a:r>
            <a:r>
              <a:rPr lang="tr-TR" sz="2800" dirty="0">
                <a:solidFill>
                  <a:srgbClr val="FF0000"/>
                </a:solidFill>
                <a:latin typeface="Aharoni" panose="02010803020104030203" pitchFamily="2" charset="-79"/>
                <a:ea typeface="+mn-ea"/>
                <a:cs typeface="Aharoni" panose="02010803020104030203" pitchFamily="2" charset="-79"/>
              </a:rPr>
              <a:t>ve RAM’larda kurulacaktır. </a:t>
            </a:r>
            <a:br>
              <a:rPr lang="tr-TR" sz="2800" dirty="0">
                <a:solidFill>
                  <a:srgbClr val="FF0000"/>
                </a:solidFill>
                <a:latin typeface="Aharoni" panose="02010803020104030203" pitchFamily="2" charset="-79"/>
                <a:ea typeface="+mn-ea"/>
                <a:cs typeface="Aharoni" panose="02010803020104030203" pitchFamily="2" charset="-79"/>
              </a:rPr>
            </a:br>
            <a:endParaRPr lang="tr-TR" dirty="0">
              <a:solidFill>
                <a:srgbClr val="FF0000"/>
              </a:solidFill>
              <a:latin typeface="Aharoni" panose="02010803020104030203" pitchFamily="2" charset="-79"/>
              <a:cs typeface="Aharoni" panose="02010803020104030203" pitchFamily="2" charset="-79"/>
            </a:endParaRPr>
          </a:p>
        </p:txBody>
      </p:sp>
      <p:sp>
        <p:nvSpPr>
          <p:cNvPr id="3" name="Resim Yer Tutucusu 2"/>
          <p:cNvSpPr>
            <a:spLocks noGrp="1"/>
          </p:cNvSpPr>
          <p:nvPr>
            <p:ph type="pic" idx="1"/>
          </p:nvPr>
        </p:nvSpPr>
        <p:spPr/>
      </p:sp>
      <p:sp>
        <p:nvSpPr>
          <p:cNvPr id="4" name="Metin Yer Tutucusu 3"/>
          <p:cNvSpPr>
            <a:spLocks noGrp="1"/>
          </p:cNvSpPr>
          <p:nvPr>
            <p:ph type="body" sz="half" idx="2"/>
          </p:nvPr>
        </p:nvSpPr>
        <p:spPr>
          <a:xfrm>
            <a:off x="122830" y="2057399"/>
            <a:ext cx="4649195" cy="4056797"/>
          </a:xfrm>
        </p:spPr>
        <p:txBody>
          <a:bodyPr>
            <a:normAutofit/>
          </a:bodyPr>
          <a:lstStyle/>
          <a:p>
            <a:r>
              <a:rPr lang="tr-TR" sz="3600" b="1" dirty="0">
                <a:solidFill>
                  <a:srgbClr val="000000"/>
                </a:solidFill>
                <a:latin typeface="Times New Roman" panose="02020603050405020304" pitchFamily="18" charset="0"/>
                <a:ea typeface="+mj-ea"/>
                <a:cs typeface="+mj-cs"/>
              </a:rPr>
              <a:t>TERCİH DANIŞMANLIĞI BİRİMLERİNİN KURULMASI </a:t>
            </a:r>
            <a:endParaRPr lang="tr-TR" sz="3600" dirty="0"/>
          </a:p>
        </p:txBody>
      </p:sp>
      <p:sp>
        <p:nvSpPr>
          <p:cNvPr id="5" name="Dikdörtgen 4"/>
          <p:cNvSpPr/>
          <p:nvPr/>
        </p:nvSpPr>
        <p:spPr>
          <a:xfrm>
            <a:off x="5183188" y="987426"/>
            <a:ext cx="6172200" cy="5324535"/>
          </a:xfrm>
          <a:prstGeom prst="rect">
            <a:avLst/>
          </a:prstGeom>
        </p:spPr>
        <p:txBody>
          <a:bodyPr wrap="square">
            <a:spAutoFit/>
          </a:bodyPr>
          <a:lstStyle/>
          <a:p>
            <a:endParaRPr lang="tr-TR" sz="2800" b="0" i="0" u="none" strike="noStrike" baseline="0" dirty="0" smtClean="0">
              <a:solidFill>
                <a:srgbClr val="000000"/>
              </a:solidFill>
              <a:latin typeface="Calibri" panose="020F0502020204030204" pitchFamily="34" charset="0"/>
            </a:endParaRPr>
          </a:p>
          <a:p>
            <a:pPr marL="457200" indent="-457200">
              <a:buFont typeface="Wingdings" panose="05000000000000000000" pitchFamily="2" charset="2"/>
              <a:buChar char="ü"/>
            </a:pPr>
            <a:r>
              <a:rPr lang="tr-TR" sz="2400" b="0" i="0" u="none" strike="noStrike" baseline="0" dirty="0" smtClean="0">
                <a:latin typeface="Times New Roman" panose="02020603050405020304" pitchFamily="18" charset="0"/>
              </a:rPr>
              <a:t> Rehberlik öğretmeni bulunmayan okullarda ise tercih danışmanlığı birimleri RAM’larda görev yapan rehberlik öğretmenlerinin</a:t>
            </a:r>
            <a:r>
              <a:rPr lang="tr-TR" sz="2400" b="0" i="0" u="none" strike="noStrike" dirty="0" smtClean="0">
                <a:latin typeface="Times New Roman" panose="02020603050405020304" pitchFamily="18" charset="0"/>
              </a:rPr>
              <a:t> tarafından yürütülür.</a:t>
            </a:r>
          </a:p>
          <a:p>
            <a:pPr marL="457200" indent="-457200">
              <a:buFont typeface="Wingdings" panose="05000000000000000000" pitchFamily="2" charset="2"/>
              <a:buChar char="ü"/>
            </a:pPr>
            <a:r>
              <a:rPr lang="tr-TR" sz="2400" b="0" i="0" u="none" strike="noStrike" baseline="0" dirty="0" smtClean="0">
                <a:latin typeface="Times New Roman" panose="02020603050405020304" pitchFamily="18" charset="0"/>
              </a:rPr>
              <a:t> Rehberlik öğretmeni bulunmayan her okulda da tercih danışmanlığı biriminin kurulması zorunludur.</a:t>
            </a:r>
          </a:p>
          <a:p>
            <a:pPr marL="457200" indent="-457200">
              <a:buFont typeface="Wingdings" panose="05000000000000000000" pitchFamily="2" charset="2"/>
              <a:buChar char="ü"/>
            </a:pPr>
            <a:r>
              <a:rPr lang="tr-TR" sz="2400" b="0" i="0" u="none" strike="noStrike" baseline="0" dirty="0" smtClean="0">
                <a:latin typeface="Times New Roman" panose="02020603050405020304" pitchFamily="18" charset="0"/>
              </a:rPr>
              <a:t>RAM’larda görev yapan rehberlik öğretmenleri ihtiyaç halinde rehberlik</a:t>
            </a:r>
          </a:p>
          <a:p>
            <a:pPr algn="ctr"/>
            <a:r>
              <a:rPr lang="tr-TR" sz="2400" b="0" i="0" u="none" strike="noStrike" baseline="0" dirty="0" smtClean="0">
                <a:latin typeface="Times New Roman" panose="02020603050405020304" pitchFamily="18" charset="0"/>
              </a:rPr>
              <a:t>     öğretmeni bulunmayan birden fazla okulda da   görevlendirilebilir. </a:t>
            </a:r>
          </a:p>
          <a:p>
            <a:r>
              <a:rPr lang="tr-TR" sz="2400" dirty="0" smtClean="0">
                <a:solidFill>
                  <a:srgbClr val="FF0000"/>
                </a:solidFill>
                <a:latin typeface="Times New Roman" panose="02020603050405020304" pitchFamily="18" charset="0"/>
              </a:rPr>
              <a:t> </a:t>
            </a:r>
          </a:p>
          <a:p>
            <a:endParaRPr lang="tr-TR" sz="240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xmlns="" val="128563459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64" y="4787"/>
            <a:ext cx="4772025" cy="2057400"/>
          </a:xfrm>
          <a:solidFill>
            <a:schemeClr val="accent2">
              <a:lumMod val="20000"/>
              <a:lumOff val="80000"/>
            </a:schemeClr>
          </a:solidFill>
        </p:spPr>
        <p:txBody>
          <a:bodyPr>
            <a:normAutofit fontScale="90000"/>
          </a:bodyPr>
          <a:lstStyle/>
          <a:p>
            <a:pPr marL="228600" lvl="0" indent="-228600">
              <a:spcBef>
                <a:spcPts val="1000"/>
              </a:spcBef>
            </a:pPr>
            <a:r>
              <a:rPr lang="tr-TR" sz="2800" dirty="0" smtClean="0">
                <a:solidFill>
                  <a:prstClr val="black"/>
                </a:solidFill>
                <a:latin typeface="Calibri" panose="020F0502020204030204"/>
                <a:ea typeface="+mn-ea"/>
                <a:cs typeface="+mn-cs"/>
              </a:rPr>
              <a:t>   </a:t>
            </a:r>
            <a:r>
              <a:rPr lang="tr-TR" sz="2800" dirty="0" smtClean="0">
                <a:solidFill>
                  <a:prstClr val="black"/>
                </a:solidFill>
                <a:latin typeface="Aharoni" panose="02010803020104030203" pitchFamily="2" charset="-79"/>
                <a:ea typeface="+mn-ea"/>
                <a:cs typeface="Aharoni" panose="02010803020104030203" pitchFamily="2" charset="-79"/>
              </a:rPr>
              <a:t>Tercih </a:t>
            </a:r>
            <a:r>
              <a:rPr lang="tr-TR" sz="2800" dirty="0">
                <a:solidFill>
                  <a:prstClr val="black"/>
                </a:solidFill>
                <a:latin typeface="Aharoni" panose="02010803020104030203" pitchFamily="2" charset="-79"/>
                <a:ea typeface="+mn-ea"/>
                <a:cs typeface="Aharoni" panose="02010803020104030203" pitchFamily="2" charset="-79"/>
              </a:rPr>
              <a:t>danışmanlığı birimleri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prstClr val="black"/>
                </a:solidFill>
                <a:latin typeface="Aharoni" panose="02010803020104030203" pitchFamily="2" charset="-79"/>
                <a:ea typeface="+mn-ea"/>
                <a:cs typeface="Aharoni" panose="02010803020104030203" pitchFamily="2" charset="-79"/>
              </a:rPr>
              <a:t>Millî </a:t>
            </a:r>
            <a:r>
              <a:rPr lang="tr-TR" sz="2800" dirty="0">
                <a:solidFill>
                  <a:prstClr val="black"/>
                </a:solidFill>
                <a:latin typeface="Aharoni" panose="02010803020104030203" pitchFamily="2" charset="-79"/>
                <a:ea typeface="+mn-ea"/>
                <a:cs typeface="Aharoni" panose="02010803020104030203" pitchFamily="2" charset="-79"/>
              </a:rPr>
              <a:t>Eğitim Bakanlığına bağlı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srgbClr val="FF0000"/>
                </a:solidFill>
                <a:latin typeface="Aharoni" panose="02010803020104030203" pitchFamily="2" charset="-79"/>
                <a:ea typeface="+mn-ea"/>
                <a:cs typeface="Aharoni" panose="02010803020104030203" pitchFamily="2" charset="-79"/>
              </a:rPr>
              <a:t>resmi   okullarda </a:t>
            </a:r>
            <a:r>
              <a:rPr lang="tr-TR" sz="2800" dirty="0">
                <a:solidFill>
                  <a:srgbClr val="FF0000"/>
                </a:solidFill>
                <a:latin typeface="Aharoni" panose="02010803020104030203" pitchFamily="2" charset="-79"/>
                <a:ea typeface="+mn-ea"/>
                <a:cs typeface="Aharoni" panose="02010803020104030203" pitchFamily="2" charset="-79"/>
              </a:rPr>
              <a:t>ve RAM’larda kurulacaktır. </a:t>
            </a:r>
            <a:br>
              <a:rPr lang="tr-TR" sz="2800" dirty="0">
                <a:solidFill>
                  <a:srgbClr val="FF0000"/>
                </a:solidFill>
                <a:latin typeface="Aharoni" panose="02010803020104030203" pitchFamily="2" charset="-79"/>
                <a:ea typeface="+mn-ea"/>
                <a:cs typeface="Aharoni" panose="02010803020104030203" pitchFamily="2" charset="-79"/>
              </a:rPr>
            </a:br>
            <a:endParaRPr lang="tr-TR" dirty="0">
              <a:solidFill>
                <a:srgbClr val="FF0000"/>
              </a:solidFill>
              <a:latin typeface="Aharoni" panose="02010803020104030203" pitchFamily="2" charset="-79"/>
              <a:cs typeface="Aharoni" panose="02010803020104030203" pitchFamily="2" charset="-79"/>
            </a:endParaRPr>
          </a:p>
        </p:txBody>
      </p:sp>
      <p:sp>
        <p:nvSpPr>
          <p:cNvPr id="3" name="Resim Yer Tutucusu 2"/>
          <p:cNvSpPr>
            <a:spLocks noGrp="1"/>
          </p:cNvSpPr>
          <p:nvPr>
            <p:ph type="pic" idx="1"/>
          </p:nvPr>
        </p:nvSpPr>
        <p:spPr>
          <a:xfrm>
            <a:off x="4894854" y="32083"/>
            <a:ext cx="7197061" cy="5126770"/>
          </a:xfrm>
        </p:spPr>
      </p:sp>
      <p:sp>
        <p:nvSpPr>
          <p:cNvPr id="4" name="Metin Yer Tutucusu 3"/>
          <p:cNvSpPr>
            <a:spLocks noGrp="1"/>
          </p:cNvSpPr>
          <p:nvPr>
            <p:ph type="body" sz="half" idx="2"/>
          </p:nvPr>
        </p:nvSpPr>
        <p:spPr>
          <a:xfrm>
            <a:off x="122830" y="2057399"/>
            <a:ext cx="4649195" cy="4056797"/>
          </a:xfrm>
        </p:spPr>
        <p:txBody>
          <a:bodyPr>
            <a:normAutofit/>
          </a:bodyPr>
          <a:lstStyle/>
          <a:p>
            <a:r>
              <a:rPr lang="tr-TR" sz="3600" b="1" dirty="0">
                <a:solidFill>
                  <a:srgbClr val="000000"/>
                </a:solidFill>
                <a:latin typeface="Times New Roman" panose="02020603050405020304" pitchFamily="18" charset="0"/>
                <a:ea typeface="+mj-ea"/>
                <a:cs typeface="+mj-cs"/>
              </a:rPr>
              <a:t>TERCİH DANIŞMANLIĞI BİRİMLERİNİN KURULMASI </a:t>
            </a:r>
            <a:endParaRPr lang="tr-TR" sz="3600" dirty="0"/>
          </a:p>
        </p:txBody>
      </p:sp>
      <p:sp>
        <p:nvSpPr>
          <p:cNvPr id="5" name="Dikdörtgen 4"/>
          <p:cNvSpPr/>
          <p:nvPr/>
        </p:nvSpPr>
        <p:spPr>
          <a:xfrm>
            <a:off x="4910019" y="341194"/>
            <a:ext cx="6445369" cy="5324535"/>
          </a:xfrm>
          <a:prstGeom prst="rect">
            <a:avLst/>
          </a:prstGeom>
        </p:spPr>
        <p:txBody>
          <a:bodyPr wrap="square">
            <a:spAutoFit/>
          </a:bodyPr>
          <a:lstStyle/>
          <a:p>
            <a:endParaRPr lang="tr-TR" sz="2800" b="0" i="0" u="none" strike="noStrike" baseline="0" dirty="0" smtClean="0">
              <a:solidFill>
                <a:srgbClr val="000000"/>
              </a:solidFill>
              <a:latin typeface="Times New Roman" panose="02020603050405020304" pitchFamily="18" charset="0"/>
            </a:endParaRPr>
          </a:p>
          <a:p>
            <a:pPr marL="342900" indent="-342900" algn="just">
              <a:buFont typeface="Wingdings" panose="05000000000000000000" pitchFamily="2" charset="2"/>
              <a:buChar char="ü"/>
            </a:pPr>
            <a:r>
              <a:rPr lang="tr-TR" sz="2400" b="0" i="0" u="none" strike="noStrike" baseline="0" dirty="0" smtClean="0">
                <a:solidFill>
                  <a:srgbClr val="000000"/>
                </a:solidFill>
                <a:latin typeface="Times New Roman" panose="02020603050405020304" pitchFamily="18" charset="0"/>
              </a:rPr>
              <a:t>Yapılan planlama neticesinde RAM’larda görev yapan rehberlik öğretmeni sayısının rehberlik öğretmeni bulunmayan okullardaki birim ihtiyacını karşılamayacağı durumlarda okullardaki birimlerde görevlendirilmemiş olan ortaokul ya da liselerde görev yapan rehberlik öğretmenleri Rehberlik Hizmetleri Yönetmeliğinin 18’inci maddesinin ikinci fıkrasının (ö) bendi; 23’üncü maddesinin birinci fıkrasının (ı) bendi; 34’üncü maddesinin birinci fıkrasının (i) bendi ve 37’nci maddesinin üçüncü fıkrası hükümleri doğrultusunda görevlendirilir. </a:t>
            </a:r>
            <a:endParaRPr lang="tr-TR" sz="2400" b="0" i="0" u="none" strike="noStrike" baseline="0" dirty="0" smtClean="0">
              <a:solidFill>
                <a:srgbClr val="FF0000"/>
              </a:solidFill>
              <a:latin typeface="Times New Roman" panose="02020603050405020304" pitchFamily="18" charset="0"/>
            </a:endParaRPr>
          </a:p>
        </p:txBody>
      </p:sp>
    </p:spTree>
    <p:extLst>
      <p:ext uri="{BB962C8B-B14F-4D97-AF65-F5344CB8AC3E}">
        <p14:creationId xmlns:p14="http://schemas.microsoft.com/office/powerpoint/2010/main" xmlns="" val="386925545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4772025" cy="2057400"/>
          </a:xfrm>
          <a:solidFill>
            <a:schemeClr val="accent2">
              <a:lumMod val="20000"/>
              <a:lumOff val="80000"/>
            </a:schemeClr>
          </a:solidFill>
        </p:spPr>
        <p:txBody>
          <a:bodyPr>
            <a:normAutofit fontScale="90000"/>
          </a:bodyPr>
          <a:lstStyle/>
          <a:p>
            <a:pPr marL="228600" lvl="0" indent="-228600">
              <a:spcBef>
                <a:spcPts val="1000"/>
              </a:spcBef>
            </a:pPr>
            <a:r>
              <a:rPr lang="tr-TR" sz="2800" dirty="0" smtClean="0">
                <a:solidFill>
                  <a:prstClr val="black"/>
                </a:solidFill>
                <a:latin typeface="Calibri" panose="020F0502020204030204"/>
                <a:ea typeface="+mn-ea"/>
                <a:cs typeface="+mn-cs"/>
              </a:rPr>
              <a:t>   </a:t>
            </a:r>
            <a:r>
              <a:rPr lang="tr-TR" sz="2800" dirty="0" smtClean="0">
                <a:solidFill>
                  <a:prstClr val="black"/>
                </a:solidFill>
                <a:latin typeface="Aharoni" panose="02010803020104030203" pitchFamily="2" charset="-79"/>
                <a:ea typeface="+mn-ea"/>
                <a:cs typeface="Aharoni" panose="02010803020104030203" pitchFamily="2" charset="-79"/>
              </a:rPr>
              <a:t>Tercih </a:t>
            </a:r>
            <a:r>
              <a:rPr lang="tr-TR" sz="2800" dirty="0">
                <a:solidFill>
                  <a:prstClr val="black"/>
                </a:solidFill>
                <a:latin typeface="Aharoni" panose="02010803020104030203" pitchFamily="2" charset="-79"/>
                <a:ea typeface="+mn-ea"/>
                <a:cs typeface="Aharoni" panose="02010803020104030203" pitchFamily="2" charset="-79"/>
              </a:rPr>
              <a:t>danışmanlığı birimleri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prstClr val="black"/>
                </a:solidFill>
                <a:latin typeface="Aharoni" panose="02010803020104030203" pitchFamily="2" charset="-79"/>
                <a:ea typeface="+mn-ea"/>
                <a:cs typeface="Aharoni" panose="02010803020104030203" pitchFamily="2" charset="-79"/>
              </a:rPr>
              <a:t>Millî </a:t>
            </a:r>
            <a:r>
              <a:rPr lang="tr-TR" sz="2800" dirty="0">
                <a:solidFill>
                  <a:prstClr val="black"/>
                </a:solidFill>
                <a:latin typeface="Aharoni" panose="02010803020104030203" pitchFamily="2" charset="-79"/>
                <a:ea typeface="+mn-ea"/>
                <a:cs typeface="Aharoni" panose="02010803020104030203" pitchFamily="2" charset="-79"/>
              </a:rPr>
              <a:t>Eğitim Bakanlığına bağlı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srgbClr val="FF0000"/>
                </a:solidFill>
                <a:latin typeface="Aharoni" panose="02010803020104030203" pitchFamily="2" charset="-79"/>
                <a:ea typeface="+mn-ea"/>
                <a:cs typeface="Aharoni" panose="02010803020104030203" pitchFamily="2" charset="-79"/>
              </a:rPr>
              <a:t>resmi   okullarda </a:t>
            </a:r>
            <a:r>
              <a:rPr lang="tr-TR" sz="2800" dirty="0">
                <a:solidFill>
                  <a:srgbClr val="FF0000"/>
                </a:solidFill>
                <a:latin typeface="Aharoni" panose="02010803020104030203" pitchFamily="2" charset="-79"/>
                <a:ea typeface="+mn-ea"/>
                <a:cs typeface="Aharoni" panose="02010803020104030203" pitchFamily="2" charset="-79"/>
              </a:rPr>
              <a:t>ve RAM’larda kurulacaktır. </a:t>
            </a:r>
            <a:br>
              <a:rPr lang="tr-TR" sz="2800" dirty="0">
                <a:solidFill>
                  <a:srgbClr val="FF0000"/>
                </a:solidFill>
                <a:latin typeface="Aharoni" panose="02010803020104030203" pitchFamily="2" charset="-79"/>
                <a:ea typeface="+mn-ea"/>
                <a:cs typeface="Aharoni" panose="02010803020104030203" pitchFamily="2" charset="-79"/>
              </a:rPr>
            </a:br>
            <a:endParaRPr lang="tr-TR" dirty="0">
              <a:solidFill>
                <a:srgbClr val="FF0000"/>
              </a:solidFill>
              <a:latin typeface="Aharoni" panose="02010803020104030203" pitchFamily="2" charset="-79"/>
              <a:cs typeface="Aharoni" panose="02010803020104030203" pitchFamily="2" charset="-79"/>
            </a:endParaRPr>
          </a:p>
        </p:txBody>
      </p:sp>
      <p:sp>
        <p:nvSpPr>
          <p:cNvPr id="3" name="Resim Yer Tutucusu 2"/>
          <p:cNvSpPr>
            <a:spLocks noGrp="1"/>
          </p:cNvSpPr>
          <p:nvPr>
            <p:ph type="pic" idx="1"/>
          </p:nvPr>
        </p:nvSpPr>
        <p:spPr/>
      </p:sp>
      <p:sp>
        <p:nvSpPr>
          <p:cNvPr id="4" name="Metin Yer Tutucusu 3"/>
          <p:cNvSpPr>
            <a:spLocks noGrp="1"/>
          </p:cNvSpPr>
          <p:nvPr>
            <p:ph type="body" sz="half" idx="2"/>
          </p:nvPr>
        </p:nvSpPr>
        <p:spPr>
          <a:xfrm>
            <a:off x="122830" y="2057399"/>
            <a:ext cx="4649195" cy="4056797"/>
          </a:xfrm>
        </p:spPr>
        <p:txBody>
          <a:bodyPr>
            <a:normAutofit/>
          </a:bodyPr>
          <a:lstStyle/>
          <a:p>
            <a:r>
              <a:rPr lang="tr-TR" sz="3600" b="1" dirty="0">
                <a:solidFill>
                  <a:srgbClr val="000000"/>
                </a:solidFill>
                <a:latin typeface="Times New Roman" panose="02020603050405020304" pitchFamily="18" charset="0"/>
                <a:ea typeface="+mj-ea"/>
                <a:cs typeface="+mj-cs"/>
              </a:rPr>
              <a:t>TERCİH DANIŞMANLIĞI BİRİMLERİNİN KURULMASI </a:t>
            </a:r>
            <a:endParaRPr lang="tr-TR" sz="3600" dirty="0"/>
          </a:p>
        </p:txBody>
      </p:sp>
      <p:sp>
        <p:nvSpPr>
          <p:cNvPr id="5" name="Dikdörtgen 4"/>
          <p:cNvSpPr/>
          <p:nvPr/>
        </p:nvSpPr>
        <p:spPr>
          <a:xfrm>
            <a:off x="5183188" y="987426"/>
            <a:ext cx="6172200" cy="3108543"/>
          </a:xfrm>
          <a:prstGeom prst="rect">
            <a:avLst/>
          </a:prstGeom>
        </p:spPr>
        <p:txBody>
          <a:bodyPr wrap="square">
            <a:spAutoFit/>
          </a:bodyPr>
          <a:lstStyle/>
          <a:p>
            <a:pPr marL="457200" indent="-457200">
              <a:buFont typeface="Wingdings" panose="05000000000000000000" pitchFamily="2" charset="2"/>
              <a:buChar char="ü"/>
            </a:pPr>
            <a:endParaRPr lang="tr-TR" sz="28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İnternete erişimi olmayanlar ya da mezun durumunda bulunan öğrenci\bireylere ilişkin tercih danışmanlığı hizmeti koordinasyon kurullarının planlaması doğrultusunda RAM’lar tarafından yürütülür.</a:t>
            </a:r>
            <a:r>
              <a:rPr lang="tr-TR" sz="2800" b="0" i="0" u="none" strike="noStrike" baseline="0" dirty="0" smtClean="0">
                <a:solidFill>
                  <a:srgbClr val="000000"/>
                </a:solidFill>
                <a:latin typeface="Times New Roman" panose="02020603050405020304" pitchFamily="18" charset="0"/>
                <a:cs typeface="Times New Roman" panose="02020603050405020304" pitchFamily="18" charset="0"/>
              </a:rPr>
              <a:t>. </a:t>
            </a:r>
            <a:endParaRPr lang="tr-TR" sz="2800" b="0" i="0" u="none" strike="noStrike" baseline="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0922825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4772025" cy="2057400"/>
          </a:xfrm>
          <a:solidFill>
            <a:schemeClr val="accent2">
              <a:lumMod val="20000"/>
              <a:lumOff val="80000"/>
            </a:schemeClr>
          </a:solidFill>
        </p:spPr>
        <p:txBody>
          <a:bodyPr>
            <a:normAutofit fontScale="90000"/>
          </a:bodyPr>
          <a:lstStyle/>
          <a:p>
            <a:pPr marL="228600" lvl="0" indent="-228600">
              <a:spcBef>
                <a:spcPts val="1000"/>
              </a:spcBef>
            </a:pPr>
            <a:r>
              <a:rPr lang="tr-TR" sz="2800" dirty="0" smtClean="0">
                <a:solidFill>
                  <a:prstClr val="black"/>
                </a:solidFill>
                <a:latin typeface="Calibri" panose="020F0502020204030204"/>
                <a:ea typeface="+mn-ea"/>
                <a:cs typeface="+mn-cs"/>
              </a:rPr>
              <a:t>   </a:t>
            </a:r>
            <a:r>
              <a:rPr lang="tr-TR" sz="2800" dirty="0" smtClean="0">
                <a:solidFill>
                  <a:prstClr val="black"/>
                </a:solidFill>
                <a:latin typeface="Aharoni" panose="02010803020104030203" pitchFamily="2" charset="-79"/>
                <a:ea typeface="+mn-ea"/>
                <a:cs typeface="Aharoni" panose="02010803020104030203" pitchFamily="2" charset="-79"/>
              </a:rPr>
              <a:t>Tercih </a:t>
            </a:r>
            <a:r>
              <a:rPr lang="tr-TR" sz="2800" dirty="0">
                <a:solidFill>
                  <a:prstClr val="black"/>
                </a:solidFill>
                <a:latin typeface="Aharoni" panose="02010803020104030203" pitchFamily="2" charset="-79"/>
                <a:ea typeface="+mn-ea"/>
                <a:cs typeface="Aharoni" panose="02010803020104030203" pitchFamily="2" charset="-79"/>
              </a:rPr>
              <a:t>danışmanlığı birimleri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prstClr val="black"/>
                </a:solidFill>
                <a:latin typeface="Aharoni" panose="02010803020104030203" pitchFamily="2" charset="-79"/>
                <a:ea typeface="+mn-ea"/>
                <a:cs typeface="Aharoni" panose="02010803020104030203" pitchFamily="2" charset="-79"/>
              </a:rPr>
              <a:t>Millî </a:t>
            </a:r>
            <a:r>
              <a:rPr lang="tr-TR" sz="2800" dirty="0">
                <a:solidFill>
                  <a:prstClr val="black"/>
                </a:solidFill>
                <a:latin typeface="Aharoni" panose="02010803020104030203" pitchFamily="2" charset="-79"/>
                <a:ea typeface="+mn-ea"/>
                <a:cs typeface="Aharoni" panose="02010803020104030203" pitchFamily="2" charset="-79"/>
              </a:rPr>
              <a:t>Eğitim Bakanlığına bağlı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srgbClr val="FF0000"/>
                </a:solidFill>
                <a:latin typeface="Aharoni" panose="02010803020104030203" pitchFamily="2" charset="-79"/>
                <a:ea typeface="+mn-ea"/>
                <a:cs typeface="Aharoni" panose="02010803020104030203" pitchFamily="2" charset="-79"/>
              </a:rPr>
              <a:t>resmi   okullarda </a:t>
            </a:r>
            <a:r>
              <a:rPr lang="tr-TR" sz="2800" dirty="0">
                <a:solidFill>
                  <a:srgbClr val="FF0000"/>
                </a:solidFill>
                <a:latin typeface="Aharoni" panose="02010803020104030203" pitchFamily="2" charset="-79"/>
                <a:ea typeface="+mn-ea"/>
                <a:cs typeface="Aharoni" panose="02010803020104030203" pitchFamily="2" charset="-79"/>
              </a:rPr>
              <a:t>ve RAM’larda kurulacaktır. </a:t>
            </a:r>
            <a:br>
              <a:rPr lang="tr-TR" sz="2800" dirty="0">
                <a:solidFill>
                  <a:srgbClr val="FF0000"/>
                </a:solidFill>
                <a:latin typeface="Aharoni" panose="02010803020104030203" pitchFamily="2" charset="-79"/>
                <a:ea typeface="+mn-ea"/>
                <a:cs typeface="Aharoni" panose="02010803020104030203" pitchFamily="2" charset="-79"/>
              </a:rPr>
            </a:br>
            <a:endParaRPr lang="tr-TR" dirty="0">
              <a:solidFill>
                <a:srgbClr val="FF0000"/>
              </a:solidFill>
              <a:latin typeface="Aharoni" panose="02010803020104030203" pitchFamily="2" charset="-79"/>
              <a:cs typeface="Aharoni" panose="02010803020104030203" pitchFamily="2" charset="-79"/>
            </a:endParaRPr>
          </a:p>
        </p:txBody>
      </p:sp>
      <p:sp>
        <p:nvSpPr>
          <p:cNvPr id="4" name="Metin Yer Tutucusu 3"/>
          <p:cNvSpPr>
            <a:spLocks noGrp="1"/>
          </p:cNvSpPr>
          <p:nvPr>
            <p:ph type="body" sz="half" idx="2"/>
          </p:nvPr>
        </p:nvSpPr>
        <p:spPr>
          <a:xfrm>
            <a:off x="122830" y="2057399"/>
            <a:ext cx="4649195" cy="4056797"/>
          </a:xfrm>
        </p:spPr>
        <p:txBody>
          <a:bodyPr>
            <a:normAutofit/>
          </a:bodyPr>
          <a:lstStyle/>
          <a:p>
            <a:r>
              <a:rPr lang="tr-TR" sz="3600" b="1" dirty="0">
                <a:solidFill>
                  <a:srgbClr val="000000"/>
                </a:solidFill>
                <a:latin typeface="Times New Roman" panose="02020603050405020304" pitchFamily="18" charset="0"/>
                <a:ea typeface="+mj-ea"/>
                <a:cs typeface="+mj-cs"/>
              </a:rPr>
              <a:t>TERCİH DANIŞMANLIĞI BİRİMLERİNİN KURULMASI </a:t>
            </a:r>
            <a:endParaRPr lang="tr-TR" sz="3600" dirty="0"/>
          </a:p>
        </p:txBody>
      </p:sp>
      <p:sp>
        <p:nvSpPr>
          <p:cNvPr id="5" name="Dikdörtgen 4"/>
          <p:cNvSpPr/>
          <p:nvPr/>
        </p:nvSpPr>
        <p:spPr>
          <a:xfrm>
            <a:off x="5183188" y="987426"/>
            <a:ext cx="6172200" cy="892552"/>
          </a:xfrm>
          <a:prstGeom prst="rect">
            <a:avLst/>
          </a:prstGeom>
        </p:spPr>
        <p:txBody>
          <a:bodyPr wrap="square">
            <a:spAutoFit/>
          </a:bodyPr>
          <a:lstStyle/>
          <a:p>
            <a:endParaRPr lang="tr-TR" sz="2800" b="0" i="0" u="none" strike="noStrike" baseline="0" dirty="0" smtClean="0">
              <a:solidFill>
                <a:srgbClr val="000000"/>
              </a:solidFill>
              <a:latin typeface="Times New Roman" panose="02020603050405020304" pitchFamily="18" charset="0"/>
            </a:endParaRPr>
          </a:p>
          <a:p>
            <a:r>
              <a:rPr lang="tr-TR" sz="2400" b="0" i="0" u="none" strike="noStrike" baseline="0" dirty="0" smtClean="0">
                <a:solidFill>
                  <a:srgbClr val="000000"/>
                </a:solidFill>
                <a:latin typeface="Times New Roman" panose="02020603050405020304" pitchFamily="18" charset="0"/>
              </a:rPr>
              <a:t>. </a:t>
            </a:r>
            <a:endParaRPr lang="tr-TR" sz="2400" b="0" i="0" u="none" strike="noStrike" baseline="0" dirty="0" smtClean="0">
              <a:solidFill>
                <a:srgbClr val="FF0000"/>
              </a:solidFill>
              <a:latin typeface="Times New Roman" panose="02020603050405020304" pitchFamily="18" charset="0"/>
            </a:endParaRPr>
          </a:p>
        </p:txBody>
      </p:sp>
      <p:sp>
        <p:nvSpPr>
          <p:cNvPr id="6" name="Resim Yer Tutucusu 2"/>
          <p:cNvSpPr>
            <a:spLocks noGrp="1"/>
          </p:cNvSpPr>
          <p:nvPr>
            <p:ph type="pic" idx="1"/>
          </p:nvPr>
        </p:nvSpPr>
        <p:spPr>
          <a:xfrm>
            <a:off x="5183188" y="987425"/>
            <a:ext cx="6172200" cy="4873625"/>
          </a:xfrm>
        </p:spPr>
      </p:sp>
      <p:sp>
        <p:nvSpPr>
          <p:cNvPr id="7" name="Dikdörtgen 6"/>
          <p:cNvSpPr/>
          <p:nvPr/>
        </p:nvSpPr>
        <p:spPr>
          <a:xfrm>
            <a:off x="5183188" y="1624084"/>
            <a:ext cx="6172201" cy="2862322"/>
          </a:xfrm>
          <a:prstGeom prst="rect">
            <a:avLst/>
          </a:prstGeom>
        </p:spPr>
        <p:txBody>
          <a:bodyPr wrap="square">
            <a:spAutoFit/>
          </a:bodyPr>
          <a:lstStyle/>
          <a:p>
            <a:pPr marL="342900" indent="-342900" algn="just">
              <a:buFont typeface="Wingdings" panose="05000000000000000000" pitchFamily="2" charset="2"/>
              <a:buChar char="ü"/>
            </a:pPr>
            <a:r>
              <a:rPr lang="tr-TR" sz="2400" b="0" i="0" u="none" strike="noStrike" baseline="0" dirty="0" smtClean="0">
                <a:solidFill>
                  <a:srgbClr val="000000"/>
                </a:solidFill>
                <a:latin typeface="Times New Roman" panose="02020603050405020304" pitchFamily="18" charset="0"/>
              </a:rPr>
              <a:t>Tercih danışmanlığı birimleri, Eğitim Bilişim Ağı (EBA) üzerinden hizmet verecek olup kendileri için planlanmış çalışma saatleri süresince EBA’ da aktif olarak bulunacaklardır. </a:t>
            </a:r>
          </a:p>
          <a:p>
            <a:endParaRPr lang="tr-TR" sz="2400" dirty="0">
              <a:solidFill>
                <a:srgbClr val="000000"/>
              </a:solidFill>
              <a:latin typeface="Times New Roman" panose="02020603050405020304" pitchFamily="18" charset="0"/>
            </a:endParaRPr>
          </a:p>
          <a:p>
            <a:endParaRPr lang="tr-TR" dirty="0" smtClean="0">
              <a:solidFill>
                <a:srgbClr val="000000"/>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xmlns="" val="188541652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4772025" cy="2057400"/>
          </a:xfrm>
          <a:solidFill>
            <a:schemeClr val="accent2">
              <a:lumMod val="20000"/>
              <a:lumOff val="80000"/>
            </a:schemeClr>
          </a:solidFill>
        </p:spPr>
        <p:txBody>
          <a:bodyPr>
            <a:normAutofit fontScale="90000"/>
          </a:bodyPr>
          <a:lstStyle/>
          <a:p>
            <a:pPr marL="228600" lvl="0" indent="-228600">
              <a:spcBef>
                <a:spcPts val="1000"/>
              </a:spcBef>
            </a:pPr>
            <a:r>
              <a:rPr lang="tr-TR" sz="2800" dirty="0" smtClean="0">
                <a:solidFill>
                  <a:prstClr val="black"/>
                </a:solidFill>
                <a:latin typeface="Calibri" panose="020F0502020204030204"/>
                <a:ea typeface="+mn-ea"/>
                <a:cs typeface="+mn-cs"/>
              </a:rPr>
              <a:t>   </a:t>
            </a:r>
            <a:r>
              <a:rPr lang="tr-TR" sz="2800" dirty="0" smtClean="0">
                <a:solidFill>
                  <a:prstClr val="black"/>
                </a:solidFill>
                <a:latin typeface="Aharoni" panose="02010803020104030203" pitchFamily="2" charset="-79"/>
                <a:ea typeface="+mn-ea"/>
                <a:cs typeface="Aharoni" panose="02010803020104030203" pitchFamily="2" charset="-79"/>
              </a:rPr>
              <a:t>Tercih </a:t>
            </a:r>
            <a:r>
              <a:rPr lang="tr-TR" sz="2800" dirty="0">
                <a:solidFill>
                  <a:prstClr val="black"/>
                </a:solidFill>
                <a:latin typeface="Aharoni" panose="02010803020104030203" pitchFamily="2" charset="-79"/>
                <a:ea typeface="+mn-ea"/>
                <a:cs typeface="Aharoni" panose="02010803020104030203" pitchFamily="2" charset="-79"/>
              </a:rPr>
              <a:t>danışmanlığı birimleri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prstClr val="black"/>
                </a:solidFill>
                <a:latin typeface="Aharoni" panose="02010803020104030203" pitchFamily="2" charset="-79"/>
                <a:ea typeface="+mn-ea"/>
                <a:cs typeface="Aharoni" panose="02010803020104030203" pitchFamily="2" charset="-79"/>
              </a:rPr>
              <a:t>Millî </a:t>
            </a:r>
            <a:r>
              <a:rPr lang="tr-TR" sz="2800" dirty="0">
                <a:solidFill>
                  <a:prstClr val="black"/>
                </a:solidFill>
                <a:latin typeface="Aharoni" panose="02010803020104030203" pitchFamily="2" charset="-79"/>
                <a:ea typeface="+mn-ea"/>
                <a:cs typeface="Aharoni" panose="02010803020104030203" pitchFamily="2" charset="-79"/>
              </a:rPr>
              <a:t>Eğitim Bakanlığına bağlı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srgbClr val="FF0000"/>
                </a:solidFill>
                <a:latin typeface="Aharoni" panose="02010803020104030203" pitchFamily="2" charset="-79"/>
                <a:ea typeface="+mn-ea"/>
                <a:cs typeface="Aharoni" panose="02010803020104030203" pitchFamily="2" charset="-79"/>
              </a:rPr>
              <a:t>resmi   okullarda </a:t>
            </a:r>
            <a:r>
              <a:rPr lang="tr-TR" sz="2800" dirty="0">
                <a:solidFill>
                  <a:srgbClr val="FF0000"/>
                </a:solidFill>
                <a:latin typeface="Aharoni" panose="02010803020104030203" pitchFamily="2" charset="-79"/>
                <a:ea typeface="+mn-ea"/>
                <a:cs typeface="Aharoni" panose="02010803020104030203" pitchFamily="2" charset="-79"/>
              </a:rPr>
              <a:t>ve RAM’larda kurulacaktır. </a:t>
            </a:r>
            <a:br>
              <a:rPr lang="tr-TR" sz="2800" dirty="0">
                <a:solidFill>
                  <a:srgbClr val="FF0000"/>
                </a:solidFill>
                <a:latin typeface="Aharoni" panose="02010803020104030203" pitchFamily="2" charset="-79"/>
                <a:ea typeface="+mn-ea"/>
                <a:cs typeface="Aharoni" panose="02010803020104030203" pitchFamily="2" charset="-79"/>
              </a:rPr>
            </a:br>
            <a:endParaRPr lang="tr-TR" dirty="0">
              <a:solidFill>
                <a:srgbClr val="FF0000"/>
              </a:solidFill>
              <a:latin typeface="Aharoni" panose="02010803020104030203" pitchFamily="2" charset="-79"/>
              <a:cs typeface="Aharoni" panose="02010803020104030203" pitchFamily="2" charset="-79"/>
            </a:endParaRPr>
          </a:p>
        </p:txBody>
      </p:sp>
      <p:sp>
        <p:nvSpPr>
          <p:cNvPr id="3" name="Resim Yer Tutucusu 2"/>
          <p:cNvSpPr>
            <a:spLocks noGrp="1"/>
          </p:cNvSpPr>
          <p:nvPr>
            <p:ph type="pic" idx="1"/>
          </p:nvPr>
        </p:nvSpPr>
        <p:spPr/>
      </p:sp>
      <p:sp>
        <p:nvSpPr>
          <p:cNvPr id="4" name="Metin Yer Tutucusu 3"/>
          <p:cNvSpPr>
            <a:spLocks noGrp="1"/>
          </p:cNvSpPr>
          <p:nvPr>
            <p:ph type="body" sz="half" idx="2"/>
          </p:nvPr>
        </p:nvSpPr>
        <p:spPr>
          <a:xfrm>
            <a:off x="122830" y="2057399"/>
            <a:ext cx="4649195" cy="4056797"/>
          </a:xfrm>
        </p:spPr>
        <p:txBody>
          <a:bodyPr>
            <a:normAutofit/>
          </a:bodyPr>
          <a:lstStyle/>
          <a:p>
            <a:r>
              <a:rPr lang="tr-TR" sz="3600" b="1" dirty="0">
                <a:solidFill>
                  <a:srgbClr val="000000"/>
                </a:solidFill>
                <a:latin typeface="Times New Roman" panose="02020603050405020304" pitchFamily="18" charset="0"/>
                <a:ea typeface="+mj-ea"/>
                <a:cs typeface="+mj-cs"/>
              </a:rPr>
              <a:t>TERCİH DANIŞMANLIĞI BİRİMLERİNİN KURULMASI </a:t>
            </a:r>
            <a:endParaRPr lang="tr-TR" sz="3600" dirty="0"/>
          </a:p>
        </p:txBody>
      </p:sp>
      <p:sp>
        <p:nvSpPr>
          <p:cNvPr id="5" name="Dikdörtgen 4"/>
          <p:cNvSpPr/>
          <p:nvPr/>
        </p:nvSpPr>
        <p:spPr>
          <a:xfrm>
            <a:off x="5183188" y="987426"/>
            <a:ext cx="6172200" cy="5693866"/>
          </a:xfrm>
          <a:prstGeom prst="rect">
            <a:avLst/>
          </a:prstGeom>
        </p:spPr>
        <p:txBody>
          <a:bodyPr wrap="square">
            <a:spAutoFit/>
          </a:bodyPr>
          <a:lstStyle/>
          <a:p>
            <a:endParaRPr lang="tr-TR" sz="2800" b="0" i="0" u="none" strike="noStrike" baseline="0" dirty="0" smtClean="0">
              <a:solidFill>
                <a:srgbClr val="000000"/>
              </a:solidFill>
              <a:latin typeface="Times New Roman" panose="02020603050405020304" pitchFamily="18" charset="0"/>
            </a:endParaRPr>
          </a:p>
          <a:p>
            <a:pPr marL="457200" indent="-457200" algn="just">
              <a:buFont typeface="Wingdings" panose="05000000000000000000" pitchFamily="2" charset="2"/>
              <a:buChar char="ü"/>
            </a:pPr>
            <a:r>
              <a:rPr lang="tr-TR" sz="2800" b="0" i="0" u="none" strike="noStrike" baseline="0" dirty="0" smtClean="0">
                <a:solidFill>
                  <a:srgbClr val="000000"/>
                </a:solidFill>
                <a:latin typeface="Times New Roman" panose="02020603050405020304" pitchFamily="18" charset="0"/>
              </a:rPr>
              <a:t>1 (bir) rehberlik öğretmeni, 1 (bir) tercih danışmanlığı biriminde görevlendirilir (RAM’larda görev yapan rehberlik öğretmenleri ihtiyaç halinde bu kapsam dışında bırakılır). Ancak LGS ve YKS tercih dönemlerinin farklı tarihlerde olması durumunda aynı rehberlik öğretmeni her iki tercih danışmanlığı birimlerinde de görevlendirilebilir. </a:t>
            </a:r>
          </a:p>
          <a:p>
            <a:pPr algn="just"/>
            <a:endParaRPr lang="tr-TR" sz="2800" b="0" i="0" u="none" strike="noStrike" baseline="0" dirty="0" smtClean="0">
              <a:solidFill>
                <a:srgbClr val="FF0000"/>
              </a:solidFill>
              <a:latin typeface="Times New Roman" panose="02020603050405020304" pitchFamily="18" charset="0"/>
            </a:endParaRPr>
          </a:p>
          <a:p>
            <a:endParaRPr lang="tr-TR" sz="2800" b="0" i="0" u="none" strike="noStrike" baseline="0" dirty="0" smtClean="0">
              <a:solidFill>
                <a:srgbClr val="FF0000"/>
              </a:solidFill>
              <a:latin typeface="Times New Roman" panose="02020603050405020304" pitchFamily="18" charset="0"/>
            </a:endParaRPr>
          </a:p>
        </p:txBody>
      </p:sp>
    </p:spTree>
    <p:extLst>
      <p:ext uri="{BB962C8B-B14F-4D97-AF65-F5344CB8AC3E}">
        <p14:creationId xmlns:p14="http://schemas.microsoft.com/office/powerpoint/2010/main" xmlns="" val="47313595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4772025" cy="2057400"/>
          </a:xfrm>
          <a:solidFill>
            <a:schemeClr val="accent2">
              <a:lumMod val="20000"/>
              <a:lumOff val="80000"/>
            </a:schemeClr>
          </a:solidFill>
        </p:spPr>
        <p:txBody>
          <a:bodyPr>
            <a:normAutofit fontScale="90000"/>
          </a:bodyPr>
          <a:lstStyle/>
          <a:p>
            <a:pPr marL="228600" lvl="0" indent="-228600">
              <a:spcBef>
                <a:spcPts val="1000"/>
              </a:spcBef>
            </a:pPr>
            <a:r>
              <a:rPr lang="tr-TR" sz="2800" dirty="0" smtClean="0">
                <a:solidFill>
                  <a:prstClr val="black"/>
                </a:solidFill>
                <a:latin typeface="Aharoni" panose="02010803020104030203" pitchFamily="2" charset="-79"/>
                <a:ea typeface="+mn-ea"/>
                <a:cs typeface="Aharoni" panose="02010803020104030203" pitchFamily="2" charset="-79"/>
              </a:rPr>
              <a:t>   Tercih </a:t>
            </a:r>
            <a:r>
              <a:rPr lang="tr-TR" sz="2800" dirty="0">
                <a:solidFill>
                  <a:prstClr val="black"/>
                </a:solidFill>
                <a:latin typeface="Aharoni" panose="02010803020104030203" pitchFamily="2" charset="-79"/>
                <a:ea typeface="+mn-ea"/>
                <a:cs typeface="Aharoni" panose="02010803020104030203" pitchFamily="2" charset="-79"/>
              </a:rPr>
              <a:t>danışmanlığı birimleri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prstClr val="black"/>
                </a:solidFill>
                <a:latin typeface="Aharoni" panose="02010803020104030203" pitchFamily="2" charset="-79"/>
                <a:ea typeface="+mn-ea"/>
                <a:cs typeface="Aharoni" panose="02010803020104030203" pitchFamily="2" charset="-79"/>
              </a:rPr>
              <a:t>Millî </a:t>
            </a:r>
            <a:r>
              <a:rPr lang="tr-TR" sz="2800" dirty="0">
                <a:solidFill>
                  <a:prstClr val="black"/>
                </a:solidFill>
                <a:latin typeface="Aharoni" panose="02010803020104030203" pitchFamily="2" charset="-79"/>
                <a:ea typeface="+mn-ea"/>
                <a:cs typeface="Aharoni" panose="02010803020104030203" pitchFamily="2" charset="-79"/>
              </a:rPr>
              <a:t>Eğitim Bakanlığına bağlı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srgbClr val="FF0000"/>
                </a:solidFill>
                <a:latin typeface="Aharoni" panose="02010803020104030203" pitchFamily="2" charset="-79"/>
                <a:ea typeface="+mn-ea"/>
                <a:cs typeface="Aharoni" panose="02010803020104030203" pitchFamily="2" charset="-79"/>
              </a:rPr>
              <a:t>resmi   okullarda </a:t>
            </a:r>
            <a:r>
              <a:rPr lang="tr-TR" sz="2800" dirty="0">
                <a:solidFill>
                  <a:srgbClr val="FF0000"/>
                </a:solidFill>
                <a:latin typeface="Aharoni" panose="02010803020104030203" pitchFamily="2" charset="-79"/>
                <a:ea typeface="+mn-ea"/>
                <a:cs typeface="Aharoni" panose="02010803020104030203" pitchFamily="2" charset="-79"/>
              </a:rPr>
              <a:t>ve RAM’larda kurulacaktır. </a:t>
            </a:r>
            <a:br>
              <a:rPr lang="tr-TR" sz="2800" dirty="0">
                <a:solidFill>
                  <a:srgbClr val="FF0000"/>
                </a:solidFill>
                <a:latin typeface="Aharoni" panose="02010803020104030203" pitchFamily="2" charset="-79"/>
                <a:ea typeface="+mn-ea"/>
                <a:cs typeface="Aharoni" panose="02010803020104030203" pitchFamily="2" charset="-79"/>
              </a:rPr>
            </a:br>
            <a:endParaRPr lang="tr-TR" dirty="0">
              <a:solidFill>
                <a:srgbClr val="FF0000"/>
              </a:solidFill>
              <a:latin typeface="Aharoni" panose="02010803020104030203" pitchFamily="2" charset="-79"/>
              <a:cs typeface="Aharoni" panose="02010803020104030203" pitchFamily="2" charset="-79"/>
            </a:endParaRPr>
          </a:p>
        </p:txBody>
      </p:sp>
      <p:sp>
        <p:nvSpPr>
          <p:cNvPr id="3" name="Resim Yer Tutucusu 2"/>
          <p:cNvSpPr>
            <a:spLocks noGrp="1"/>
          </p:cNvSpPr>
          <p:nvPr>
            <p:ph type="pic" idx="1"/>
          </p:nvPr>
        </p:nvSpPr>
        <p:spPr/>
      </p:sp>
      <p:sp>
        <p:nvSpPr>
          <p:cNvPr id="4" name="Metin Yer Tutucusu 3"/>
          <p:cNvSpPr>
            <a:spLocks noGrp="1"/>
          </p:cNvSpPr>
          <p:nvPr>
            <p:ph type="body" sz="half" idx="2"/>
          </p:nvPr>
        </p:nvSpPr>
        <p:spPr>
          <a:xfrm>
            <a:off x="122830" y="2057399"/>
            <a:ext cx="4649195" cy="4056797"/>
          </a:xfrm>
        </p:spPr>
        <p:txBody>
          <a:bodyPr>
            <a:normAutofit/>
          </a:bodyPr>
          <a:lstStyle/>
          <a:p>
            <a:r>
              <a:rPr lang="tr-TR" sz="3600" b="1" dirty="0">
                <a:solidFill>
                  <a:srgbClr val="000000"/>
                </a:solidFill>
                <a:latin typeface="Times New Roman" panose="02020603050405020304" pitchFamily="18" charset="0"/>
                <a:ea typeface="+mj-ea"/>
                <a:cs typeface="+mj-cs"/>
              </a:rPr>
              <a:t>TERCİH DANIŞMANLIĞI BİRİMLERİNİN KURULMASI </a:t>
            </a:r>
            <a:endParaRPr lang="tr-TR" sz="3600" dirty="0"/>
          </a:p>
        </p:txBody>
      </p:sp>
      <p:sp>
        <p:nvSpPr>
          <p:cNvPr id="5" name="Dikdörtgen 4"/>
          <p:cNvSpPr/>
          <p:nvPr/>
        </p:nvSpPr>
        <p:spPr>
          <a:xfrm>
            <a:off x="5183188" y="987426"/>
            <a:ext cx="6172200" cy="4832092"/>
          </a:xfrm>
          <a:prstGeom prst="rect">
            <a:avLst/>
          </a:prstGeom>
        </p:spPr>
        <p:txBody>
          <a:bodyPr wrap="square">
            <a:spAutoFit/>
          </a:bodyPr>
          <a:lstStyle/>
          <a:p>
            <a:endParaRPr lang="tr-TR" sz="2800" b="0" i="0" u="none" strike="noStrike" baseline="0" dirty="0" smtClean="0">
              <a:solidFill>
                <a:srgbClr val="000000"/>
              </a:solidFill>
              <a:latin typeface="Times New Roman" panose="02020603050405020304" pitchFamily="18" charset="0"/>
            </a:endParaRPr>
          </a:p>
          <a:p>
            <a:pPr marL="457200" indent="-457200" algn="just">
              <a:buFont typeface="Wingdings" panose="05000000000000000000" pitchFamily="2" charset="2"/>
              <a:buChar char="ü"/>
            </a:pPr>
            <a:r>
              <a:rPr lang="tr-TR" sz="2800" b="0" i="0" u="none" strike="noStrike" baseline="0" dirty="0" smtClean="0">
                <a:solidFill>
                  <a:srgbClr val="000000"/>
                </a:solidFill>
                <a:latin typeface="Times New Roman" panose="02020603050405020304" pitchFamily="18" charset="0"/>
              </a:rPr>
              <a:t>İl ve İlçe Koordinasyon Kurulları, </a:t>
            </a:r>
            <a:r>
              <a:rPr lang="tr-TR" sz="2800" b="0" i="0" u="none" strike="noStrike" baseline="0" dirty="0" err="1" smtClean="0">
                <a:solidFill>
                  <a:srgbClr val="000000"/>
                </a:solidFill>
                <a:latin typeface="Times New Roman" panose="02020603050405020304" pitchFamily="18" charset="0"/>
              </a:rPr>
              <a:t>sekreterya</a:t>
            </a:r>
            <a:r>
              <a:rPr lang="tr-TR" sz="2800" b="0" i="0" u="none" strike="noStrike" baseline="0" dirty="0" smtClean="0">
                <a:solidFill>
                  <a:srgbClr val="000000"/>
                </a:solidFill>
                <a:latin typeface="Times New Roman" panose="02020603050405020304" pitchFamily="18" charset="0"/>
              </a:rPr>
              <a:t> faaliyetlerini yürütebilmek için ihtiyaç duydukları personeli kendi kurumlarından temin eder. </a:t>
            </a:r>
          </a:p>
          <a:p>
            <a:pPr marL="457200" indent="-457200" algn="just">
              <a:buFont typeface="Wingdings" panose="05000000000000000000" pitchFamily="2" charset="2"/>
              <a:buChar char="ü"/>
            </a:pPr>
            <a:r>
              <a:rPr lang="tr-TR" sz="2800" b="0" i="0" u="none" strike="noStrike" baseline="0" dirty="0" err="1" smtClean="0">
                <a:solidFill>
                  <a:srgbClr val="000000"/>
                </a:solidFill>
                <a:latin typeface="Times New Roman" panose="02020603050405020304" pitchFamily="18" charset="0"/>
              </a:rPr>
              <a:t>Sekreterya</a:t>
            </a:r>
            <a:r>
              <a:rPr lang="tr-TR" sz="2800" b="0" i="0" u="none" strike="noStrike" baseline="0" dirty="0" smtClean="0">
                <a:solidFill>
                  <a:srgbClr val="000000"/>
                </a:solidFill>
                <a:latin typeface="Times New Roman" panose="02020603050405020304" pitchFamily="18" charset="0"/>
              </a:rPr>
              <a:t> faaliyetlerinin yürütülmesinde rehberlik öğretmenleri görevlendirilemez. </a:t>
            </a:r>
          </a:p>
          <a:p>
            <a:pPr marL="457200" indent="-457200" algn="just">
              <a:buFont typeface="Wingdings" panose="05000000000000000000" pitchFamily="2" charset="2"/>
              <a:buChar char="ü"/>
            </a:pPr>
            <a:endParaRPr lang="tr-TR" sz="2800" dirty="0">
              <a:solidFill>
                <a:srgbClr val="000000"/>
              </a:solidFill>
              <a:latin typeface="Times New Roman" panose="02020603050405020304" pitchFamily="18" charset="0"/>
            </a:endParaRPr>
          </a:p>
          <a:p>
            <a:endParaRPr lang="tr-TR" sz="2800" b="0" i="0" u="none" strike="noStrike" baseline="0" dirty="0" smtClean="0">
              <a:solidFill>
                <a:srgbClr val="FF0000"/>
              </a:solidFill>
              <a:latin typeface="Times New Roman" panose="02020603050405020304" pitchFamily="18" charset="0"/>
            </a:endParaRPr>
          </a:p>
          <a:p>
            <a:endParaRPr lang="tr-TR" sz="2800" b="0" i="0" u="none" strike="noStrike" baseline="0" dirty="0" smtClean="0">
              <a:solidFill>
                <a:srgbClr val="FF0000"/>
              </a:solidFill>
              <a:latin typeface="Times New Roman" panose="02020603050405020304" pitchFamily="18" charset="0"/>
            </a:endParaRPr>
          </a:p>
        </p:txBody>
      </p:sp>
    </p:spTree>
    <p:extLst>
      <p:ext uri="{BB962C8B-B14F-4D97-AF65-F5344CB8AC3E}">
        <p14:creationId xmlns:p14="http://schemas.microsoft.com/office/powerpoint/2010/main" xmlns="" val="70141742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lumMod val="60000"/>
              <a:lumOff val="40000"/>
            </a:schemeClr>
          </a:solidFill>
        </p:spPr>
        <p:txBody>
          <a:bodyPr>
            <a:normAutofit/>
          </a:bodyPr>
          <a:lstStyle/>
          <a:p>
            <a:r>
              <a:rPr lang="tr-TR" sz="4000" b="1" dirty="0">
                <a:latin typeface="Aharoni" panose="02010803020104030203" pitchFamily="2" charset="-79"/>
                <a:cs typeface="Aharoni" panose="02010803020104030203" pitchFamily="2" charset="-79"/>
              </a:rPr>
              <a:t>TERCİH DANIŞMANLIĞI BİRİMLERİNİN UYMASI GEREKEN ESASLAR </a:t>
            </a:r>
            <a:endParaRPr lang="tr-TR" sz="40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b="0" i="0" u="none" strike="noStrike" baseline="0" dirty="0" smtClean="0">
                <a:solidFill>
                  <a:srgbClr val="000000"/>
                </a:solidFill>
                <a:latin typeface="Times New Roman" panose="02020603050405020304" pitchFamily="18" charset="0"/>
              </a:rPr>
              <a:t>LGS tercihlerinde sorumluluk veli ve okul müdürlüklerine ait olup; öğrencilerin tercihleri öğrenci velisi ya da okul müdürlükleri tarafından sisteme girilir. Tercih danışmanlığı birimlerinde görevlendirilen rehberlik öğretmenleri sisteme tercih girişinde bulunmaz. </a:t>
            </a:r>
          </a:p>
          <a:p>
            <a:pPr>
              <a:buFont typeface="Wingdings" panose="05000000000000000000" pitchFamily="2" charset="2"/>
              <a:buChar char="ü"/>
            </a:pPr>
            <a:r>
              <a:rPr lang="tr-TR" b="0" i="0" u="none" strike="noStrike" baseline="0" dirty="0" smtClean="0">
                <a:solidFill>
                  <a:srgbClr val="000000"/>
                </a:solidFill>
                <a:latin typeface="Times New Roman" panose="02020603050405020304" pitchFamily="18" charset="0"/>
              </a:rPr>
              <a:t> YKS tercih sürecinde tercih sorumluluğu tamamen öğrenciye\bireye ait olup; tercih danışmanlığı birimlerinde görevlendirilen rehberlik </a:t>
            </a:r>
            <a:r>
              <a:rPr lang="tr-TR" dirty="0">
                <a:latin typeface="Times New Roman" panose="02020603050405020304" pitchFamily="18" charset="0"/>
                <a:cs typeface="Times New Roman" panose="02020603050405020304" pitchFamily="18" charset="0"/>
              </a:rPr>
              <a:t>öğretmenleri sisteme tercih girişinde bulunmaz. </a:t>
            </a:r>
          </a:p>
        </p:txBody>
      </p:sp>
    </p:spTree>
    <p:extLst>
      <p:ext uri="{BB962C8B-B14F-4D97-AF65-F5344CB8AC3E}">
        <p14:creationId xmlns:p14="http://schemas.microsoft.com/office/powerpoint/2010/main" xmlns="" val="423997747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lumMod val="60000"/>
              <a:lumOff val="40000"/>
            </a:schemeClr>
          </a:solidFill>
        </p:spPr>
        <p:txBody>
          <a:bodyPr>
            <a:normAutofit/>
          </a:bodyPr>
          <a:lstStyle/>
          <a:p>
            <a:r>
              <a:rPr lang="tr-TR" sz="4000" b="1" dirty="0">
                <a:latin typeface="Aharoni" panose="02010803020104030203" pitchFamily="2" charset="-79"/>
                <a:cs typeface="Aharoni" panose="02010803020104030203" pitchFamily="2" charset="-79"/>
              </a:rPr>
              <a:t>TERCİH DANIŞMANLIĞI BİRİMLERİNCE DİKKAT EDİLMESİ GEREKEN HUSUSLAR </a:t>
            </a:r>
            <a:endParaRPr lang="tr-TR" sz="40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p:txBody>
          <a:bodyPr>
            <a:normAutofit lnSpcReduction="10000"/>
          </a:bodyPr>
          <a:lstStyle/>
          <a:p>
            <a:pPr marL="457200" lvl="1" indent="0">
              <a:buNone/>
            </a:pPr>
            <a:r>
              <a:rPr lang="tr-TR" sz="2000" b="0" i="0" u="none" strike="noStrike" baseline="0" dirty="0" smtClean="0">
                <a:solidFill>
                  <a:srgbClr val="000000"/>
                </a:solidFill>
                <a:latin typeface="Times New Roman" panose="02020603050405020304" pitchFamily="18" charset="0"/>
              </a:rPr>
              <a:t>1. Öğrencilere ilgi, değer ve yetenekleri doğrultusunda bir üst öğrenim kurumuna geçiş sürecinde rehberlik edilmesi, </a:t>
            </a:r>
          </a:p>
          <a:p>
            <a:pPr marL="457200" lvl="1" indent="0">
              <a:buNone/>
            </a:pPr>
            <a:endParaRPr lang="tr-TR" sz="2000" b="0" i="0" u="none" strike="noStrike" baseline="0" dirty="0" smtClean="0">
              <a:solidFill>
                <a:srgbClr val="000000"/>
              </a:solidFill>
              <a:latin typeface="Times New Roman" panose="02020603050405020304" pitchFamily="18" charset="0"/>
            </a:endParaRPr>
          </a:p>
          <a:p>
            <a:pPr marL="457200" lvl="1" indent="0">
              <a:buNone/>
            </a:pPr>
            <a:r>
              <a:rPr lang="tr-TR" sz="2000" b="0" i="0" u="none" strike="noStrike" baseline="0" dirty="0" smtClean="0">
                <a:solidFill>
                  <a:srgbClr val="000000"/>
                </a:solidFill>
                <a:latin typeface="Times New Roman" panose="02020603050405020304" pitchFamily="18" charset="0"/>
              </a:rPr>
              <a:t>2. Öğrenci ve velilere, karar verme sürecinde gereken rehberlik hizmetlerinin sunulması, </a:t>
            </a:r>
          </a:p>
          <a:p>
            <a:pPr marL="457200" lvl="1" indent="0">
              <a:buNone/>
            </a:pPr>
            <a:endParaRPr lang="tr-TR" sz="2000" b="0" i="0" u="none" strike="noStrike" baseline="0" dirty="0" smtClean="0">
              <a:solidFill>
                <a:srgbClr val="000000"/>
              </a:solidFill>
              <a:latin typeface="Times New Roman" panose="02020603050405020304" pitchFamily="18" charset="0"/>
            </a:endParaRPr>
          </a:p>
          <a:p>
            <a:pPr marL="457200" lvl="1" indent="0">
              <a:buNone/>
            </a:pPr>
            <a:r>
              <a:rPr lang="tr-TR" sz="2000" b="0" i="0" u="none" strike="noStrike" baseline="0" dirty="0" smtClean="0">
                <a:solidFill>
                  <a:srgbClr val="000000"/>
                </a:solidFill>
                <a:latin typeface="Times New Roman" panose="02020603050405020304" pitchFamily="18" charset="0"/>
              </a:rPr>
              <a:t>3. Öğrencilerin üst öğrenim kurumlarına yerleşmeleri aşamasında ailelerinin </a:t>
            </a:r>
            <a:r>
              <a:rPr lang="tr-TR" sz="2000" b="0" i="0" u="none" strike="noStrike" baseline="0" dirty="0" err="1" smtClean="0">
                <a:solidFill>
                  <a:srgbClr val="000000"/>
                </a:solidFill>
                <a:latin typeface="Times New Roman" panose="02020603050405020304" pitchFamily="18" charset="0"/>
              </a:rPr>
              <a:t>sosyo</a:t>
            </a:r>
            <a:r>
              <a:rPr lang="tr-TR" sz="2000" b="0" i="0" u="none" strike="noStrike" baseline="0" dirty="0" smtClean="0">
                <a:solidFill>
                  <a:srgbClr val="000000"/>
                </a:solidFill>
                <a:latin typeface="Times New Roman" panose="02020603050405020304" pitchFamily="18" charset="0"/>
              </a:rPr>
              <a:t>-ekonomik koşulları da dikkate alınarak sağlıklı karar verebilmelerine katkı sunulması, </a:t>
            </a:r>
          </a:p>
          <a:p>
            <a:pPr marL="457200" lvl="1" indent="0">
              <a:buNone/>
            </a:pPr>
            <a:endParaRPr lang="tr-TR" sz="2000" b="0" i="0" u="none" strike="noStrike" baseline="0" dirty="0" smtClean="0">
              <a:solidFill>
                <a:srgbClr val="000000"/>
              </a:solidFill>
              <a:latin typeface="Times New Roman" panose="02020603050405020304" pitchFamily="18" charset="0"/>
            </a:endParaRPr>
          </a:p>
          <a:p>
            <a:pPr marL="457200" lvl="1" indent="0">
              <a:buNone/>
            </a:pPr>
            <a:r>
              <a:rPr lang="tr-TR" sz="2000" b="0" i="0" u="none" strike="noStrike" baseline="0" dirty="0" smtClean="0">
                <a:solidFill>
                  <a:srgbClr val="000000"/>
                </a:solidFill>
                <a:latin typeface="Times New Roman" panose="02020603050405020304" pitchFamily="18" charset="0"/>
              </a:rPr>
              <a:t>4. Tercih edilecek eğitim-öğretim kurumlarının, özel durumu olan öğrencilere (özel eğitim ihtiyacı olan öğrenciler, okul birincileri, yerleştirme kılavuzlarının öngördüğü başarılı öğrenciler vb.) ilişkin koşullarının öğrenci ve veliye açıklanması, </a:t>
            </a:r>
          </a:p>
          <a:p>
            <a:pPr marL="457200" lvl="1" indent="0">
              <a:buNone/>
            </a:pPr>
            <a:endParaRPr lang="tr-TR" sz="2000" b="0" i="0" u="none" strike="noStrike" baseline="0" dirty="0" smtClean="0">
              <a:solidFill>
                <a:srgbClr val="000000"/>
              </a:solidFill>
              <a:latin typeface="Times New Roman" panose="02020603050405020304" pitchFamily="18" charset="0"/>
            </a:endParaRPr>
          </a:p>
          <a:p>
            <a:pPr marL="457200" lvl="1" indent="0">
              <a:buNone/>
            </a:pPr>
            <a:r>
              <a:rPr lang="tr-TR" sz="2000" b="0" i="0" u="none" strike="noStrike" baseline="0" dirty="0" smtClean="0">
                <a:solidFill>
                  <a:srgbClr val="000000"/>
                </a:solidFill>
                <a:latin typeface="Times New Roman" panose="02020603050405020304" pitchFamily="18" charset="0"/>
              </a:rPr>
              <a:t>5. Öğrenci ve velinin birbirlerinden farklı istek ve beklentilerinin olabileceği göz önünde bulundurularak bu durumun bütünsel bir bakış açısıyla değerlendirilmesi; öğrenci ve velilerin bu çerçevede yönlendirilmesi gerekmektedir. </a:t>
            </a:r>
            <a:endParaRPr lang="tr-TR" sz="2000" dirty="0"/>
          </a:p>
        </p:txBody>
      </p:sp>
    </p:spTree>
    <p:extLst>
      <p:ext uri="{BB962C8B-B14F-4D97-AF65-F5344CB8AC3E}">
        <p14:creationId xmlns:p14="http://schemas.microsoft.com/office/powerpoint/2010/main" xmlns="" val="380359086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365125"/>
            <a:ext cx="5240740" cy="1325563"/>
          </a:xfrm>
        </p:spPr>
        <p:txBody>
          <a:bodyPr/>
          <a:lstStyle/>
          <a:p>
            <a:r>
              <a:rPr lang="tr-TR" dirty="0" smtClean="0">
                <a:solidFill>
                  <a:srgbClr val="C00000"/>
                </a:solidFill>
                <a:latin typeface="Aharoni" panose="02010803020104030203" pitchFamily="2" charset="-79"/>
                <a:cs typeface="Aharoni" panose="02010803020104030203" pitchFamily="2" charset="-79"/>
              </a:rPr>
              <a:t>Her zaman</a:t>
            </a:r>
            <a:endParaRPr lang="tr-TR" dirty="0">
              <a:solidFill>
                <a:srgbClr val="C00000"/>
              </a:solidFill>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0" y="1690688"/>
            <a:ext cx="11353800" cy="4351338"/>
          </a:xfrm>
        </p:spPr>
        <p:txBody>
          <a:bodyPr/>
          <a:lstStyle/>
          <a:p>
            <a:pPr marL="0" indent="0">
              <a:buNone/>
            </a:pPr>
            <a:endParaRPr lang="tr-TR" dirty="0" smtClean="0"/>
          </a:p>
          <a:p>
            <a:pPr marL="0" indent="0">
              <a:buNone/>
            </a:pPr>
            <a:r>
              <a:rPr lang="tr-TR" sz="4000" dirty="0" smtClean="0">
                <a:latin typeface="Aharoni" panose="02010803020104030203" pitchFamily="2" charset="-79"/>
                <a:cs typeface="Aharoni" panose="02010803020104030203" pitchFamily="2" charset="-79"/>
              </a:rPr>
              <a:t>Evde kalın …</a:t>
            </a:r>
            <a:endParaRPr lang="tr-TR" sz="4000" dirty="0">
              <a:latin typeface="Aharoni" panose="02010803020104030203" pitchFamily="2" charset="-79"/>
              <a:cs typeface="Aharoni" panose="02010803020104030203" pitchFamily="2" charset="-79"/>
            </a:endParaRPr>
          </a:p>
          <a:p>
            <a:pPr marL="0" indent="0">
              <a:buNone/>
            </a:pPr>
            <a:r>
              <a:rPr lang="tr-TR" sz="4000" dirty="0" err="1" smtClean="0">
                <a:latin typeface="Aharoni" panose="02010803020104030203" pitchFamily="2" charset="-79"/>
                <a:cs typeface="Aharoni" panose="02010803020104030203" pitchFamily="2" charset="-79"/>
              </a:rPr>
              <a:t>Eba</a:t>
            </a:r>
            <a:r>
              <a:rPr lang="tr-TR" sz="4000" dirty="0" smtClean="0">
                <a:latin typeface="Aharoni" panose="02010803020104030203" pitchFamily="2" charset="-79"/>
                <a:cs typeface="Aharoni" panose="02010803020104030203" pitchFamily="2" charset="-79"/>
              </a:rPr>
              <a:t> da kalın..</a:t>
            </a:r>
          </a:p>
          <a:p>
            <a:pPr marL="0" indent="0">
              <a:buNone/>
            </a:pPr>
            <a:endParaRPr lang="tr-TR" sz="4000" dirty="0">
              <a:latin typeface="Aharoni" panose="02010803020104030203" pitchFamily="2" charset="-79"/>
              <a:cs typeface="Aharoni" panose="02010803020104030203" pitchFamily="2" charset="-79"/>
            </a:endParaRPr>
          </a:p>
          <a:p>
            <a:pPr marL="0" indent="0">
              <a:buNone/>
            </a:pPr>
            <a:r>
              <a:rPr lang="tr-TR" sz="4000" dirty="0">
                <a:solidFill>
                  <a:srgbClr val="C00000"/>
                </a:solidFill>
                <a:latin typeface="Aharoni" panose="02010803020104030203" pitchFamily="2" charset="-79"/>
                <a:cs typeface="Aharoni" panose="02010803020104030203" pitchFamily="2" charset="-79"/>
              </a:rPr>
              <a:t>SAĞLIKLA KALIN </a:t>
            </a:r>
            <a:endParaRPr lang="tr-TR" sz="4000" dirty="0">
              <a:latin typeface="Aharoni" panose="02010803020104030203" pitchFamily="2" charset="-79"/>
              <a:cs typeface="Aharoni" panose="02010803020104030203" pitchFamily="2" charset="-79"/>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40740" y="365125"/>
            <a:ext cx="6769290" cy="6322278"/>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40740" y="365125"/>
            <a:ext cx="6769290" cy="6226744"/>
          </a:xfrm>
          <a:prstGeom prst="rect">
            <a:avLst/>
          </a:prstGeom>
        </p:spPr>
      </p:pic>
    </p:spTree>
    <p:extLst>
      <p:ext uri="{BB962C8B-B14F-4D97-AF65-F5344CB8AC3E}">
        <p14:creationId xmlns:p14="http://schemas.microsoft.com/office/powerpoint/2010/main" xmlns="" val="15834302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4"/>
                                        </p:tgtEl>
                                        <p:attrNameLst>
                                          <p:attrName>style.color</p:attrName>
                                        </p:attrNameLst>
                                      </p:cBhvr>
                                      <p:by>
                                        <p:hsl h="0" s="12549" l="25098"/>
                                      </p:by>
                                    </p:animClr>
                                    <p:animClr clrSpc="hsl" dir="cw">
                                      <p:cBhvr>
                                        <p:cTn id="7" dur="500" fill="hold"/>
                                        <p:tgtEl>
                                          <p:spTgt spid="4"/>
                                        </p:tgtEl>
                                        <p:attrNameLst>
                                          <p:attrName>fillcolor</p:attrName>
                                        </p:attrNameLst>
                                      </p:cBhvr>
                                      <p:by>
                                        <p:hsl h="0" s="12549" l="25098"/>
                                      </p:by>
                                    </p:animClr>
                                    <p:animClr clrSpc="hsl" dir="cw">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457200"/>
            <a:ext cx="4817660" cy="1600200"/>
          </a:xfrm>
          <a:solidFill>
            <a:schemeClr val="accent4"/>
          </a:solidFill>
        </p:spPr>
        <p:txBody>
          <a:bodyPr/>
          <a:lstStyle/>
          <a:p>
            <a:r>
              <a:rPr lang="tr-TR" b="1" dirty="0" smtClean="0">
                <a:latin typeface="Aharoni" panose="02010803020104030203" pitchFamily="2" charset="-79"/>
                <a:cs typeface="Aharoni" panose="02010803020104030203" pitchFamily="2" charset="-79"/>
              </a:rPr>
              <a:t>TERCİH DANIŞMANLIĞI</a:t>
            </a:r>
            <a:r>
              <a:rPr lang="tr-TR" b="1" dirty="0" smtClean="0">
                <a:solidFill>
                  <a:srgbClr val="FFC000"/>
                </a:solidFill>
                <a:latin typeface="Algerian" panose="04020705040A02060702" pitchFamily="82" charset="0"/>
              </a:rPr>
              <a:t/>
            </a:r>
            <a:br>
              <a:rPr lang="tr-TR" b="1" dirty="0" smtClean="0">
                <a:solidFill>
                  <a:srgbClr val="FFC000"/>
                </a:solidFill>
                <a:latin typeface="Algerian" panose="04020705040A02060702" pitchFamily="82" charset="0"/>
              </a:rPr>
            </a:br>
            <a:endParaRPr lang="tr-TR" dirty="0"/>
          </a:p>
        </p:txBody>
      </p:sp>
      <p:pic>
        <p:nvPicPr>
          <p:cNvPr id="6" name="Resim Yer Tutucusu 5"/>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14539" r="14539"/>
          <a:stretch>
            <a:fillRect/>
          </a:stretch>
        </p:blipFill>
        <p:spPr>
          <a:xfrm>
            <a:off x="5183188" y="987425"/>
            <a:ext cx="6172200" cy="4873625"/>
          </a:xfrm>
        </p:spPr>
      </p:pic>
      <p:sp>
        <p:nvSpPr>
          <p:cNvPr id="4" name="Metin Yer Tutucusu 3"/>
          <p:cNvSpPr>
            <a:spLocks noGrp="1"/>
          </p:cNvSpPr>
          <p:nvPr>
            <p:ph type="body" sz="half" idx="2"/>
          </p:nvPr>
        </p:nvSpPr>
        <p:spPr>
          <a:xfrm>
            <a:off x="428625" y="2057400"/>
            <a:ext cx="3932237" cy="3803650"/>
          </a:xfrm>
          <a:solidFill>
            <a:schemeClr val="accent1">
              <a:lumMod val="20000"/>
              <a:lumOff val="80000"/>
            </a:schemeClr>
          </a:solidFill>
        </p:spPr>
        <p:txBody>
          <a:bodyPr>
            <a:normAutofit/>
          </a:bodyPr>
          <a:lstStyle/>
          <a:p>
            <a:r>
              <a:rPr lang="tr-TR" sz="4400" dirty="0" smtClean="0">
                <a:latin typeface="Aharoni" panose="02010803020104030203" pitchFamily="2" charset="-79"/>
                <a:cs typeface="Aharoni" panose="02010803020104030203" pitchFamily="2" charset="-79"/>
              </a:rPr>
              <a:t>LGS</a:t>
            </a:r>
          </a:p>
          <a:p>
            <a:r>
              <a:rPr lang="tr-TR" sz="4400" dirty="0" smtClean="0">
                <a:latin typeface="Aharoni" panose="02010803020104030203" pitchFamily="2" charset="-79"/>
                <a:cs typeface="Aharoni" panose="02010803020104030203" pitchFamily="2" charset="-79"/>
              </a:rPr>
              <a:t>YKS</a:t>
            </a:r>
            <a:endParaRPr lang="tr-TR" sz="4400" dirty="0">
              <a:latin typeface="Aharoni" panose="02010803020104030203" pitchFamily="2" charset="-79"/>
              <a:cs typeface="Aharoni" panose="02010803020104030203" pitchFamily="2" charset="-79"/>
            </a:endParaRPr>
          </a:p>
        </p:txBody>
      </p:sp>
      <p:sp>
        <p:nvSpPr>
          <p:cNvPr id="5" name="Resim Yer Tutucusu 2"/>
          <p:cNvSpPr txBox="1">
            <a:spLocks/>
          </p:cNvSpPr>
          <p:nvPr/>
        </p:nvSpPr>
        <p:spPr>
          <a:xfrm>
            <a:off x="5335588" y="1139825"/>
            <a:ext cx="6172200" cy="4873625"/>
          </a:xfrm>
          <a:prstGeom prst="rect">
            <a:avLst/>
          </a:prstGeom>
        </p:spPr>
      </p:sp>
    </p:spTree>
    <p:extLst>
      <p:ext uri="{BB962C8B-B14F-4D97-AF65-F5344CB8AC3E}">
        <p14:creationId xmlns:p14="http://schemas.microsoft.com/office/powerpoint/2010/main" xmlns="" val="343754459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4842" y="191070"/>
            <a:ext cx="11286698" cy="1324233"/>
          </a:xfrm>
          <a:solidFill>
            <a:schemeClr val="accent2">
              <a:lumMod val="40000"/>
              <a:lumOff val="60000"/>
            </a:schemeClr>
          </a:solidFill>
        </p:spPr>
        <p:txBody>
          <a:bodyPr>
            <a:normAutofit fontScale="90000"/>
          </a:bodyPr>
          <a:lstStyle/>
          <a:p>
            <a:r>
              <a:rPr lang="tr-TR" b="1" dirty="0" smtClean="0"/>
              <a:t>                   </a:t>
            </a:r>
            <a:br>
              <a:rPr lang="tr-TR" b="1" dirty="0" smtClean="0"/>
            </a:br>
            <a:r>
              <a:rPr lang="tr-TR" dirty="0" smtClean="0"/>
              <a:t>                       </a:t>
            </a:r>
            <a:r>
              <a:rPr lang="tr-TR" b="1" dirty="0" smtClean="0">
                <a:latin typeface="Aharoni" panose="02010803020104030203" pitchFamily="2" charset="-79"/>
                <a:cs typeface="Aharoni" panose="02010803020104030203" pitchFamily="2" charset="-79"/>
              </a:rPr>
              <a:t>KOORDİNASYON KURULLARI</a:t>
            </a:r>
            <a:br>
              <a:rPr lang="tr-TR" b="1" dirty="0" smtClean="0">
                <a:latin typeface="Aharoni" panose="02010803020104030203" pitchFamily="2" charset="-79"/>
                <a:cs typeface="Aharoni" panose="02010803020104030203" pitchFamily="2" charset="-79"/>
              </a:rPr>
            </a:br>
            <a:r>
              <a:rPr lang="tr-TR" b="1" dirty="0"/>
              <a:t> </a:t>
            </a:r>
            <a:r>
              <a:rPr lang="tr-TR" b="1" dirty="0" smtClean="0"/>
              <a:t>                                        </a:t>
            </a:r>
            <a:r>
              <a:rPr lang="tr-TR" b="1" dirty="0" smtClean="0">
                <a:latin typeface="Aharoni" panose="02010803020104030203" pitchFamily="2" charset="-79"/>
                <a:cs typeface="Aharoni" panose="02010803020104030203" pitchFamily="2" charset="-79"/>
              </a:rPr>
              <a:t>LGS</a:t>
            </a:r>
            <a:r>
              <a:rPr lang="tr-TR" b="1" dirty="0"/>
              <a:t/>
            </a:r>
            <a:br>
              <a:rPr lang="tr-TR" b="1" dirty="0"/>
            </a:br>
            <a:r>
              <a:rPr lang="tr-TR" b="1" dirty="0" smtClean="0"/>
              <a:t>                           </a:t>
            </a:r>
            <a:endParaRPr lang="tr-TR" dirty="0"/>
          </a:p>
        </p:txBody>
      </p:sp>
      <p:sp>
        <p:nvSpPr>
          <p:cNvPr id="4" name="Sağ Ok 3"/>
          <p:cNvSpPr/>
          <p:nvPr/>
        </p:nvSpPr>
        <p:spPr>
          <a:xfrm rot="6898711">
            <a:off x="1986084" y="3583144"/>
            <a:ext cx="2367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p:cNvSpPr>
            <a:spLocks noGrp="1"/>
          </p:cNvSpPr>
          <p:nvPr>
            <p:ph idx="1"/>
          </p:nvPr>
        </p:nvSpPr>
        <p:spPr>
          <a:xfrm>
            <a:off x="838200" y="1679436"/>
            <a:ext cx="11185478" cy="4926080"/>
          </a:xfrm>
        </p:spPr>
        <p:txBody>
          <a:bodyPr>
            <a:normAutofit/>
          </a:bodyPr>
          <a:lstStyle/>
          <a:p>
            <a:pPr marL="0" indent="0" algn="ctr">
              <a:buNone/>
            </a:pPr>
            <a:r>
              <a:rPr lang="tr-TR" b="1" dirty="0" smtClean="0">
                <a:solidFill>
                  <a:srgbClr val="FF0000"/>
                </a:solidFill>
              </a:rPr>
              <a:t>Özel eğitim ve rehberlik hizmetlerinden sorumlu şube müdürü başkanlığında</a:t>
            </a:r>
            <a:endParaRPr lang="tr-TR" dirty="0" smtClean="0">
              <a:solidFill>
                <a:srgbClr val="FF0000"/>
              </a:solidFill>
            </a:endParaRPr>
          </a:p>
          <a:p>
            <a:pPr marL="0" indent="0">
              <a:buNone/>
            </a:pPr>
            <a:endParaRPr lang="tr-TR" dirty="0"/>
          </a:p>
          <a:p>
            <a:pPr marL="0" indent="0">
              <a:buNone/>
            </a:pPr>
            <a:r>
              <a:rPr lang="tr-TR" dirty="0" smtClean="0"/>
              <a:t>                                                                                                 </a:t>
            </a:r>
          </a:p>
          <a:p>
            <a:pPr marL="0" indent="0">
              <a:buNone/>
            </a:pPr>
            <a:endParaRPr lang="tr-TR" dirty="0" smtClean="0"/>
          </a:p>
          <a:p>
            <a:pPr marL="0" indent="0">
              <a:buNone/>
            </a:pPr>
            <a:r>
              <a:rPr lang="tr-TR" dirty="0" smtClean="0"/>
              <a:t> </a:t>
            </a:r>
          </a:p>
          <a:p>
            <a:pPr marL="0" indent="0">
              <a:buNone/>
            </a:pPr>
            <a:r>
              <a:rPr lang="tr-TR" dirty="0" smtClean="0"/>
              <a:t>                     </a:t>
            </a:r>
          </a:p>
          <a:p>
            <a:pPr marL="0" indent="0">
              <a:buNone/>
            </a:pPr>
            <a:r>
              <a:rPr lang="tr-TR" dirty="0" smtClean="0">
                <a:latin typeface="Times New Roman" panose="02020603050405020304" pitchFamily="18" charset="0"/>
                <a:cs typeface="Times New Roman" panose="02020603050405020304" pitchFamily="18" charset="0"/>
              </a:rPr>
              <a:t> TEŞM,  OÖŞM</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DÖHŞM,   MTEŞM,     RAM M. </a:t>
            </a:r>
            <a:r>
              <a:rPr lang="tr-TR" sz="3600" b="1" dirty="0" smtClean="0">
                <a:latin typeface="Times New Roman" panose="02020603050405020304" pitchFamily="18" charset="0"/>
                <a:cs typeface="Times New Roman" panose="02020603050405020304" pitchFamily="18" charset="0"/>
              </a:rPr>
              <a:t>( birer temsilci)</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-1-          -1-                 -1-                -1-             -1-</a:t>
            </a:r>
            <a:endParaRPr lang="tr-TR" dirty="0">
              <a:latin typeface="Times New Roman" panose="02020603050405020304" pitchFamily="18" charset="0"/>
              <a:cs typeface="Times New Roman" panose="02020603050405020304" pitchFamily="18" charset="0"/>
            </a:endParaRPr>
          </a:p>
        </p:txBody>
      </p:sp>
      <p:sp>
        <p:nvSpPr>
          <p:cNvPr id="5" name="Sağ Ok 4"/>
          <p:cNvSpPr/>
          <p:nvPr/>
        </p:nvSpPr>
        <p:spPr>
          <a:xfrm rot="6839051">
            <a:off x="3735677" y="3723543"/>
            <a:ext cx="234986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şağı Ok 5"/>
          <p:cNvSpPr/>
          <p:nvPr/>
        </p:nvSpPr>
        <p:spPr>
          <a:xfrm rot="1212444">
            <a:off x="6078043" y="2984647"/>
            <a:ext cx="484632" cy="22975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şağı Ok 6"/>
          <p:cNvSpPr/>
          <p:nvPr/>
        </p:nvSpPr>
        <p:spPr>
          <a:xfrm rot="1075340">
            <a:off x="7603671" y="3009351"/>
            <a:ext cx="484632" cy="2266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rot="1313590">
            <a:off x="1523482" y="2533680"/>
            <a:ext cx="484632" cy="24657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80591277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4842" y="191070"/>
            <a:ext cx="11286698" cy="1324233"/>
          </a:xfrm>
          <a:solidFill>
            <a:schemeClr val="accent2">
              <a:lumMod val="40000"/>
              <a:lumOff val="60000"/>
            </a:schemeClr>
          </a:solidFill>
        </p:spPr>
        <p:txBody>
          <a:bodyPr>
            <a:normAutofit fontScale="90000"/>
          </a:bodyPr>
          <a:lstStyle/>
          <a:p>
            <a:r>
              <a:rPr lang="tr-TR" b="1" dirty="0" smtClean="0"/>
              <a:t>                   </a:t>
            </a:r>
            <a:br>
              <a:rPr lang="tr-TR" b="1" dirty="0" smtClean="0"/>
            </a:br>
            <a:r>
              <a:rPr lang="tr-TR" dirty="0" smtClean="0"/>
              <a:t>                      </a:t>
            </a:r>
            <a:r>
              <a:rPr lang="tr-TR" b="1" dirty="0" smtClean="0">
                <a:latin typeface="Aharoni" panose="02010803020104030203" pitchFamily="2" charset="-79"/>
                <a:cs typeface="Aharoni" panose="02010803020104030203" pitchFamily="2" charset="-79"/>
              </a:rPr>
              <a:t>KOORDİNASYON KURULLARI</a:t>
            </a:r>
            <a:br>
              <a:rPr lang="tr-TR" b="1" dirty="0" smtClean="0">
                <a:latin typeface="Aharoni" panose="02010803020104030203" pitchFamily="2" charset="-79"/>
                <a:cs typeface="Aharoni" panose="02010803020104030203" pitchFamily="2" charset="-79"/>
              </a:rPr>
            </a:br>
            <a:r>
              <a:rPr lang="tr-TR" b="1" dirty="0" smtClean="0"/>
              <a:t>                                        </a:t>
            </a:r>
            <a:r>
              <a:rPr lang="tr-TR" b="1" dirty="0" smtClean="0">
                <a:latin typeface="Aharoni" panose="02010803020104030203" pitchFamily="2" charset="-79"/>
                <a:cs typeface="Aharoni" panose="02010803020104030203" pitchFamily="2" charset="-79"/>
              </a:rPr>
              <a:t>YKS</a:t>
            </a:r>
            <a:r>
              <a:rPr lang="tr-TR" b="1" dirty="0"/>
              <a:t/>
            </a:r>
            <a:br>
              <a:rPr lang="tr-TR" b="1" dirty="0"/>
            </a:br>
            <a:endParaRPr lang="tr-TR" dirty="0"/>
          </a:p>
        </p:txBody>
      </p:sp>
      <p:sp>
        <p:nvSpPr>
          <p:cNvPr id="4" name="Sağ Ok 3"/>
          <p:cNvSpPr/>
          <p:nvPr/>
        </p:nvSpPr>
        <p:spPr>
          <a:xfrm rot="6898711">
            <a:off x="1986084" y="3583144"/>
            <a:ext cx="23676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p:cNvSpPr>
            <a:spLocks noGrp="1"/>
          </p:cNvSpPr>
          <p:nvPr>
            <p:ph idx="1"/>
          </p:nvPr>
        </p:nvSpPr>
        <p:spPr>
          <a:xfrm>
            <a:off x="838200" y="1679436"/>
            <a:ext cx="10515600" cy="4926080"/>
          </a:xfrm>
        </p:spPr>
        <p:txBody>
          <a:bodyPr>
            <a:normAutofit/>
          </a:bodyPr>
          <a:lstStyle/>
          <a:p>
            <a:pPr marL="0" indent="0" algn="ctr">
              <a:buNone/>
            </a:pPr>
            <a:r>
              <a:rPr lang="tr-TR" b="1" dirty="0" smtClean="0">
                <a:solidFill>
                  <a:srgbClr val="FF0000"/>
                </a:solidFill>
              </a:rPr>
              <a:t>Özel eğitim ve rehberlik hizmetlerinden sorumlu şube müdürü başkanlığında</a:t>
            </a:r>
            <a:endParaRPr lang="tr-TR" dirty="0" smtClean="0">
              <a:solidFill>
                <a:srgbClr val="FF0000"/>
              </a:solidFill>
            </a:endParaRPr>
          </a:p>
          <a:p>
            <a:pPr marL="0" indent="0">
              <a:buNone/>
            </a:pPr>
            <a:endParaRPr lang="tr-TR" dirty="0"/>
          </a:p>
          <a:p>
            <a:pPr marL="0" indent="0">
              <a:buNone/>
            </a:pPr>
            <a:r>
              <a:rPr lang="tr-TR" dirty="0" smtClean="0"/>
              <a:t>                                                                                                 </a:t>
            </a:r>
          </a:p>
          <a:p>
            <a:pPr marL="0" indent="0">
              <a:buNone/>
            </a:pPr>
            <a:endParaRPr lang="tr-TR" dirty="0" smtClean="0"/>
          </a:p>
          <a:p>
            <a:pPr marL="0" indent="0">
              <a:buNone/>
            </a:pPr>
            <a:r>
              <a:rPr lang="tr-TR" dirty="0" smtClean="0"/>
              <a:t> </a:t>
            </a:r>
          </a:p>
          <a:p>
            <a:pPr marL="0" indent="0">
              <a:buNone/>
            </a:pPr>
            <a:endParaRPr lang="tr-TR" dirty="0" smtClean="0"/>
          </a:p>
          <a:p>
            <a:pPr marL="0" indent="0">
              <a:buNone/>
            </a:pPr>
            <a:r>
              <a:rPr lang="tr-TR" dirty="0" smtClean="0"/>
              <a:t> </a:t>
            </a:r>
            <a:r>
              <a:rPr lang="tr-TR" dirty="0" smtClean="0">
                <a:latin typeface="Times New Roman" panose="02020603050405020304" pitchFamily="18" charset="0"/>
                <a:cs typeface="Times New Roman" panose="02020603050405020304" pitchFamily="18" charset="0"/>
              </a:rPr>
              <a:t>OÖŞM.      </a:t>
            </a:r>
            <a:r>
              <a:rPr lang="tr-TR" smtClean="0">
                <a:latin typeface="Times New Roman" panose="02020603050405020304" pitchFamily="18" charset="0"/>
                <a:cs typeface="Times New Roman" panose="02020603050405020304" pitchFamily="18" charset="0"/>
              </a:rPr>
              <a:t>DÖHŞM   </a:t>
            </a:r>
            <a:r>
              <a:rPr lang="tr-TR" dirty="0" smtClean="0">
                <a:latin typeface="Times New Roman" panose="02020603050405020304" pitchFamily="18" charset="0"/>
                <a:cs typeface="Times New Roman" panose="02020603050405020304" pitchFamily="18" charset="0"/>
              </a:rPr>
              <a:t>MTEŞM.     RAM M. </a:t>
            </a:r>
            <a:r>
              <a:rPr lang="tr-TR" sz="3600" b="1" dirty="0" smtClean="0">
                <a:latin typeface="Times New Roman" panose="02020603050405020304" pitchFamily="18" charset="0"/>
                <a:cs typeface="Times New Roman" panose="02020603050405020304" pitchFamily="18" charset="0"/>
              </a:rPr>
              <a:t>( Birer Temsilci)</a:t>
            </a:r>
          </a:p>
          <a:p>
            <a:pPr marL="0" indent="0">
              <a:buNone/>
            </a:pPr>
            <a:r>
              <a:rPr lang="tr-TR" dirty="0"/>
              <a:t> </a:t>
            </a:r>
            <a:r>
              <a:rPr lang="tr-TR" dirty="0" smtClean="0"/>
              <a:t>      -1-            -1-          -1-             -1-</a:t>
            </a:r>
            <a:endParaRPr lang="tr-TR" dirty="0"/>
          </a:p>
        </p:txBody>
      </p:sp>
      <p:sp>
        <p:nvSpPr>
          <p:cNvPr id="5" name="Sağ Ok 4"/>
          <p:cNvSpPr/>
          <p:nvPr/>
        </p:nvSpPr>
        <p:spPr>
          <a:xfrm rot="6839051">
            <a:off x="3450551" y="3587301"/>
            <a:ext cx="234986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şağı Ok 5"/>
          <p:cNvSpPr/>
          <p:nvPr/>
        </p:nvSpPr>
        <p:spPr>
          <a:xfrm rot="1212444">
            <a:off x="5853684" y="2690345"/>
            <a:ext cx="484632" cy="22975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rot="1313590">
            <a:off x="1692808" y="2481968"/>
            <a:ext cx="484632" cy="25194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7466725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1195" y="365125"/>
            <a:ext cx="11614244" cy="1325563"/>
          </a:xfrm>
          <a:solidFill>
            <a:schemeClr val="accent2">
              <a:lumMod val="40000"/>
              <a:lumOff val="60000"/>
            </a:schemeClr>
          </a:solidFill>
        </p:spPr>
        <p:txBody>
          <a:bodyPr>
            <a:normAutofit/>
          </a:bodyPr>
          <a:lstStyle/>
          <a:p>
            <a:r>
              <a:rPr lang="tr-TR" sz="4000" dirty="0" smtClean="0">
                <a:latin typeface="Aharoni" panose="02010803020104030203" pitchFamily="2" charset="-79"/>
                <a:cs typeface="Aharoni" panose="02010803020104030203" pitchFamily="2" charset="-79"/>
              </a:rPr>
              <a:t>İL KOORDİNASYON KURULUNUN GÖREVLERİ</a:t>
            </a:r>
            <a:endParaRPr lang="tr-TR" sz="40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518615" y="1433015"/>
            <a:ext cx="11027391" cy="5158854"/>
          </a:xfrm>
        </p:spPr>
        <p:txBody>
          <a:bodyPr>
            <a:normAutofit fontScale="70000" lnSpcReduction="20000"/>
          </a:bodyPr>
          <a:lstStyle/>
          <a:p>
            <a:pPr marL="0" indent="0">
              <a:buNone/>
            </a:pPr>
            <a:endParaRPr lang="tr-TR" b="0" i="0" u="none" strike="noStrike" baseline="0" dirty="0" smtClean="0">
              <a:solidFill>
                <a:srgbClr val="000000"/>
              </a:solidFill>
              <a:latin typeface="Times New Roman" panose="02020603050405020304" pitchFamily="18" charset="0"/>
            </a:endParaRPr>
          </a:p>
          <a:p>
            <a:r>
              <a:rPr lang="tr-TR" b="0" i="0" u="none" strike="noStrike" baseline="0" dirty="0" smtClean="0">
                <a:solidFill>
                  <a:srgbClr val="000000"/>
                </a:solidFill>
                <a:latin typeface="Times New Roman" panose="02020603050405020304" pitchFamily="18" charset="0"/>
              </a:rPr>
              <a:t>1. İl genelindeki tercih danışmanlığı çalışmalarının koordine edilmesi, </a:t>
            </a:r>
          </a:p>
          <a:p>
            <a:r>
              <a:rPr lang="tr-TR" b="0" i="0" u="none" strike="noStrike" baseline="0" dirty="0" smtClean="0">
                <a:solidFill>
                  <a:srgbClr val="000000"/>
                </a:solidFill>
                <a:latin typeface="Times New Roman" panose="02020603050405020304" pitchFamily="18" charset="0"/>
              </a:rPr>
              <a:t>2. Merkez ilçelerdeki LGS ve YKS </a:t>
            </a:r>
            <a:r>
              <a:rPr lang="tr-TR" b="1" i="0" u="sng" strike="noStrike" baseline="0" dirty="0" smtClean="0">
                <a:solidFill>
                  <a:srgbClr val="FF0000"/>
                </a:solidFill>
                <a:latin typeface="Times New Roman" panose="02020603050405020304" pitchFamily="18" charset="0"/>
              </a:rPr>
              <a:t>Tercih Danışmanlığı Birimlerinin kurulması, </a:t>
            </a:r>
          </a:p>
          <a:p>
            <a:r>
              <a:rPr lang="tr-TR" b="0" i="0" u="none" strike="noStrike" baseline="0" dirty="0" smtClean="0">
                <a:solidFill>
                  <a:srgbClr val="000000"/>
                </a:solidFill>
                <a:latin typeface="Times New Roman" panose="02020603050405020304" pitchFamily="18" charset="0"/>
              </a:rPr>
              <a:t>3. Verilecek hizmetler hakkında tercih dönemi öncesinden başlanarak </a:t>
            </a:r>
            <a:r>
              <a:rPr lang="tr-TR" b="1" i="0" u="sng" strike="noStrike" baseline="0" dirty="0" smtClean="0">
                <a:solidFill>
                  <a:srgbClr val="FF0000"/>
                </a:solidFill>
                <a:latin typeface="Times New Roman" panose="02020603050405020304" pitchFamily="18" charset="0"/>
              </a:rPr>
              <a:t>il genelinde bilgilendirme </a:t>
            </a:r>
            <a:r>
              <a:rPr lang="tr-TR" b="0" i="0" u="none" strike="noStrike" baseline="0" dirty="0" smtClean="0">
                <a:solidFill>
                  <a:srgbClr val="000000"/>
                </a:solidFill>
                <a:latin typeface="Times New Roman" panose="02020603050405020304" pitchFamily="18" charset="0"/>
              </a:rPr>
              <a:t>çalışmalarının yapılması, </a:t>
            </a:r>
          </a:p>
          <a:p>
            <a:r>
              <a:rPr lang="tr-TR" b="0" i="0" u="none" strike="noStrike" baseline="0" dirty="0" smtClean="0">
                <a:solidFill>
                  <a:srgbClr val="000000"/>
                </a:solidFill>
                <a:latin typeface="Times New Roman" panose="02020603050405020304" pitchFamily="18" charset="0"/>
              </a:rPr>
              <a:t>4. Merkez ilçe tercih danışmanlığı birimlerinin </a:t>
            </a:r>
            <a:r>
              <a:rPr lang="tr-TR" b="1" i="0" u="sng" strike="noStrike" baseline="0" dirty="0" smtClean="0">
                <a:solidFill>
                  <a:srgbClr val="FF0000"/>
                </a:solidFill>
                <a:latin typeface="Times New Roman" panose="02020603050405020304" pitchFamily="18" charset="0"/>
              </a:rPr>
              <a:t>çalışma saatlerinin </a:t>
            </a:r>
            <a:r>
              <a:rPr lang="tr-TR" b="0" i="0" u="none" strike="noStrike" baseline="0" dirty="0" smtClean="0">
                <a:solidFill>
                  <a:srgbClr val="000000"/>
                </a:solidFill>
                <a:latin typeface="Times New Roman" panose="02020603050405020304" pitchFamily="18" charset="0"/>
              </a:rPr>
              <a:t>ilçe koşullarına göre belirlenmesi, </a:t>
            </a:r>
          </a:p>
          <a:p>
            <a:r>
              <a:rPr lang="tr-TR" b="0" i="0" u="none" strike="noStrike" baseline="0" dirty="0" smtClean="0">
                <a:solidFill>
                  <a:srgbClr val="000000"/>
                </a:solidFill>
                <a:latin typeface="Times New Roman" panose="02020603050405020304" pitchFamily="18" charset="0"/>
              </a:rPr>
              <a:t>5. Tercih danışmanlığı süresince </a:t>
            </a:r>
            <a:r>
              <a:rPr lang="tr-TR" b="1" i="0" u="sng" strike="noStrike" baseline="0" dirty="0" smtClean="0">
                <a:solidFill>
                  <a:srgbClr val="FF0000"/>
                </a:solidFill>
                <a:latin typeface="Times New Roman" panose="02020603050405020304" pitchFamily="18" charset="0"/>
              </a:rPr>
              <a:t>tercih danışmanlığı modülünde yayımlanacak olan duyuruların takip edilmesi</a:t>
            </a:r>
            <a:r>
              <a:rPr lang="tr-TR" b="0" i="0" u="none" strike="noStrike" baseline="0" dirty="0" smtClean="0">
                <a:solidFill>
                  <a:srgbClr val="000000"/>
                </a:solidFill>
                <a:latin typeface="Times New Roman" panose="02020603050405020304" pitchFamily="18" charset="0"/>
              </a:rPr>
              <a:t> konusunda ilçe koordinasyon kurulları ve merkez ilçe tercih danışmanlığı birimlerinin bilgilendirilmesi, </a:t>
            </a:r>
          </a:p>
          <a:p>
            <a:r>
              <a:rPr lang="tr-TR" b="0" i="0" u="none" strike="noStrike" baseline="0" dirty="0" smtClean="0">
                <a:solidFill>
                  <a:srgbClr val="000000"/>
                </a:solidFill>
                <a:latin typeface="Times New Roman" panose="02020603050405020304" pitchFamily="18" charset="0"/>
              </a:rPr>
              <a:t>6. Merkez ilçelerde kurulan tercih danışmanlığı birimlerine ve birimlerde görevlendirilen </a:t>
            </a:r>
            <a:r>
              <a:rPr lang="tr-TR" b="1" i="0" u="sng" strike="noStrike" baseline="0" dirty="0" smtClean="0">
                <a:solidFill>
                  <a:srgbClr val="FF0000"/>
                </a:solidFill>
                <a:latin typeface="Times New Roman" panose="02020603050405020304" pitchFamily="18" charset="0"/>
              </a:rPr>
              <a:t>öğretmenlere ait bilgilerin sisteme işlenmesi, </a:t>
            </a:r>
          </a:p>
          <a:p>
            <a:r>
              <a:rPr lang="tr-TR" b="0" i="0" u="none" strike="noStrike" baseline="0" dirty="0" smtClean="0">
                <a:solidFill>
                  <a:srgbClr val="000000"/>
                </a:solidFill>
                <a:latin typeface="Times New Roman" panose="02020603050405020304" pitchFamily="18" charset="0"/>
              </a:rPr>
              <a:t>7. Tercih danışmanlığı birimlerinin çalışma planlarının oluşturulması; kılavuzda yer alan takvim doğrultusunda </a:t>
            </a:r>
            <a:r>
              <a:rPr lang="tr-TR" b="1" i="0" u="sng" strike="noStrike" baseline="0" dirty="0" smtClean="0">
                <a:solidFill>
                  <a:srgbClr val="FF0000"/>
                </a:solidFill>
                <a:latin typeface="Times New Roman" panose="02020603050405020304" pitchFamily="18" charset="0"/>
              </a:rPr>
              <a:t>birimlerin çalışma çizelgelerinin okul müdürlüklerince EBA sistemine işlenmesinin </a:t>
            </a:r>
            <a:r>
              <a:rPr lang="tr-TR" b="0" i="0" u="none" strike="noStrike" baseline="0" dirty="0" smtClean="0">
                <a:solidFill>
                  <a:srgbClr val="000000"/>
                </a:solidFill>
                <a:latin typeface="Times New Roman" panose="02020603050405020304" pitchFamily="18" charset="0"/>
              </a:rPr>
              <a:t>sağlanması ve bu çizelgelerin 8. - 12. sınıf öğrenci ve velileri ile paylaşılması, </a:t>
            </a:r>
          </a:p>
          <a:p>
            <a:r>
              <a:rPr lang="tr-TR" b="0" i="0" u="none" strike="noStrike" baseline="0" dirty="0" smtClean="0">
                <a:solidFill>
                  <a:srgbClr val="000000"/>
                </a:solidFill>
                <a:latin typeface="Times New Roman" panose="02020603050405020304" pitchFamily="18" charset="0"/>
              </a:rPr>
              <a:t>8. </a:t>
            </a:r>
            <a:r>
              <a:rPr lang="tr-TR" b="1" i="0" u="sng" strike="noStrike" baseline="0" dirty="0" smtClean="0">
                <a:solidFill>
                  <a:srgbClr val="FF0000"/>
                </a:solidFill>
                <a:latin typeface="Times New Roman" panose="02020603050405020304" pitchFamily="18" charset="0"/>
              </a:rPr>
              <a:t>İnternete erişimi olmayan ya da mezun durumunda bulunan öğrenci\bireylerin</a:t>
            </a:r>
            <a:r>
              <a:rPr lang="tr-TR" b="0" i="0" u="none" strike="noStrike" baseline="0" dirty="0" smtClean="0">
                <a:solidFill>
                  <a:srgbClr val="000000"/>
                </a:solidFill>
                <a:latin typeface="Times New Roman" panose="02020603050405020304" pitchFamily="18" charset="0"/>
              </a:rPr>
              <a:t> RAM’lar aracılığı ile uzaktan (telefon vb.) hizmet almalarına yönelik planlamanın yapılarak duyurulması. </a:t>
            </a:r>
            <a:endParaRPr lang="tr-TR" dirty="0"/>
          </a:p>
        </p:txBody>
      </p:sp>
    </p:spTree>
    <p:extLst>
      <p:ext uri="{BB962C8B-B14F-4D97-AF65-F5344CB8AC3E}">
        <p14:creationId xmlns:p14="http://schemas.microsoft.com/office/powerpoint/2010/main" xmlns="" val="343578926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183" y="1"/>
            <a:ext cx="11682483" cy="1378423"/>
          </a:xfrm>
          <a:solidFill>
            <a:schemeClr val="accent2">
              <a:lumMod val="40000"/>
              <a:lumOff val="60000"/>
            </a:schemeClr>
          </a:solidFill>
        </p:spPr>
        <p:txBody>
          <a:bodyPr>
            <a:normAutofit/>
          </a:bodyPr>
          <a:lstStyle/>
          <a:p>
            <a:pPr algn="ctr"/>
            <a:r>
              <a:rPr lang="tr-TR" sz="4000" b="1" i="0" u="none" strike="noStrike" baseline="0" dirty="0" smtClean="0">
                <a:solidFill>
                  <a:srgbClr val="000000"/>
                </a:solidFill>
                <a:latin typeface="Aharoni" panose="02010803020104030203" pitchFamily="2" charset="-79"/>
                <a:cs typeface="Aharoni" panose="02010803020104030203" pitchFamily="2" charset="-79"/>
              </a:rPr>
              <a:t>İLÇE KOORDİNASYON KURULLARININ   GÖREVLERİ </a:t>
            </a:r>
            <a:endParaRPr lang="tr-TR" sz="40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272955" y="1528549"/>
            <a:ext cx="11696132" cy="4981432"/>
          </a:xfrm>
        </p:spPr>
        <p:txBody>
          <a:bodyPr>
            <a:normAutofit fontScale="77500" lnSpcReduction="20000"/>
          </a:bodyPr>
          <a:lstStyle/>
          <a:p>
            <a:pPr marL="0" indent="0">
              <a:buNone/>
            </a:pPr>
            <a:r>
              <a:rPr lang="tr-TR" b="0" i="0" u="none" strike="noStrike" baseline="0" dirty="0" smtClean="0">
                <a:solidFill>
                  <a:srgbClr val="000000"/>
                </a:solidFill>
                <a:latin typeface="Times New Roman" panose="02020603050405020304" pitchFamily="18" charset="0"/>
              </a:rPr>
              <a:t>1. İlçe genelindeki tercih danışmanlığı çalışmalarının koordine edilmesi, </a:t>
            </a:r>
          </a:p>
          <a:p>
            <a:pPr marL="0" indent="0">
              <a:buNone/>
            </a:pPr>
            <a:r>
              <a:rPr lang="tr-TR" b="0" i="0" u="none" strike="noStrike" baseline="0" dirty="0" smtClean="0">
                <a:solidFill>
                  <a:srgbClr val="000000"/>
                </a:solidFill>
                <a:latin typeface="Times New Roman" panose="02020603050405020304" pitchFamily="18" charset="0"/>
              </a:rPr>
              <a:t>2. LGS ve YKS Tercih Danışmanlığı </a:t>
            </a:r>
            <a:r>
              <a:rPr lang="tr-TR" b="1" i="0" u="none" strike="noStrike" baseline="0" dirty="0" smtClean="0">
                <a:solidFill>
                  <a:srgbClr val="FF0000"/>
                </a:solidFill>
                <a:latin typeface="Times New Roman" panose="02020603050405020304" pitchFamily="18" charset="0"/>
              </a:rPr>
              <a:t>Birimlerinin kurulması, </a:t>
            </a:r>
          </a:p>
          <a:p>
            <a:pPr marL="0" indent="0">
              <a:buNone/>
            </a:pPr>
            <a:r>
              <a:rPr lang="tr-TR" b="0" i="0" u="none" strike="noStrike" baseline="0" dirty="0" smtClean="0">
                <a:solidFill>
                  <a:srgbClr val="000000"/>
                </a:solidFill>
                <a:latin typeface="Times New Roman" panose="02020603050405020304" pitchFamily="18" charset="0"/>
              </a:rPr>
              <a:t>3. Verilecek hizmetler hakkında tercih dönemi öncesinden başlanarak </a:t>
            </a:r>
            <a:r>
              <a:rPr lang="tr-TR" b="1" i="0" u="sng" strike="noStrike" baseline="0" dirty="0" smtClean="0">
                <a:solidFill>
                  <a:srgbClr val="FF0000"/>
                </a:solidFill>
                <a:latin typeface="Times New Roman" panose="02020603050405020304" pitchFamily="18" charset="0"/>
              </a:rPr>
              <a:t>ilçe genelinde bilgilendirme çalışmalarının yapılması, </a:t>
            </a:r>
          </a:p>
          <a:p>
            <a:pPr marL="0" indent="0">
              <a:buNone/>
            </a:pPr>
            <a:r>
              <a:rPr lang="tr-TR" b="0" i="0" u="none" strike="noStrike" baseline="0" dirty="0" smtClean="0">
                <a:solidFill>
                  <a:srgbClr val="000000"/>
                </a:solidFill>
                <a:latin typeface="Times New Roman" panose="02020603050405020304" pitchFamily="18" charset="0"/>
              </a:rPr>
              <a:t>4. Birim </a:t>
            </a:r>
            <a:r>
              <a:rPr lang="tr-TR" b="1" i="0" u="sng" strike="noStrike" baseline="0" dirty="0" smtClean="0">
                <a:solidFill>
                  <a:srgbClr val="FF0000"/>
                </a:solidFill>
                <a:latin typeface="Times New Roman" panose="02020603050405020304" pitchFamily="18" charset="0"/>
              </a:rPr>
              <a:t>çalışma saatlerinin </a:t>
            </a:r>
            <a:r>
              <a:rPr lang="tr-TR" b="0" i="0" u="none" strike="noStrike" baseline="0" dirty="0" smtClean="0">
                <a:solidFill>
                  <a:srgbClr val="000000"/>
                </a:solidFill>
                <a:latin typeface="Times New Roman" panose="02020603050405020304" pitchFamily="18" charset="0"/>
              </a:rPr>
              <a:t>ilçenin koşullarına göre belirlenmesi, </a:t>
            </a:r>
          </a:p>
          <a:p>
            <a:pPr marL="0" indent="0">
              <a:buNone/>
            </a:pPr>
            <a:r>
              <a:rPr lang="tr-TR" b="0" i="0" u="none" strike="noStrike" baseline="0" dirty="0" smtClean="0">
                <a:solidFill>
                  <a:srgbClr val="000000"/>
                </a:solidFill>
                <a:latin typeface="Times New Roman" panose="02020603050405020304" pitchFamily="18" charset="0"/>
              </a:rPr>
              <a:t>5. Tercih danışmanlığı süresince </a:t>
            </a:r>
            <a:r>
              <a:rPr lang="tr-TR" b="1" i="0" u="sng" strike="noStrike" baseline="0" dirty="0" smtClean="0">
                <a:solidFill>
                  <a:srgbClr val="FF0000"/>
                </a:solidFill>
                <a:latin typeface="Times New Roman" panose="02020603050405020304" pitchFamily="18" charset="0"/>
              </a:rPr>
              <a:t>tercih danışmanlığı modülünde yayımlanacak olan duyuruların takip edilmesi </a:t>
            </a:r>
            <a:r>
              <a:rPr lang="tr-TR" b="0" i="0" u="none" strike="noStrike" baseline="0" dirty="0" smtClean="0">
                <a:solidFill>
                  <a:srgbClr val="000000"/>
                </a:solidFill>
                <a:latin typeface="Times New Roman" panose="02020603050405020304" pitchFamily="18" charset="0"/>
              </a:rPr>
              <a:t>konusunda tercih danışmanlığı birimlerinin bilgilendirilmesi, </a:t>
            </a:r>
          </a:p>
          <a:p>
            <a:pPr marL="0" indent="0">
              <a:buNone/>
            </a:pPr>
            <a:r>
              <a:rPr lang="tr-TR" b="0" i="0" u="none" strike="noStrike" baseline="0" dirty="0" smtClean="0">
                <a:solidFill>
                  <a:srgbClr val="000000"/>
                </a:solidFill>
                <a:latin typeface="Times New Roman" panose="02020603050405020304" pitchFamily="18" charset="0"/>
              </a:rPr>
              <a:t>6. İlçelerde kurulan tercih danışmanlığı birimlerine ve birimlerde görevlendirilen </a:t>
            </a:r>
            <a:r>
              <a:rPr lang="tr-TR" b="1" i="0" u="sng" strike="noStrike" baseline="0" dirty="0" smtClean="0">
                <a:solidFill>
                  <a:srgbClr val="FF0000"/>
                </a:solidFill>
                <a:latin typeface="Times New Roman" panose="02020603050405020304" pitchFamily="18" charset="0"/>
              </a:rPr>
              <a:t>öğretmenlere ait bilgilerin sisteme işlenmesi, </a:t>
            </a:r>
          </a:p>
          <a:p>
            <a:pPr marL="0" indent="0">
              <a:buNone/>
            </a:pPr>
            <a:r>
              <a:rPr lang="tr-TR" b="0" i="0" u="none" strike="noStrike" baseline="0" dirty="0" smtClean="0">
                <a:solidFill>
                  <a:srgbClr val="000000"/>
                </a:solidFill>
                <a:latin typeface="Times New Roman" panose="02020603050405020304" pitchFamily="18" charset="0"/>
              </a:rPr>
              <a:t>7. Tercih danışmanlığı birimlerinin çalışma planlarının oluşturulması; kılavuzda yer alan takvim doğrultusunda </a:t>
            </a:r>
            <a:r>
              <a:rPr lang="tr-TR" b="1" i="0" u="sng" strike="noStrike" baseline="0" dirty="0" smtClean="0">
                <a:solidFill>
                  <a:srgbClr val="FF0000"/>
                </a:solidFill>
                <a:latin typeface="Times New Roman" panose="02020603050405020304" pitchFamily="18" charset="0"/>
              </a:rPr>
              <a:t>birimlerin çalışma çizelgelerinin okul müdürlüklerince EBA sistemine işlenmesinin </a:t>
            </a:r>
            <a:r>
              <a:rPr lang="tr-TR" b="0" i="0" u="none" strike="noStrike" baseline="0" dirty="0" smtClean="0">
                <a:solidFill>
                  <a:srgbClr val="000000"/>
                </a:solidFill>
                <a:latin typeface="Times New Roman" panose="02020603050405020304" pitchFamily="18" charset="0"/>
              </a:rPr>
              <a:t>sağlanması ve bu çizelgelerin 8. - 12. sınıf öğrenci ve velileri ile paylaşılması, </a:t>
            </a:r>
          </a:p>
          <a:p>
            <a:pPr marL="0" indent="0">
              <a:buNone/>
            </a:pPr>
            <a:r>
              <a:rPr lang="tr-TR" b="0" i="0" u="none" strike="noStrike" baseline="0" dirty="0" smtClean="0">
                <a:solidFill>
                  <a:srgbClr val="000000"/>
                </a:solidFill>
                <a:latin typeface="Times New Roman" panose="02020603050405020304" pitchFamily="18" charset="0"/>
              </a:rPr>
              <a:t>8. </a:t>
            </a:r>
            <a:r>
              <a:rPr lang="tr-TR" b="1" i="0" u="sng" strike="noStrike" baseline="0" dirty="0" smtClean="0">
                <a:solidFill>
                  <a:srgbClr val="FF0000"/>
                </a:solidFill>
                <a:latin typeface="Times New Roman" panose="02020603050405020304" pitchFamily="18" charset="0"/>
              </a:rPr>
              <a:t>İnternete erişimi olmayan ya da mezun durumunda bulunan öğrenci\bireylerin </a:t>
            </a:r>
            <a:r>
              <a:rPr lang="tr-TR" b="0" i="0" u="none" strike="noStrike" baseline="0" dirty="0" smtClean="0">
                <a:solidFill>
                  <a:srgbClr val="000000"/>
                </a:solidFill>
                <a:latin typeface="Times New Roman" panose="02020603050405020304" pitchFamily="18" charset="0"/>
              </a:rPr>
              <a:t>RAM’lar aracılığı ile uzaktan (telefon vb.) hizmet almalarına yönelik planlamanın yapılarak duyurulması. </a:t>
            </a:r>
            <a:endParaRPr lang="tr-TR" dirty="0"/>
          </a:p>
        </p:txBody>
      </p:sp>
    </p:spTree>
    <p:extLst>
      <p:ext uri="{BB962C8B-B14F-4D97-AF65-F5344CB8AC3E}">
        <p14:creationId xmlns:p14="http://schemas.microsoft.com/office/powerpoint/2010/main" xmlns="" val="196316518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2">
              <a:lumMod val="40000"/>
              <a:lumOff val="60000"/>
            </a:schemeClr>
          </a:solidFill>
        </p:spPr>
        <p:txBody>
          <a:bodyPr>
            <a:normAutofit/>
          </a:bodyPr>
          <a:lstStyle/>
          <a:p>
            <a:pPr algn="ctr"/>
            <a:r>
              <a:rPr lang="tr-TR" sz="4000" b="1" i="0" u="none" strike="noStrike" baseline="0" dirty="0" smtClean="0">
                <a:solidFill>
                  <a:srgbClr val="000000"/>
                </a:solidFill>
                <a:latin typeface="Aharoni" panose="02010803020104030203" pitchFamily="2" charset="-79"/>
                <a:cs typeface="Aharoni" panose="02010803020104030203" pitchFamily="2" charset="-79"/>
              </a:rPr>
              <a:t>Tercih Danışmanlığı Birimlerinin Sisteme  İşlenmesi </a:t>
            </a:r>
            <a:endParaRPr lang="tr-TR" sz="4000"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a:xfrm>
            <a:off x="838200" y="1825625"/>
            <a:ext cx="10707806" cy="4351338"/>
          </a:xfrm>
        </p:spPr>
        <p:txBody>
          <a:bodyPr>
            <a:normAutofit lnSpcReduction="10000"/>
          </a:bodyPr>
          <a:lstStyle/>
          <a:p>
            <a:pPr marL="0" indent="0">
              <a:buNone/>
            </a:pPr>
            <a:r>
              <a:rPr lang="tr-TR" sz="3200" b="1" i="0" u="none" strike="noStrike" baseline="0" dirty="0" smtClean="0">
                <a:solidFill>
                  <a:schemeClr val="accent5">
                    <a:lumMod val="75000"/>
                  </a:schemeClr>
                </a:solidFill>
                <a:latin typeface="Times New Roman" panose="02020603050405020304" pitchFamily="18" charset="0"/>
              </a:rPr>
              <a:t>Tercih danışmanlığı birimleri,</a:t>
            </a:r>
          </a:p>
          <a:p>
            <a:pPr algn="just">
              <a:buFont typeface="Wingdings" panose="05000000000000000000" pitchFamily="2" charset="2"/>
              <a:buChar char="ü"/>
            </a:pPr>
            <a:r>
              <a:rPr lang="tr-TR" b="0" i="0" u="none" strike="noStrike" baseline="0" dirty="0" smtClean="0">
                <a:solidFill>
                  <a:srgbClr val="000000"/>
                </a:solidFill>
                <a:latin typeface="Times New Roman" panose="02020603050405020304" pitchFamily="18" charset="0"/>
              </a:rPr>
              <a:t>koordinasyon kurullarınca MEBBİS/e-Rehberlik Modülü/İl-İlçe İşlemleri/Tercih Danışmanlığı sekmesi kullanılarak kılavuzda belirtilen tarihlerde sisteme işlenecektir. </a:t>
            </a:r>
          </a:p>
          <a:p>
            <a:pPr algn="just">
              <a:buFont typeface="Wingdings" panose="05000000000000000000" pitchFamily="2" charset="2"/>
              <a:buChar char="ü"/>
            </a:pPr>
            <a:r>
              <a:rPr lang="tr-TR" b="0" i="0" u="none" strike="noStrike" baseline="0" dirty="0" smtClean="0">
                <a:solidFill>
                  <a:srgbClr val="000000"/>
                </a:solidFill>
                <a:latin typeface="Times New Roman" panose="02020603050405020304" pitchFamily="18" charset="0"/>
              </a:rPr>
              <a:t>Koordinasyon kurulları, sistem Bakanlık tarafından kapatılana kadar sisteme girilen bilgilerde değişiklik yapabileceklerdir. </a:t>
            </a:r>
          </a:p>
          <a:p>
            <a:pPr algn="just">
              <a:buFont typeface="Wingdings" panose="05000000000000000000" pitchFamily="2" charset="2"/>
              <a:buChar char="ü"/>
            </a:pPr>
            <a:r>
              <a:rPr lang="tr-TR" b="0" i="0" u="none" strike="noStrike" baseline="0" dirty="0" smtClean="0">
                <a:solidFill>
                  <a:srgbClr val="000000"/>
                </a:solidFill>
                <a:latin typeface="Times New Roman" panose="02020603050405020304" pitchFamily="18" charset="0"/>
              </a:rPr>
              <a:t>Bakanlık tarafından yapılacak kontroller sonucu kılavuza uygun olarak kurulmadığı tespit edilen birimler sistemden silinecektir. </a:t>
            </a:r>
          </a:p>
          <a:p>
            <a:pPr algn="just">
              <a:buFont typeface="Wingdings" panose="05000000000000000000" pitchFamily="2" charset="2"/>
              <a:buChar char="ü"/>
            </a:pPr>
            <a:r>
              <a:rPr lang="tr-TR" b="0" i="0" u="none" strike="noStrike" baseline="0" dirty="0" smtClean="0">
                <a:solidFill>
                  <a:srgbClr val="000000"/>
                </a:solidFill>
                <a:latin typeface="Times New Roman" panose="02020603050405020304" pitchFamily="18" charset="0"/>
              </a:rPr>
              <a:t>Sistemden silinen birimlerin yanı sıra sisteme işlenmeyen birimlerin de görev yapmalarına izin verilmeyecektir. </a:t>
            </a:r>
            <a:endParaRPr lang="tr-TR" dirty="0"/>
          </a:p>
        </p:txBody>
      </p:sp>
    </p:spTree>
    <p:extLst>
      <p:ext uri="{BB962C8B-B14F-4D97-AF65-F5344CB8AC3E}">
        <p14:creationId xmlns:p14="http://schemas.microsoft.com/office/powerpoint/2010/main" xmlns="" val="194532735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lumMod val="60000"/>
              <a:lumOff val="40000"/>
            </a:schemeClr>
          </a:solidFill>
        </p:spPr>
        <p:txBody>
          <a:bodyPr/>
          <a:lstStyle/>
          <a:p>
            <a:pPr algn="ctr"/>
            <a:r>
              <a:rPr lang="tr-TR" b="1" i="0" u="none" strike="noStrike" baseline="0" dirty="0" smtClean="0">
                <a:solidFill>
                  <a:srgbClr val="000000"/>
                </a:solidFill>
                <a:latin typeface="Aharoni" panose="02010803020104030203" pitchFamily="2" charset="-79"/>
                <a:cs typeface="Aharoni" panose="02010803020104030203" pitchFamily="2" charset="-79"/>
              </a:rPr>
              <a:t>TERCİH DANIŞMANLIĞI BİRİMLERİNİN KURULMASI </a:t>
            </a:r>
            <a:endParaRPr lang="tr-TR" dirty="0">
              <a:latin typeface="Aharoni" panose="02010803020104030203" pitchFamily="2" charset="-79"/>
              <a:cs typeface="Aharoni" panose="02010803020104030203" pitchFamily="2" charset="-79"/>
            </a:endParaRP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497540" y="1690689"/>
            <a:ext cx="5950424" cy="4791442"/>
          </a:xfrm>
        </p:spPr>
      </p:pic>
    </p:spTree>
    <p:extLst>
      <p:ext uri="{BB962C8B-B14F-4D97-AF65-F5344CB8AC3E}">
        <p14:creationId xmlns:p14="http://schemas.microsoft.com/office/powerpoint/2010/main" xmlns="" val="124303852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4772025" cy="2057400"/>
          </a:xfrm>
          <a:solidFill>
            <a:schemeClr val="accent2">
              <a:lumMod val="20000"/>
              <a:lumOff val="80000"/>
            </a:schemeClr>
          </a:solidFill>
        </p:spPr>
        <p:txBody>
          <a:bodyPr>
            <a:normAutofit fontScale="90000"/>
          </a:bodyPr>
          <a:lstStyle/>
          <a:p>
            <a:pPr marL="228600" lvl="0" indent="-228600">
              <a:spcBef>
                <a:spcPts val="1000"/>
              </a:spcBef>
            </a:pPr>
            <a:r>
              <a:rPr lang="tr-TR" sz="2800" dirty="0" smtClean="0">
                <a:solidFill>
                  <a:prstClr val="black"/>
                </a:solidFill>
                <a:latin typeface="Aharoni" panose="02010803020104030203" pitchFamily="2" charset="-79"/>
                <a:ea typeface="+mn-ea"/>
                <a:cs typeface="Aharoni" panose="02010803020104030203" pitchFamily="2" charset="-79"/>
              </a:rPr>
              <a:t>   Tercih </a:t>
            </a:r>
            <a:r>
              <a:rPr lang="tr-TR" sz="2800" dirty="0">
                <a:solidFill>
                  <a:prstClr val="black"/>
                </a:solidFill>
                <a:latin typeface="Aharoni" panose="02010803020104030203" pitchFamily="2" charset="-79"/>
                <a:ea typeface="+mn-ea"/>
                <a:cs typeface="Aharoni" panose="02010803020104030203" pitchFamily="2" charset="-79"/>
              </a:rPr>
              <a:t>danışmanlığı birimleri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prstClr val="black"/>
                </a:solidFill>
                <a:latin typeface="Aharoni" panose="02010803020104030203" pitchFamily="2" charset="-79"/>
                <a:ea typeface="+mn-ea"/>
                <a:cs typeface="Aharoni" panose="02010803020104030203" pitchFamily="2" charset="-79"/>
              </a:rPr>
              <a:t>Millî </a:t>
            </a:r>
            <a:r>
              <a:rPr lang="tr-TR" sz="2800" dirty="0">
                <a:solidFill>
                  <a:prstClr val="black"/>
                </a:solidFill>
                <a:latin typeface="Aharoni" panose="02010803020104030203" pitchFamily="2" charset="-79"/>
                <a:ea typeface="+mn-ea"/>
                <a:cs typeface="Aharoni" panose="02010803020104030203" pitchFamily="2" charset="-79"/>
              </a:rPr>
              <a:t>Eğitim Bakanlığına bağlı </a:t>
            </a:r>
            <a:r>
              <a:rPr lang="tr-TR" sz="2800" dirty="0" smtClean="0">
                <a:solidFill>
                  <a:prstClr val="black"/>
                </a:solidFill>
                <a:latin typeface="Aharoni" panose="02010803020104030203" pitchFamily="2" charset="-79"/>
                <a:ea typeface="+mn-ea"/>
                <a:cs typeface="Aharoni" panose="02010803020104030203" pitchFamily="2" charset="-79"/>
              </a:rPr>
              <a:t/>
            </a:r>
            <a:br>
              <a:rPr lang="tr-TR" sz="2800" dirty="0" smtClean="0">
                <a:solidFill>
                  <a:prstClr val="black"/>
                </a:solidFill>
                <a:latin typeface="Aharoni" panose="02010803020104030203" pitchFamily="2" charset="-79"/>
                <a:ea typeface="+mn-ea"/>
                <a:cs typeface="Aharoni" panose="02010803020104030203" pitchFamily="2" charset="-79"/>
              </a:rPr>
            </a:br>
            <a:r>
              <a:rPr lang="tr-TR" sz="2800" dirty="0" smtClean="0">
                <a:solidFill>
                  <a:srgbClr val="FF0000"/>
                </a:solidFill>
                <a:latin typeface="Aharoni" panose="02010803020104030203" pitchFamily="2" charset="-79"/>
                <a:ea typeface="+mn-ea"/>
                <a:cs typeface="Aharoni" panose="02010803020104030203" pitchFamily="2" charset="-79"/>
              </a:rPr>
              <a:t>resmi   okullarda </a:t>
            </a:r>
            <a:r>
              <a:rPr lang="tr-TR" sz="2800" dirty="0">
                <a:solidFill>
                  <a:srgbClr val="FF0000"/>
                </a:solidFill>
                <a:latin typeface="Aharoni" panose="02010803020104030203" pitchFamily="2" charset="-79"/>
                <a:ea typeface="+mn-ea"/>
                <a:cs typeface="Aharoni" panose="02010803020104030203" pitchFamily="2" charset="-79"/>
              </a:rPr>
              <a:t>ve RAM’larda kurulacaktır. </a:t>
            </a:r>
            <a:br>
              <a:rPr lang="tr-TR" sz="2800" dirty="0">
                <a:solidFill>
                  <a:srgbClr val="FF0000"/>
                </a:solidFill>
                <a:latin typeface="Aharoni" panose="02010803020104030203" pitchFamily="2" charset="-79"/>
                <a:ea typeface="+mn-ea"/>
                <a:cs typeface="Aharoni" panose="02010803020104030203" pitchFamily="2" charset="-79"/>
              </a:rPr>
            </a:br>
            <a:endParaRPr lang="tr-TR" dirty="0">
              <a:solidFill>
                <a:srgbClr val="FF0000"/>
              </a:solidFill>
              <a:latin typeface="Aharoni" panose="02010803020104030203" pitchFamily="2" charset="-79"/>
              <a:cs typeface="Aharoni" panose="02010803020104030203" pitchFamily="2" charset="-79"/>
            </a:endParaRPr>
          </a:p>
        </p:txBody>
      </p:sp>
      <p:sp>
        <p:nvSpPr>
          <p:cNvPr id="3" name="Resim Yer Tutucusu 2"/>
          <p:cNvSpPr>
            <a:spLocks noGrp="1"/>
          </p:cNvSpPr>
          <p:nvPr>
            <p:ph type="pic" idx="1"/>
          </p:nvPr>
        </p:nvSpPr>
        <p:spPr/>
      </p:sp>
      <p:sp>
        <p:nvSpPr>
          <p:cNvPr id="4" name="Metin Yer Tutucusu 3"/>
          <p:cNvSpPr>
            <a:spLocks noGrp="1"/>
          </p:cNvSpPr>
          <p:nvPr>
            <p:ph type="body" sz="half" idx="2"/>
          </p:nvPr>
        </p:nvSpPr>
        <p:spPr>
          <a:xfrm>
            <a:off x="122830" y="2057399"/>
            <a:ext cx="4649195" cy="4056797"/>
          </a:xfrm>
        </p:spPr>
        <p:txBody>
          <a:bodyPr>
            <a:normAutofit/>
          </a:bodyPr>
          <a:lstStyle/>
          <a:p>
            <a:r>
              <a:rPr lang="tr-TR" sz="3600" b="1" dirty="0">
                <a:solidFill>
                  <a:srgbClr val="000000"/>
                </a:solidFill>
                <a:latin typeface="Times New Roman" panose="02020603050405020304" pitchFamily="18" charset="0"/>
                <a:ea typeface="+mj-ea"/>
                <a:cs typeface="+mj-cs"/>
              </a:rPr>
              <a:t>TERCİH DANIŞMANLIĞI BİRİMLERİNİN KURULMASI </a:t>
            </a:r>
            <a:endParaRPr lang="tr-TR" sz="3600" dirty="0"/>
          </a:p>
        </p:txBody>
      </p:sp>
      <p:sp>
        <p:nvSpPr>
          <p:cNvPr id="5" name="Dikdörtgen 4"/>
          <p:cNvSpPr/>
          <p:nvPr/>
        </p:nvSpPr>
        <p:spPr>
          <a:xfrm>
            <a:off x="5183188" y="987426"/>
            <a:ext cx="6172200" cy="6124754"/>
          </a:xfrm>
          <a:prstGeom prst="rect">
            <a:avLst/>
          </a:prstGeom>
        </p:spPr>
        <p:txBody>
          <a:bodyPr wrap="square">
            <a:spAutoFit/>
          </a:bodyPr>
          <a:lstStyle/>
          <a:p>
            <a:endParaRPr lang="tr-TR" sz="2800" b="0" i="0" u="none" strike="noStrike" baseline="0" dirty="0" smtClean="0">
              <a:solidFill>
                <a:srgbClr val="000000"/>
              </a:solidFill>
              <a:latin typeface="Times New Roman" panose="02020603050405020304" pitchFamily="18" charset="0"/>
            </a:endParaRPr>
          </a:p>
          <a:p>
            <a:pPr marL="457200" indent="-457200" algn="just">
              <a:buFont typeface="Wingdings" panose="05000000000000000000" pitchFamily="2" charset="2"/>
              <a:buChar char="ü"/>
            </a:pPr>
            <a:r>
              <a:rPr lang="tr-TR" sz="2800" b="0" i="0" u="none" strike="noStrike" baseline="0" dirty="0" smtClean="0">
                <a:solidFill>
                  <a:srgbClr val="000000"/>
                </a:solidFill>
                <a:latin typeface="Times New Roman" panose="02020603050405020304" pitchFamily="18" charset="0"/>
              </a:rPr>
              <a:t>Tercih danışmanlığı birimi, </a:t>
            </a:r>
            <a:r>
              <a:rPr lang="tr-TR" sz="2800" b="0" i="0" u="none" strike="noStrike" baseline="0" dirty="0" smtClean="0">
                <a:solidFill>
                  <a:srgbClr val="FF0000"/>
                </a:solidFill>
                <a:latin typeface="Times New Roman" panose="02020603050405020304" pitchFamily="18" charset="0"/>
              </a:rPr>
              <a:t>1 (bir) rehberlik öğretmeninden oluşacak </a:t>
            </a:r>
            <a:r>
              <a:rPr lang="tr-TR" sz="2800" b="0" i="0" u="none" strike="noStrike" baseline="0" dirty="0" smtClean="0">
                <a:solidFill>
                  <a:srgbClr val="000000"/>
                </a:solidFill>
                <a:latin typeface="Times New Roman" panose="02020603050405020304" pitchFamily="18" charset="0"/>
              </a:rPr>
              <a:t>ve her rehberlik öğretmeni </a:t>
            </a:r>
            <a:r>
              <a:rPr lang="tr-TR" sz="2800" b="0" i="0" u="none" strike="noStrike" baseline="0" dirty="0" smtClean="0">
                <a:solidFill>
                  <a:srgbClr val="FF0000"/>
                </a:solidFill>
                <a:latin typeface="Times New Roman" panose="02020603050405020304" pitchFamily="18" charset="0"/>
              </a:rPr>
              <a:t>kendi okulunda </a:t>
            </a:r>
            <a:r>
              <a:rPr lang="tr-TR" sz="2800" b="0" i="0" u="none" strike="noStrike" baseline="0" dirty="0" smtClean="0">
                <a:solidFill>
                  <a:srgbClr val="000000"/>
                </a:solidFill>
                <a:latin typeface="Times New Roman" panose="02020603050405020304" pitchFamily="18" charset="0"/>
              </a:rPr>
              <a:t>hizmet verecek şekilde kurulur. </a:t>
            </a:r>
          </a:p>
          <a:p>
            <a:pPr marL="457200" indent="-457200" algn="just">
              <a:buFont typeface="Wingdings" panose="05000000000000000000" pitchFamily="2" charset="2"/>
              <a:buChar char="ü"/>
            </a:pPr>
            <a:r>
              <a:rPr lang="tr-TR" sz="2800" b="0" i="0" u="none" strike="noStrike" baseline="0" dirty="0" smtClean="0">
                <a:solidFill>
                  <a:srgbClr val="000000"/>
                </a:solidFill>
                <a:latin typeface="Times New Roman" panose="02020603050405020304" pitchFamily="18" charset="0"/>
              </a:rPr>
              <a:t>Okuldaki 8. ve 12. sınıf öğrenci sayısı ile rehberlik öğretmeni sayısı göz önüne alınarak </a:t>
            </a:r>
            <a:r>
              <a:rPr lang="tr-TR" sz="2800" b="0" i="0" u="none" strike="noStrike" baseline="0" dirty="0" smtClean="0">
                <a:solidFill>
                  <a:srgbClr val="FF0000"/>
                </a:solidFill>
                <a:latin typeface="Times New Roman" panose="02020603050405020304" pitchFamily="18" charset="0"/>
              </a:rPr>
              <a:t>bir okulda birden fazla tercih danışmanlığı birimi de kurulabilir.</a:t>
            </a:r>
          </a:p>
          <a:p>
            <a:endParaRPr lang="tr-TR" sz="2800" dirty="0">
              <a:solidFill>
                <a:srgbClr val="FF0000"/>
              </a:solidFill>
              <a:latin typeface="Times New Roman" panose="02020603050405020304" pitchFamily="18" charset="0"/>
            </a:endParaRPr>
          </a:p>
          <a:p>
            <a:r>
              <a:rPr lang="tr-TR" sz="2800" b="0" i="0" u="none" strike="noStrike" baseline="0" dirty="0" smtClean="0">
                <a:solidFill>
                  <a:srgbClr val="FF0000"/>
                </a:solidFill>
                <a:latin typeface="Times New Roman" panose="02020603050405020304" pitchFamily="18" charset="0"/>
              </a:rPr>
              <a:t> </a:t>
            </a:r>
          </a:p>
          <a:p>
            <a:endParaRPr lang="tr-TR" sz="2800" b="0" i="0" u="none" strike="noStrike" baseline="0" dirty="0" smtClean="0">
              <a:solidFill>
                <a:srgbClr val="FF0000"/>
              </a:solidFill>
              <a:latin typeface="Times New Roman" panose="02020603050405020304" pitchFamily="18" charset="0"/>
            </a:endParaRPr>
          </a:p>
        </p:txBody>
      </p:sp>
    </p:spTree>
    <p:extLst>
      <p:ext uri="{BB962C8B-B14F-4D97-AF65-F5344CB8AC3E}">
        <p14:creationId xmlns:p14="http://schemas.microsoft.com/office/powerpoint/2010/main" xmlns="" val="321762478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996</Words>
  <Application>Microsoft Office PowerPoint</Application>
  <PresentationFormat>Özel</PresentationFormat>
  <Paragraphs>106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Office Teması</vt:lpstr>
      <vt:lpstr>        2020 TERCİH DANIŞMANLIĞI KILAVUZU </vt:lpstr>
      <vt:lpstr>TERCİH DANIŞMANLIĞI </vt:lpstr>
      <vt:lpstr>                                           KOORDİNASYON KURULLARI                                          LGS                            </vt:lpstr>
      <vt:lpstr>                                          KOORDİNASYON KURULLARI                                         YKS </vt:lpstr>
      <vt:lpstr>İL KOORDİNASYON KURULUNUN GÖREVLERİ</vt:lpstr>
      <vt:lpstr>İLÇE KOORDİNASYON KURULLARININ   GÖREVLERİ </vt:lpstr>
      <vt:lpstr>Tercih Danışmanlığı Birimlerinin Sisteme  İşlenmesi </vt:lpstr>
      <vt:lpstr>TERCİH DANIŞMANLIĞI BİRİMLERİNİN KURULMASI </vt:lpstr>
      <vt:lpstr>   Tercih danışmanlığı birimleri  Millî Eğitim Bakanlığına bağlı  resmi   okullarda ve RAM’larda kurulacaktır.  </vt:lpstr>
      <vt:lpstr>   Tercih danışmanlığı birimleri  Millî Eğitim Bakanlığına bağlı  resmi   okullarda ve RAM’larda kurulacaktır.  </vt:lpstr>
      <vt:lpstr>   Tercih danışmanlığı birimleri  Millî Eğitim Bakanlığına bağlı  resmi   okullarda ve RAM’larda kurulacaktır.  </vt:lpstr>
      <vt:lpstr>   Tercih danışmanlığı birimleri  Millî Eğitim Bakanlığına bağlı  resmi   okullarda ve RAM’larda kurulacaktır.  </vt:lpstr>
      <vt:lpstr>   Tercih danışmanlığı birimleri  Millî Eğitim Bakanlığına bağlı  resmi   okullarda ve RAM’larda kurulacaktır.  </vt:lpstr>
      <vt:lpstr>   Tercih danışmanlığı birimleri  Millî Eğitim Bakanlığına bağlı  resmi   okullarda ve RAM’larda kurulacaktır.  </vt:lpstr>
      <vt:lpstr>   Tercih danışmanlığı birimleri  Millî Eğitim Bakanlığına bağlı  resmi   okullarda ve RAM’larda kurulacaktır.  </vt:lpstr>
      <vt:lpstr>TERCİH DANIŞMANLIĞI BİRİMLERİNİN UYMASI GEREKEN ESASLAR </vt:lpstr>
      <vt:lpstr>TERCİH DANIŞMANLIĞI BİRİMLERİNCE DİKKAT EDİLMESİ GEREKEN HUSUSLAR </vt:lpstr>
      <vt:lpstr>Her zaman</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TERCİH DANIŞMANLIĞI</dc:title>
  <dc:creator>lenovo1</dc:creator>
  <cp:lastModifiedBy>İLKER YILDIZ</cp:lastModifiedBy>
  <cp:revision>45</cp:revision>
  <dcterms:created xsi:type="dcterms:W3CDTF">2020-06-30T18:39:32Z</dcterms:created>
  <dcterms:modified xsi:type="dcterms:W3CDTF">2020-07-19T10:10:11Z</dcterms:modified>
</cp:coreProperties>
</file>