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gif" ContentType="image/gif"/>
  <Override PartName="/ppt/notesSlides/notesSlide8.xml" ContentType="application/vnd.openxmlformats-officedocument.presentationml.notesSlid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2" r:id="rId3"/>
    <p:sldId id="285" r:id="rId4"/>
    <p:sldId id="258" r:id="rId5"/>
    <p:sldId id="286" r:id="rId6"/>
    <p:sldId id="290" r:id="rId7"/>
    <p:sldId id="280" r:id="rId8"/>
    <p:sldId id="282" r:id="rId9"/>
    <p:sldId id="288" r:id="rId10"/>
    <p:sldId id="304" r:id="rId11"/>
    <p:sldId id="260" r:id="rId12"/>
    <p:sldId id="302" r:id="rId13"/>
    <p:sldId id="291" r:id="rId14"/>
    <p:sldId id="303" r:id="rId15"/>
    <p:sldId id="305" r:id="rId16"/>
    <p:sldId id="296" r:id="rId17"/>
    <p:sldId id="293" r:id="rId18"/>
    <p:sldId id="294" r:id="rId19"/>
    <p:sldId id="295" r:id="rId20"/>
    <p:sldId id="298" r:id="rId21"/>
    <p:sldId id="307" r:id="rId22"/>
    <p:sldId id="292" r:id="rId23"/>
    <p:sldId id="263" r:id="rId24"/>
    <p:sldId id="264" r:id="rId25"/>
    <p:sldId id="309" r:id="rId26"/>
    <p:sldId id="308" r:id="rId27"/>
    <p:sldId id="267" r:id="rId28"/>
    <p:sldId id="311"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559" autoAdjust="0"/>
    <p:restoredTop sz="94660"/>
  </p:normalViewPr>
  <p:slideViewPr>
    <p:cSldViewPr snapToGrid="0">
      <p:cViewPr varScale="1">
        <p:scale>
          <a:sx n="80" d="100"/>
          <a:sy n="80" d="100"/>
        </p:scale>
        <p:origin x="-485"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6600" b="1" dirty="0" smtClean="0">
              <a:solidFill>
                <a:schemeClr val="bg2">
                  <a:lumMod val="10000"/>
                </a:schemeClr>
              </a:solidFill>
              <a:latin typeface="Comic Sans MS" pitchFamily="66" charset="0"/>
            </a:rPr>
            <a:t>ŞİDDET VE AKRAN </a:t>
          </a:r>
          <a:r>
            <a:rPr lang="tr-TR" sz="6600" b="1" dirty="0" smtClean="0">
              <a:solidFill>
                <a:schemeClr val="tx1"/>
              </a:solidFill>
              <a:latin typeface="Comic Sans MS" pitchFamily="66" charset="0"/>
            </a:rPr>
            <a:t>ZORBALIĞI</a:t>
          </a:r>
        </a:p>
        <a:p>
          <a:pPr algn="ctr" rtl="0"/>
          <a:r>
            <a:rPr lang="tr-TR" sz="6600" b="1" dirty="0" smtClean="0">
              <a:solidFill>
                <a:schemeClr val="tx1"/>
              </a:solidFill>
              <a:latin typeface="Comic Sans MS" pitchFamily="66" charset="0"/>
            </a:rPr>
            <a:t>İLK VE ORTA OKUL</a:t>
          </a:r>
          <a:endParaRPr lang="tr-TR" sz="6600" b="1" dirty="0">
            <a:solidFill>
              <a:schemeClr val="tx1"/>
            </a:solidFill>
            <a:latin typeface="Comic Sans MS" pitchFamily="66" charset="0"/>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custScaleY="572898">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76DC26-63D8-4D63-9714-C8A2AC2E9C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FE5BA0C-D49E-47E9-935D-87012E2EAFA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Şiddetin-Zorbalığın En Sık Yaşandığı Yerler: </a:t>
          </a:r>
          <a:endParaRPr lang="tr-TR" sz="3600" b="1" dirty="0"/>
        </a:p>
      </dgm:t>
    </dgm:pt>
    <dgm:pt modelId="{85808EE0-72A4-47D2-A09A-C63DF7364DF1}" type="parTrans" cxnId="{95D0DF8E-BE8C-4A2A-9D4E-B3D69521B7DC}">
      <dgm:prSet/>
      <dgm:spPr/>
      <dgm:t>
        <a:bodyPr/>
        <a:lstStyle/>
        <a:p>
          <a:endParaRPr lang="tr-TR"/>
        </a:p>
      </dgm:t>
    </dgm:pt>
    <dgm:pt modelId="{E7C244CC-9E6B-46D4-B637-9C1534BC450C}" type="sibTrans" cxnId="{95D0DF8E-BE8C-4A2A-9D4E-B3D69521B7DC}">
      <dgm:prSet/>
      <dgm:spPr/>
      <dgm:t>
        <a:bodyPr/>
        <a:lstStyle/>
        <a:p>
          <a:endParaRPr lang="tr-TR"/>
        </a:p>
      </dgm:t>
    </dgm:pt>
    <dgm:pt modelId="{50FC1D9B-951B-43FE-AEA9-2963D6B89302}" type="pres">
      <dgm:prSet presAssocID="{2A76DC26-63D8-4D63-9714-C8A2AC2E9C5A}" presName="linear" presStyleCnt="0">
        <dgm:presLayoutVars>
          <dgm:animLvl val="lvl"/>
          <dgm:resizeHandles val="exact"/>
        </dgm:presLayoutVars>
      </dgm:prSet>
      <dgm:spPr/>
      <dgm:t>
        <a:bodyPr/>
        <a:lstStyle/>
        <a:p>
          <a:endParaRPr lang="tr-TR"/>
        </a:p>
      </dgm:t>
    </dgm:pt>
    <dgm:pt modelId="{891089D7-1D11-432A-AD3C-BB02EA037DC2}" type="pres">
      <dgm:prSet presAssocID="{8FE5BA0C-D49E-47E9-935D-87012E2EAFA4}" presName="parentText" presStyleLbl="node1" presStyleIdx="0" presStyleCnt="1" custScaleY="100051">
        <dgm:presLayoutVars>
          <dgm:chMax val="0"/>
          <dgm:bulletEnabled val="1"/>
        </dgm:presLayoutVars>
      </dgm:prSet>
      <dgm:spPr/>
      <dgm:t>
        <a:bodyPr/>
        <a:lstStyle/>
        <a:p>
          <a:endParaRPr lang="tr-TR"/>
        </a:p>
      </dgm:t>
    </dgm:pt>
  </dgm:ptLst>
  <dgm:cxnLst>
    <dgm:cxn modelId="{B74B0AAF-DB27-444A-AE43-ECD0EF13C2F5}" type="presOf" srcId="{8FE5BA0C-D49E-47E9-935D-87012E2EAFA4}" destId="{891089D7-1D11-432A-AD3C-BB02EA037DC2}" srcOrd="0" destOrd="0" presId="urn:microsoft.com/office/officeart/2005/8/layout/vList2"/>
    <dgm:cxn modelId="{95D0DF8E-BE8C-4A2A-9D4E-B3D69521B7DC}" srcId="{2A76DC26-63D8-4D63-9714-C8A2AC2E9C5A}" destId="{8FE5BA0C-D49E-47E9-935D-87012E2EAFA4}" srcOrd="0" destOrd="0" parTransId="{85808EE0-72A4-47D2-A09A-C63DF7364DF1}" sibTransId="{E7C244CC-9E6B-46D4-B637-9C1534BC450C}"/>
    <dgm:cxn modelId="{37B18D03-ADC0-43F7-8F46-B29FA7745EA2}" type="presOf" srcId="{2A76DC26-63D8-4D63-9714-C8A2AC2E9C5A}" destId="{50FC1D9B-951B-43FE-AEA9-2963D6B89302}" srcOrd="0" destOrd="0" presId="urn:microsoft.com/office/officeart/2005/8/layout/vList2"/>
    <dgm:cxn modelId="{DCED9D24-9844-446D-9284-0A8DAC5F0D28}" type="presParOf" srcId="{50FC1D9B-951B-43FE-AEA9-2963D6B89302}" destId="{891089D7-1D11-432A-AD3C-BB02EA037DC2}"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145CF6AB-E498-46A1-B2C3-295BEC344813}" type="presOf" srcId="{BBFD8150-06C3-4705-9B2F-0FE85ABE67B4}" destId="{0A34FDD3-A22E-4B6E-8D32-6EEAB3BC702A}" srcOrd="0" destOrd="0" presId="urn:microsoft.com/office/officeart/2005/8/layout/vList2"/>
    <dgm:cxn modelId="{81397AA9-6C25-414C-9ADA-EBEAF732215C}"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BB400523-13B5-44D0-935D-BBE520B5B811}" type="presParOf" srcId="{0A34FDD3-A22E-4B6E-8D32-6EEAB3BC702A}" destId="{85363094-EC00-455B-8A88-732D5429804C}"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4084D5-C654-4E53-8C03-305BB44BB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B4A843E-A16F-425F-94E7-779A1F7E259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Zorbalara Öneriler </a:t>
          </a:r>
          <a:endParaRPr lang="tr-TR" sz="3600" dirty="0"/>
        </a:p>
      </dgm:t>
    </dgm:pt>
    <dgm:pt modelId="{92C69257-8775-4FA9-B763-7714AF0A8DEB}" type="parTrans" cxnId="{986DB73A-D42E-426B-85AD-479EB4A5AD4B}">
      <dgm:prSet/>
      <dgm:spPr/>
      <dgm:t>
        <a:bodyPr/>
        <a:lstStyle/>
        <a:p>
          <a:endParaRPr lang="tr-TR"/>
        </a:p>
      </dgm:t>
    </dgm:pt>
    <dgm:pt modelId="{AE064AD3-7B7E-41E2-921B-B2FC758F7399}" type="sibTrans" cxnId="{986DB73A-D42E-426B-85AD-479EB4A5AD4B}">
      <dgm:prSet/>
      <dgm:spPr/>
      <dgm:t>
        <a:bodyPr/>
        <a:lstStyle/>
        <a:p>
          <a:endParaRPr lang="tr-TR"/>
        </a:p>
      </dgm:t>
    </dgm:pt>
    <dgm:pt modelId="{67B52C20-8FE0-4643-9A52-50A7DB826110}" type="pres">
      <dgm:prSet presAssocID="{924084D5-C654-4E53-8C03-305BB44BB267}" presName="linear" presStyleCnt="0">
        <dgm:presLayoutVars>
          <dgm:animLvl val="lvl"/>
          <dgm:resizeHandles val="exact"/>
        </dgm:presLayoutVars>
      </dgm:prSet>
      <dgm:spPr/>
      <dgm:t>
        <a:bodyPr/>
        <a:lstStyle/>
        <a:p>
          <a:endParaRPr lang="tr-TR"/>
        </a:p>
      </dgm:t>
    </dgm:pt>
    <dgm:pt modelId="{88ACE453-7CFC-4EEF-8027-C84FCE46438D}" type="pres">
      <dgm:prSet presAssocID="{3B4A843E-A16F-425F-94E7-779A1F7E2599}" presName="parentText" presStyleLbl="node1" presStyleIdx="0" presStyleCnt="1" custScaleY="100083">
        <dgm:presLayoutVars>
          <dgm:chMax val="0"/>
          <dgm:bulletEnabled val="1"/>
        </dgm:presLayoutVars>
      </dgm:prSet>
      <dgm:spPr/>
      <dgm:t>
        <a:bodyPr/>
        <a:lstStyle/>
        <a:p>
          <a:endParaRPr lang="tr-TR"/>
        </a:p>
      </dgm:t>
    </dgm:pt>
  </dgm:ptLst>
  <dgm:cxnLst>
    <dgm:cxn modelId="{A65927F9-6FD2-4BE5-80D5-3BBE1CDF79D5}" type="presOf" srcId="{3B4A843E-A16F-425F-94E7-779A1F7E2599}" destId="{88ACE453-7CFC-4EEF-8027-C84FCE46438D}" srcOrd="0" destOrd="0" presId="urn:microsoft.com/office/officeart/2005/8/layout/vList2"/>
    <dgm:cxn modelId="{01B0AE72-4B80-49B7-BA4F-230AE2CD1186}" type="presOf" srcId="{924084D5-C654-4E53-8C03-305BB44BB267}" destId="{67B52C20-8FE0-4643-9A52-50A7DB826110}" srcOrd="0" destOrd="0" presId="urn:microsoft.com/office/officeart/2005/8/layout/vList2"/>
    <dgm:cxn modelId="{986DB73A-D42E-426B-85AD-479EB4A5AD4B}" srcId="{924084D5-C654-4E53-8C03-305BB44BB267}" destId="{3B4A843E-A16F-425F-94E7-779A1F7E2599}" srcOrd="0" destOrd="0" parTransId="{92C69257-8775-4FA9-B763-7714AF0A8DEB}" sibTransId="{AE064AD3-7B7E-41E2-921B-B2FC758F7399}"/>
    <dgm:cxn modelId="{3A50D960-69F0-415A-BB8B-30DD7C7AA358}" type="presParOf" srcId="{67B52C20-8FE0-4643-9A52-50A7DB826110}" destId="{88ACE453-7CFC-4EEF-8027-C84FCE46438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smtClean="0">
              <a:solidFill>
                <a:srgbClr val="FF0000"/>
              </a:solidFill>
            </a:rPr>
            <a:t>UNUTMAYIN</a:t>
          </a:r>
          <a:endParaRPr lang="tr-TR" sz="5400" b="1">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F52BC210-0F2E-424F-88C4-6098840F1497}" type="presOf" srcId="{60B9EBC6-BA5C-4F89-97C2-8C66BAED1370}" destId="{6CF7E42F-6405-44FD-87E3-941A6E988FB7}" srcOrd="0" destOrd="0" presId="urn:microsoft.com/office/officeart/2005/8/layout/vList2"/>
    <dgm:cxn modelId="{9A52C27A-F078-4E53-A8B6-D808947FA96C}" type="presOf" srcId="{EB16C4A2-E743-4E7D-9601-05B4D39CD6D3}" destId="{7D7857C9-64A3-4D34-82B1-95F188E59E82}" srcOrd="0" destOrd="0" presId="urn:microsoft.com/office/officeart/2005/8/layout/vList2"/>
    <dgm:cxn modelId="{AB15835C-E4B0-4F73-80B5-742440B8FC8D}" type="presParOf" srcId="{7D7857C9-64A3-4D34-82B1-95F188E59E82}" destId="{6CF7E42F-6405-44FD-87E3-941A6E988FB7}"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NeighborX="-34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298F27-9C39-4100-B00D-3C3921BD0F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1C4873-1725-4808-8F14-95BBA9597A13}">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400" b="1" dirty="0" smtClean="0"/>
            <a:t>ZORBALIK</a:t>
          </a:r>
          <a:endParaRPr lang="tr-TR" sz="4800" dirty="0"/>
        </a:p>
      </dgm:t>
    </dgm:pt>
    <dgm:pt modelId="{31CFDCC8-ADF5-486F-A9DF-9CB3F3E20930}" type="parTrans" cxnId="{0A166BD3-20E3-459E-ADC4-5E10C96CB27A}">
      <dgm:prSet/>
      <dgm:spPr/>
      <dgm:t>
        <a:bodyPr/>
        <a:lstStyle/>
        <a:p>
          <a:endParaRPr lang="tr-TR"/>
        </a:p>
      </dgm:t>
    </dgm:pt>
    <dgm:pt modelId="{15D36473-17E6-48C5-A182-DEB3328192C6}" type="sibTrans" cxnId="{0A166BD3-20E3-459E-ADC4-5E10C96CB27A}">
      <dgm:prSet/>
      <dgm:spPr/>
      <dgm:t>
        <a:bodyPr/>
        <a:lstStyle/>
        <a:p>
          <a:endParaRPr lang="tr-TR"/>
        </a:p>
      </dgm:t>
    </dgm:pt>
    <dgm:pt modelId="{102C2649-3B61-4BB3-B250-8846FF27115E}" type="pres">
      <dgm:prSet presAssocID="{7C298F27-9C39-4100-B00D-3C3921BD0F55}" presName="linear" presStyleCnt="0">
        <dgm:presLayoutVars>
          <dgm:animLvl val="lvl"/>
          <dgm:resizeHandles val="exact"/>
        </dgm:presLayoutVars>
      </dgm:prSet>
      <dgm:spPr/>
      <dgm:t>
        <a:bodyPr/>
        <a:lstStyle/>
        <a:p>
          <a:endParaRPr lang="tr-TR"/>
        </a:p>
      </dgm:t>
    </dgm:pt>
    <dgm:pt modelId="{B7D9DDAD-C971-4E6C-A76F-6E6564F32842}" type="pres">
      <dgm:prSet presAssocID="{C11C4873-1725-4808-8F14-95BBA9597A13}" presName="parentText" presStyleLbl="node1" presStyleIdx="0" presStyleCnt="1">
        <dgm:presLayoutVars>
          <dgm:chMax val="0"/>
          <dgm:bulletEnabled val="1"/>
        </dgm:presLayoutVars>
      </dgm:prSet>
      <dgm:spPr/>
      <dgm:t>
        <a:bodyPr/>
        <a:lstStyle/>
        <a:p>
          <a:endParaRPr lang="tr-TR"/>
        </a:p>
      </dgm:t>
    </dgm:pt>
  </dgm:ptLst>
  <dgm:cxnLst>
    <dgm:cxn modelId="{0A166BD3-20E3-459E-ADC4-5E10C96CB27A}" srcId="{7C298F27-9C39-4100-B00D-3C3921BD0F55}" destId="{C11C4873-1725-4808-8F14-95BBA9597A13}" srcOrd="0" destOrd="0" parTransId="{31CFDCC8-ADF5-486F-A9DF-9CB3F3E20930}" sibTransId="{15D36473-17E6-48C5-A182-DEB3328192C6}"/>
    <dgm:cxn modelId="{4B0A44A8-5819-48D0-965A-57EFFF523801}" type="presOf" srcId="{C11C4873-1725-4808-8F14-95BBA9597A13}" destId="{B7D9DDAD-C971-4E6C-A76F-6E6564F32842}" srcOrd="0" destOrd="0" presId="urn:microsoft.com/office/officeart/2005/8/layout/vList2"/>
    <dgm:cxn modelId="{FAF992EB-DAA7-494A-9E1B-1A88A26F2D4F}" type="presOf" srcId="{7C298F27-9C39-4100-B00D-3C3921BD0F55}" destId="{102C2649-3B61-4BB3-B250-8846FF27115E}" srcOrd="0" destOrd="0" presId="urn:microsoft.com/office/officeart/2005/8/layout/vList2"/>
    <dgm:cxn modelId="{E444C7D7-26CA-4025-887B-8D86ED1226F0}" type="presParOf" srcId="{102C2649-3B61-4BB3-B250-8846FF27115E}" destId="{B7D9DDAD-C971-4E6C-A76F-6E6564F32842}"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9F5EF-65EA-4797-866F-F9232A2431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E8326D5-EDDC-4D7A-866D-427E614D1104}">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2800" dirty="0" smtClean="0">
              <a:solidFill>
                <a:srgbClr val="FF0000"/>
              </a:solidFill>
            </a:rPr>
            <a:t>Zorbalık</a:t>
          </a:r>
          <a:r>
            <a:rPr lang="tr-TR" sz="2800" dirty="0" smtClean="0"/>
            <a:t>, güç eşitliğinin olmadığı, süreklilik gösteren zarar verici veya rahatsız edici saldırgan davranışları tanımlamak üzere kullanılır. </a:t>
          </a:r>
          <a:endParaRPr lang="tr-TR" sz="2800" dirty="0"/>
        </a:p>
      </dgm:t>
    </dgm:pt>
    <dgm:pt modelId="{5489F29D-36FE-4578-9B34-E601EA39A308}" type="parTrans" cxnId="{86649C90-F469-4B96-BD6C-A2948133488F}">
      <dgm:prSet/>
      <dgm:spPr/>
      <dgm:t>
        <a:bodyPr/>
        <a:lstStyle/>
        <a:p>
          <a:endParaRPr lang="tr-TR"/>
        </a:p>
      </dgm:t>
    </dgm:pt>
    <dgm:pt modelId="{ED90C38A-BC68-42CC-AFB4-F9DAB394041D}" type="sibTrans" cxnId="{86649C90-F469-4B96-BD6C-A2948133488F}">
      <dgm:prSet/>
      <dgm:spPr/>
      <dgm:t>
        <a:bodyPr/>
        <a:lstStyle/>
        <a:p>
          <a:endParaRPr lang="tr-TR"/>
        </a:p>
      </dgm:t>
    </dgm:pt>
    <dgm:pt modelId="{2C5934BB-CCA1-47C5-A146-1D493D773D36}" type="pres">
      <dgm:prSet presAssocID="{3B89F5EF-65EA-4797-866F-F9232A243145}" presName="linear" presStyleCnt="0">
        <dgm:presLayoutVars>
          <dgm:animLvl val="lvl"/>
          <dgm:resizeHandles val="exact"/>
        </dgm:presLayoutVars>
      </dgm:prSet>
      <dgm:spPr/>
      <dgm:t>
        <a:bodyPr/>
        <a:lstStyle/>
        <a:p>
          <a:endParaRPr lang="tr-TR"/>
        </a:p>
      </dgm:t>
    </dgm:pt>
    <dgm:pt modelId="{17926605-7FFD-4248-ADE8-C021D6F98FEF}" type="pres">
      <dgm:prSet presAssocID="{FE8326D5-EDDC-4D7A-866D-427E614D1104}" presName="parentText" presStyleLbl="node1" presStyleIdx="0" presStyleCnt="1" custLinFactNeighborX="384" custLinFactNeighborY="-2065">
        <dgm:presLayoutVars>
          <dgm:chMax val="0"/>
          <dgm:bulletEnabled val="1"/>
        </dgm:presLayoutVars>
      </dgm:prSet>
      <dgm:spPr/>
      <dgm:t>
        <a:bodyPr/>
        <a:lstStyle/>
        <a:p>
          <a:endParaRPr lang="tr-TR"/>
        </a:p>
      </dgm:t>
    </dgm:pt>
  </dgm:ptLst>
  <dgm:cxnLst>
    <dgm:cxn modelId="{C2455EB5-83F8-475E-BCC6-2C8A2B0A41AD}" type="presOf" srcId="{3B89F5EF-65EA-4797-866F-F9232A243145}" destId="{2C5934BB-CCA1-47C5-A146-1D493D773D36}" srcOrd="0" destOrd="0" presId="urn:microsoft.com/office/officeart/2005/8/layout/vList2"/>
    <dgm:cxn modelId="{BE187A82-7BDE-4D3F-87FB-14986232B2D5}" type="presOf" srcId="{FE8326D5-EDDC-4D7A-866D-427E614D1104}" destId="{17926605-7FFD-4248-ADE8-C021D6F98FEF}" srcOrd="0" destOrd="0" presId="urn:microsoft.com/office/officeart/2005/8/layout/vList2"/>
    <dgm:cxn modelId="{86649C90-F469-4B96-BD6C-A2948133488F}" srcId="{3B89F5EF-65EA-4797-866F-F9232A243145}" destId="{FE8326D5-EDDC-4D7A-866D-427E614D1104}" srcOrd="0" destOrd="0" parTransId="{5489F29D-36FE-4578-9B34-E601EA39A308}" sibTransId="{ED90C38A-BC68-42CC-AFB4-F9DAB394041D}"/>
    <dgm:cxn modelId="{16BBE8B4-9342-46C3-AA04-3366436E631F}" type="presParOf" srcId="{2C5934BB-CCA1-47C5-A146-1D493D773D36}" destId="{17926605-7FFD-4248-ADE8-C021D6F98FEF}"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600" b="1" dirty="0" err="1" smtClean="0"/>
            <a:t>Akran</a:t>
          </a:r>
          <a:r>
            <a:rPr lang="en-GB" sz="3600" b="1" dirty="0" smtClean="0"/>
            <a:t> Zorbalığı </a:t>
          </a:r>
          <a:endParaRPr lang="tr-TR" sz="36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6</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21</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9497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7</a:t>
            </a:fld>
            <a:endParaRPr lang="tr-TR" altLang="tr-TR"/>
          </a:p>
        </p:txBody>
      </p:sp>
    </p:spTree>
    <p:extLst>
      <p:ext uri="{BB962C8B-B14F-4D97-AF65-F5344CB8AC3E}">
        <p14:creationId xmlns=""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8</a:t>
            </a:fld>
            <a:endParaRPr lang="tr-TR" altLang="tr-TR"/>
          </a:p>
        </p:txBody>
      </p:sp>
    </p:spTree>
    <p:extLst>
      <p:ext uri="{BB962C8B-B14F-4D97-AF65-F5344CB8AC3E}">
        <p14:creationId xmlns=""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pPr/>
              <a:t>9</a:t>
            </a:fld>
            <a:endParaRPr lang="tr-TR"/>
          </a:p>
        </p:txBody>
      </p:sp>
    </p:spTree>
    <p:extLst>
      <p:ext uri="{BB962C8B-B14F-4D97-AF65-F5344CB8AC3E}">
        <p14:creationId xmlns="" xmlns:p14="http://schemas.microsoft.com/office/powerpoint/2010/main" val="4566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1576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17</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0188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18</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145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19</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8343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20</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7718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5.10.2017</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7" Type="http://schemas.microsoft.com/office/2007/relationships/diagramDrawing" Target="../diagrams/drawing10.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16.jpeg"/><Relationship Id="rId7" Type="http://schemas.openxmlformats.org/officeDocument/2006/relationships/diagramData" Target="../diagrams/data1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1.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2.xml"/><Relationship Id="rId4" Type="http://schemas.openxmlformats.org/officeDocument/2006/relationships/image" Target="../media/image17.jpeg"/><Relationship Id="rId9"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4.jpeg"/><Relationship Id="rId7" Type="http://schemas.openxmlformats.org/officeDocument/2006/relationships/diagramColors" Target="../diagrams/colors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7" Type="http://schemas.microsoft.com/office/2007/relationships/diagramDrawing" Target="../diagrams/drawing13.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diagramLayout" Target="../diagrams/layout15.xml"/><Relationship Id="rId7" Type="http://schemas.openxmlformats.org/officeDocument/2006/relationships/diagramLayout" Target="../diagrams/layout16.xml"/><Relationship Id="rId12" Type="http://schemas.microsoft.com/office/2007/relationships/diagramDrawing" Target="../diagrams/drawing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openxmlformats.org/officeDocument/2006/relationships/diagramData" Target="../diagrams/data16.xml"/><Relationship Id="rId11" Type="http://schemas.microsoft.com/office/2007/relationships/diagramDrawing" Target="../diagrams/drawing14.xml"/><Relationship Id="rId5" Type="http://schemas.openxmlformats.org/officeDocument/2006/relationships/diagramColors" Target="../diagrams/colors15.xml"/><Relationship Id="rId10" Type="http://schemas.openxmlformats.org/officeDocument/2006/relationships/image" Target="../media/image30.jpeg"/><Relationship Id="rId4" Type="http://schemas.openxmlformats.org/officeDocument/2006/relationships/diagramQuickStyle" Target="../diagrams/quickStyle15.xml"/><Relationship Id="rId9" Type="http://schemas.openxmlformats.org/officeDocument/2006/relationships/diagramColors" Target="../diagrams/colors16.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2.xml"/><Relationship Id="rId5" Type="http://schemas.openxmlformats.org/officeDocument/2006/relationships/diagramColors" Target="../diagrams/colors3.xml"/><Relationship Id="rId10" Type="http://schemas.openxmlformats.org/officeDocument/2006/relationships/image" Target="../media/image5.jpeg"/><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12"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4.xml"/><Relationship Id="rId5" Type="http://schemas.openxmlformats.org/officeDocument/2006/relationships/diagramColors" Target="../diagrams/colors5.xml"/><Relationship Id="rId10" Type="http://schemas.openxmlformats.org/officeDocument/2006/relationships/image" Target="../media/image6.jpeg"/><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7.xm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13" Type="http://schemas.microsoft.com/office/2007/relationships/diagramDrawing" Target="../diagrams/drawing7.xml"/><Relationship Id="rId3" Type="http://schemas.openxmlformats.org/officeDocument/2006/relationships/diagramData" Target="../diagrams/data8.xml"/><Relationship Id="rId7" Type="http://schemas.openxmlformats.org/officeDocument/2006/relationships/diagramData" Target="../diagrams/data9.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8.jpeg"/><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 Id="rId14" Type="http://schemas.microsoft.com/office/2007/relationships/diagramDrawing" Target="../diagrams/drawing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diagramDrawing" Target="../diagrams/drawin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578156" y="361950"/>
          <a:ext cx="9144000" cy="581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4488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876" y="1924494"/>
            <a:ext cx="5784112" cy="3912780"/>
          </a:xfrm>
        </p:spPr>
        <p:style>
          <a:lnRef idx="1">
            <a:schemeClr val="accent4"/>
          </a:lnRef>
          <a:fillRef idx="2">
            <a:schemeClr val="accent4"/>
          </a:fillRef>
          <a:effectRef idx="1">
            <a:schemeClr val="accent4"/>
          </a:effectRef>
          <a:fontRef idx="minor">
            <a:schemeClr val="dk1"/>
          </a:fontRef>
        </p:style>
        <p:txBody>
          <a:bodyPr>
            <a:noAutofit/>
          </a:bodyPr>
          <a:lstStyle/>
          <a:p>
            <a:r>
              <a:rPr lang="tr-TR" sz="2800" dirty="0" smtClean="0"/>
              <a:t>Okulun </a:t>
            </a:r>
            <a:r>
              <a:rPr lang="tr-TR" sz="2800" dirty="0"/>
              <a:t>içindeki zorbalığın, okula geliş gidiş sırasındaki zorbalıktan çok daha sık olduğunu, okuldaki “</a:t>
            </a:r>
            <a:r>
              <a:rPr lang="tr-TR" sz="2800" dirty="0">
                <a:solidFill>
                  <a:srgbClr val="FF0000"/>
                </a:solidFill>
              </a:rPr>
              <a:t>oyun bahçesinin</a:t>
            </a:r>
            <a:r>
              <a:rPr lang="tr-TR" sz="2800" dirty="0"/>
              <a:t>” en tipik yer olduğunu, bunu “</a:t>
            </a:r>
            <a:r>
              <a:rPr lang="tr-TR" sz="2800" dirty="0">
                <a:solidFill>
                  <a:srgbClr val="FF0000"/>
                </a:solidFill>
              </a:rPr>
              <a:t>koridorlar</a:t>
            </a:r>
            <a:r>
              <a:rPr lang="tr-TR" sz="2800" dirty="0"/>
              <a:t>”, “</a:t>
            </a:r>
            <a:r>
              <a:rPr lang="tr-TR" sz="2800" dirty="0">
                <a:solidFill>
                  <a:srgbClr val="FF0000"/>
                </a:solidFill>
              </a:rPr>
              <a:t>sınıfın içi</a:t>
            </a:r>
            <a:r>
              <a:rPr lang="tr-TR" sz="2800" dirty="0"/>
              <a:t>”, “</a:t>
            </a:r>
            <a:r>
              <a:rPr lang="tr-TR" sz="2800" dirty="0">
                <a:solidFill>
                  <a:srgbClr val="FF0000"/>
                </a:solidFill>
              </a:rPr>
              <a:t>kantin</a:t>
            </a:r>
            <a:r>
              <a:rPr lang="tr-TR" sz="2800" dirty="0"/>
              <a:t> ve </a:t>
            </a:r>
            <a:r>
              <a:rPr lang="tr-TR" sz="2800" dirty="0">
                <a:solidFill>
                  <a:srgbClr val="FF0000"/>
                </a:solidFill>
              </a:rPr>
              <a:t>tuvaletlerin</a:t>
            </a:r>
            <a:r>
              <a:rPr lang="tr-TR" sz="2800" dirty="0"/>
              <a:t>” izlediğini, yatılı okullarda zorbalığın en yaygın olarak “</a:t>
            </a:r>
            <a:r>
              <a:rPr lang="tr-TR" sz="2800" dirty="0" err="1">
                <a:solidFill>
                  <a:srgbClr val="FF0000"/>
                </a:solidFill>
              </a:rPr>
              <a:t>yatakhane</a:t>
            </a:r>
            <a:r>
              <a:rPr lang="tr-TR" sz="2800" dirty="0" err="1"/>
              <a:t>”de</a:t>
            </a:r>
            <a:r>
              <a:rPr lang="tr-TR" sz="2800" dirty="0"/>
              <a:t> </a:t>
            </a:r>
          </a:p>
        </p:txBody>
      </p:sp>
      <p:graphicFrame>
        <p:nvGraphicFramePr>
          <p:cNvPr id="5" name="Diyagram 4"/>
          <p:cNvGraphicFramePr/>
          <p:nvPr>
            <p:extLst>
              <p:ext uri="{D42A27DB-BD31-4B8C-83A1-F6EECF244321}">
                <p14:modId xmlns="" xmlns:p14="http://schemas.microsoft.com/office/powerpoint/2010/main" val="2082743400"/>
              </p:ext>
            </p:extLst>
          </p:nvPr>
        </p:nvGraphicFramePr>
        <p:xfrm>
          <a:off x="2158409" y="276448"/>
          <a:ext cx="8835656" cy="94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868188" y="2216889"/>
            <a:ext cx="4991985" cy="3327990"/>
          </a:xfrm>
          <a:prstGeom prst="rect">
            <a:avLst/>
          </a:prstGeom>
        </p:spPr>
      </p:pic>
    </p:spTree>
    <p:extLst>
      <p:ext uri="{BB962C8B-B14F-4D97-AF65-F5344CB8AC3E}">
        <p14:creationId xmlns=""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11</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09795" y="1270793"/>
            <a:ext cx="2146300" cy="237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67662" y="1270793"/>
            <a:ext cx="3099548" cy="242820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2152" y="3647280"/>
            <a:ext cx="2793306" cy="279330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967662" y="4221164"/>
            <a:ext cx="2800185" cy="24352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aphicFrame>
        <p:nvGraphicFramePr>
          <p:cNvPr id="2" name="Diyagram 1"/>
          <p:cNvGraphicFramePr/>
          <p:nvPr>
            <p:extLst>
              <p:ext uri="{D42A27DB-BD31-4B8C-83A1-F6EECF244321}">
                <p14:modId xmlns=""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354023" y="1196975"/>
            <a:ext cx="2715074" cy="5459414"/>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latin typeface="+mn-lt"/>
              </a:rPr>
              <a:t>Şok</a:t>
            </a:r>
          </a:p>
          <a:p>
            <a:pPr>
              <a:lnSpc>
                <a:spcPct val="90000"/>
              </a:lnSpc>
              <a:buFont typeface="Wingdings" panose="05000000000000000000" pitchFamily="2" charset="2"/>
              <a:buChar char="Ø"/>
            </a:pPr>
            <a:r>
              <a:rPr lang="tr-TR" altLang="tr-TR" sz="2800" b="1" dirty="0">
                <a:solidFill>
                  <a:srgbClr val="FF0000"/>
                </a:solidFill>
                <a:latin typeface="+mn-lt"/>
              </a:rPr>
              <a:t>Korku</a:t>
            </a:r>
          </a:p>
          <a:p>
            <a:pPr>
              <a:lnSpc>
                <a:spcPct val="90000"/>
              </a:lnSpc>
              <a:buFont typeface="Wingdings" panose="05000000000000000000" pitchFamily="2" charset="2"/>
              <a:buChar char="Ø"/>
            </a:pPr>
            <a:r>
              <a:rPr lang="tr-TR" altLang="tr-TR" sz="2800" b="1" dirty="0">
                <a:solidFill>
                  <a:srgbClr val="FF0000"/>
                </a:solidFill>
                <a:latin typeface="+mn-lt"/>
              </a:rPr>
              <a:t>Panik</a:t>
            </a:r>
          </a:p>
          <a:p>
            <a:pPr>
              <a:lnSpc>
                <a:spcPct val="90000"/>
              </a:lnSpc>
              <a:buFont typeface="Wingdings" panose="05000000000000000000" pitchFamily="2" charset="2"/>
              <a:buChar char="Ø"/>
            </a:pPr>
            <a:r>
              <a:rPr lang="tr-TR" altLang="tr-TR" sz="2800" b="1" dirty="0">
                <a:solidFill>
                  <a:srgbClr val="FF0000"/>
                </a:solidFill>
                <a:latin typeface="+mn-lt"/>
              </a:rPr>
              <a:t>Öfke</a:t>
            </a:r>
          </a:p>
          <a:p>
            <a:pPr>
              <a:lnSpc>
                <a:spcPct val="90000"/>
              </a:lnSpc>
              <a:buFont typeface="Wingdings" panose="05000000000000000000" pitchFamily="2" charset="2"/>
              <a:buChar char="Ø"/>
            </a:pPr>
            <a:r>
              <a:rPr lang="tr-TR" altLang="tr-TR" sz="2800" b="1" dirty="0">
                <a:solidFill>
                  <a:srgbClr val="FF0000"/>
                </a:solidFill>
                <a:latin typeface="+mn-lt"/>
              </a:rPr>
              <a:t>Kızgınlık</a:t>
            </a:r>
          </a:p>
          <a:p>
            <a:pPr>
              <a:lnSpc>
                <a:spcPct val="90000"/>
              </a:lnSpc>
              <a:buFont typeface="Wingdings" panose="05000000000000000000" pitchFamily="2" charset="2"/>
              <a:buChar char="Ø"/>
            </a:pPr>
            <a:r>
              <a:rPr lang="tr-TR" altLang="tr-TR" sz="2800" b="1" dirty="0">
                <a:solidFill>
                  <a:srgbClr val="FF0000"/>
                </a:solidFill>
                <a:latin typeface="+mn-lt"/>
              </a:rPr>
              <a:t>Endişe</a:t>
            </a:r>
          </a:p>
          <a:p>
            <a:pPr>
              <a:lnSpc>
                <a:spcPct val="90000"/>
              </a:lnSpc>
              <a:buFont typeface="Wingdings" panose="05000000000000000000" pitchFamily="2" charset="2"/>
              <a:buChar char="Ø"/>
            </a:pPr>
            <a:r>
              <a:rPr lang="tr-TR" altLang="tr-TR" sz="2800" b="1" dirty="0">
                <a:solidFill>
                  <a:srgbClr val="FF0000"/>
                </a:solidFill>
                <a:latin typeface="+mn-lt"/>
              </a:rPr>
              <a:t>Yetersizlik</a:t>
            </a:r>
          </a:p>
          <a:p>
            <a:pPr>
              <a:lnSpc>
                <a:spcPct val="90000"/>
              </a:lnSpc>
              <a:buFont typeface="Wingdings" panose="05000000000000000000" pitchFamily="2" charset="2"/>
              <a:buChar char="Ø"/>
            </a:pPr>
            <a:r>
              <a:rPr lang="tr-TR" altLang="tr-TR" sz="2800" b="1" dirty="0">
                <a:solidFill>
                  <a:srgbClr val="FF0000"/>
                </a:solidFill>
                <a:latin typeface="+mn-lt"/>
              </a:rPr>
              <a:t>Suçluluk</a:t>
            </a:r>
          </a:p>
          <a:p>
            <a:pPr>
              <a:lnSpc>
                <a:spcPct val="90000"/>
              </a:lnSpc>
              <a:buFont typeface="Wingdings" panose="05000000000000000000" pitchFamily="2" charset="2"/>
              <a:buChar char="Ø"/>
            </a:pPr>
            <a:r>
              <a:rPr lang="tr-TR" altLang="tr-TR" sz="2800" b="1" dirty="0">
                <a:solidFill>
                  <a:srgbClr val="FF0000"/>
                </a:solidFill>
                <a:latin typeface="+mn-lt"/>
              </a:rPr>
              <a:t>Üzüntü</a:t>
            </a:r>
          </a:p>
          <a:p>
            <a:pPr>
              <a:lnSpc>
                <a:spcPct val="90000"/>
              </a:lnSpc>
              <a:buFont typeface="Wingdings" panose="05000000000000000000" pitchFamily="2" charset="2"/>
              <a:buChar char="Ø"/>
            </a:pPr>
            <a:r>
              <a:rPr lang="tr-TR" altLang="tr-TR" sz="2800" b="1" dirty="0">
                <a:solidFill>
                  <a:srgbClr val="FF0000"/>
                </a:solidFill>
                <a:latin typeface="+mn-lt"/>
              </a:rPr>
              <a:t>Acı</a:t>
            </a:r>
          </a:p>
          <a:p>
            <a:pPr>
              <a:lnSpc>
                <a:spcPct val="90000"/>
              </a:lnSpc>
              <a:buFont typeface="Wingdings" panose="05000000000000000000" pitchFamily="2" charset="2"/>
              <a:buChar char="Ø"/>
            </a:pPr>
            <a:r>
              <a:rPr lang="tr-TR" altLang="tr-TR" sz="2800" b="1" dirty="0" smtClean="0">
                <a:solidFill>
                  <a:srgbClr val="FF0000"/>
                </a:solidFill>
                <a:latin typeface="+mn-lt"/>
              </a:rPr>
              <a:t>Pişmanlık</a:t>
            </a:r>
            <a:endParaRPr lang="tr-TR" altLang="tr-TR" sz="2800" b="1" dirty="0">
              <a:solidFill>
                <a:srgbClr val="FF0000"/>
              </a:solidFill>
              <a:latin typeface="+mn-lt"/>
            </a:endParaRPr>
          </a:p>
        </p:txBody>
      </p:sp>
    </p:spTree>
    <p:extLst>
      <p:ext uri="{BB962C8B-B14F-4D97-AF65-F5344CB8AC3E}">
        <p14:creationId xmlns=""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evbaymur.com/images/alev-baymur/hayi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177" y="1791333"/>
            <a:ext cx="4186368" cy="3233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
        <p:nvSpPr>
          <p:cNvPr id="5" name="Yuvarlatılmış Dikdörtgen 4"/>
          <p:cNvSpPr/>
          <p:nvPr/>
        </p:nvSpPr>
        <p:spPr>
          <a:xfrm>
            <a:off x="268014" y="5227246"/>
            <a:ext cx="11359309" cy="1299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err="1" smtClean="0"/>
              <a:t>Beden</a:t>
            </a:r>
            <a:r>
              <a:rPr lang="en-GB" sz="2600" b="1" kern="1200" dirty="0" smtClean="0"/>
              <a:t> </a:t>
            </a:r>
            <a:r>
              <a:rPr lang="en-GB" sz="2600" b="1" kern="1200" dirty="0" err="1" smtClean="0"/>
              <a:t>diliniz</a:t>
            </a:r>
            <a:r>
              <a:rPr lang="en-GB" sz="2600" b="1" kern="1200" dirty="0" smtClean="0"/>
              <a:t> önemlidir. </a:t>
            </a:r>
            <a:r>
              <a:rPr lang="en-GB" sz="2600" b="1" kern="1200" dirty="0" err="1" smtClean="0"/>
              <a:t>Ürkek</a:t>
            </a:r>
            <a:r>
              <a:rPr lang="en-GB" sz="2600" b="1" kern="1200" dirty="0" smtClean="0"/>
              <a:t> </a:t>
            </a:r>
            <a:r>
              <a:rPr lang="en-GB" sz="2600" b="1" kern="1200" dirty="0" err="1" smtClean="0"/>
              <a:t>ve</a:t>
            </a:r>
            <a:r>
              <a:rPr lang="en-GB" sz="2600" b="1" kern="1200" dirty="0" smtClean="0"/>
              <a:t> </a:t>
            </a:r>
            <a:r>
              <a:rPr lang="en-GB" sz="2600" b="1" kern="1200" dirty="0" err="1" smtClean="0"/>
              <a:t>çekingen</a:t>
            </a:r>
            <a:r>
              <a:rPr lang="en-GB" sz="2600" b="1" kern="1200" dirty="0" smtClean="0"/>
              <a:t> </a:t>
            </a:r>
            <a:r>
              <a:rPr lang="en-GB" sz="2600" b="1" kern="1200" dirty="0" err="1" smtClean="0"/>
              <a:t>tavırlarla</a:t>
            </a:r>
            <a:r>
              <a:rPr lang="en-GB" sz="2600" b="1" kern="1200" dirty="0" smtClean="0"/>
              <a:t> </a:t>
            </a:r>
            <a:r>
              <a:rPr lang="en-GB" sz="2600" b="1" kern="1200" dirty="0" err="1" smtClean="0"/>
              <a:t>gezerseniz</a:t>
            </a:r>
            <a:r>
              <a:rPr lang="en-GB" sz="2600" b="1" kern="1200" dirty="0" smtClean="0"/>
              <a:t> </a:t>
            </a:r>
            <a:r>
              <a:rPr lang="en-GB" sz="2600" b="1" kern="1200" dirty="0" err="1" smtClean="0"/>
              <a:t>daha</a:t>
            </a:r>
            <a:r>
              <a:rPr lang="en-GB" sz="2600" b="1" kern="1200" dirty="0" smtClean="0"/>
              <a:t> </a:t>
            </a:r>
            <a:r>
              <a:rPr lang="en-GB" sz="2600" b="1" kern="1200" dirty="0" err="1" smtClean="0"/>
              <a:t>fazla</a:t>
            </a:r>
            <a:r>
              <a:rPr lang="en-GB" sz="2600" b="1" kern="1200" dirty="0" smtClean="0"/>
              <a:t> </a:t>
            </a:r>
            <a:r>
              <a:rPr lang="en-GB" sz="2600" b="1" kern="1200" dirty="0" err="1" smtClean="0"/>
              <a:t>dikkat</a:t>
            </a:r>
            <a:r>
              <a:rPr lang="en-GB" sz="2600" b="1" kern="1200" dirty="0" smtClean="0"/>
              <a:t> </a:t>
            </a:r>
            <a:r>
              <a:rPr lang="en-GB" sz="2600" b="1" kern="1200" dirty="0" err="1" smtClean="0"/>
              <a:t>çekersiniz</a:t>
            </a:r>
            <a:r>
              <a:rPr lang="en-GB" sz="2600" b="1" kern="1200" dirty="0" smtClean="0"/>
              <a:t>. </a:t>
            </a:r>
            <a:r>
              <a:rPr lang="en-GB" sz="2600" b="1" kern="1200" dirty="0" err="1" smtClean="0"/>
              <a:t>Özgüvenli</a:t>
            </a:r>
            <a:r>
              <a:rPr lang="en-GB" sz="2600" b="1" kern="1200" dirty="0" smtClean="0"/>
              <a:t> </a:t>
            </a:r>
            <a:r>
              <a:rPr lang="en-GB" sz="2600" b="1" kern="1200" dirty="0" err="1" smtClean="0"/>
              <a:t>bir</a:t>
            </a:r>
            <a:r>
              <a:rPr lang="en-GB" sz="2600" b="1" kern="1200" dirty="0" smtClean="0"/>
              <a:t> </a:t>
            </a:r>
            <a:r>
              <a:rPr lang="en-GB" sz="2600" b="1" kern="1200" dirty="0" err="1" smtClean="0"/>
              <a:t>tavırla</a:t>
            </a:r>
            <a:r>
              <a:rPr lang="en-GB" sz="2600" b="1" kern="1200" dirty="0" smtClean="0"/>
              <a:t> </a:t>
            </a:r>
            <a:r>
              <a:rPr lang="en-GB" sz="2600" b="1" kern="1200" dirty="0" err="1" smtClean="0"/>
              <a:t>durursanız</a:t>
            </a:r>
            <a:r>
              <a:rPr lang="en-GB" sz="2600" b="1" kern="1200" dirty="0" smtClean="0"/>
              <a:t> </a:t>
            </a:r>
            <a:r>
              <a:rPr lang="en-GB" sz="2600" b="1" kern="1200" dirty="0" err="1" smtClean="0"/>
              <a:t>sizinle</a:t>
            </a:r>
            <a:r>
              <a:rPr lang="en-GB" sz="2600" b="1" kern="1200" dirty="0" smtClean="0"/>
              <a:t> </a:t>
            </a:r>
            <a:r>
              <a:rPr lang="en-GB" sz="2600" b="1" kern="1200" dirty="0" err="1" smtClean="0"/>
              <a:t>daha</a:t>
            </a:r>
            <a:r>
              <a:rPr lang="en-GB" sz="2600" b="1" kern="1200" dirty="0" smtClean="0"/>
              <a:t> </a:t>
            </a:r>
            <a:r>
              <a:rPr lang="en-GB" sz="2600" b="1" kern="1200" dirty="0" err="1" smtClean="0"/>
              <a:t>az</a:t>
            </a:r>
            <a:r>
              <a:rPr lang="en-GB" sz="2600" b="1" kern="1200" dirty="0" smtClean="0"/>
              <a:t> </a:t>
            </a:r>
            <a:r>
              <a:rPr lang="en-GB" sz="2600" b="1" kern="1200" dirty="0" err="1" smtClean="0"/>
              <a:t>uğraşırlar</a:t>
            </a:r>
            <a:r>
              <a:rPr lang="en-GB" sz="2600" b="1" kern="1200" dirty="0" smtClean="0"/>
              <a:t>.</a:t>
            </a:r>
            <a:endParaRPr lang="tr-TR" sz="2600" kern="1200" dirty="0"/>
          </a:p>
        </p:txBody>
      </p:sp>
      <p:sp>
        <p:nvSpPr>
          <p:cNvPr id="7" name="Akış Çizelgesi: Sıralı Erişimli Depolama 6"/>
          <p:cNvSpPr/>
          <p:nvPr/>
        </p:nvSpPr>
        <p:spPr>
          <a:xfrm>
            <a:off x="1261242" y="141890"/>
            <a:ext cx="8718146" cy="164944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tr-TR" sz="3200" b="1" dirty="0"/>
              <a:t>Zorbaca Davranışlara Maruz Kalanlar(Mağdur) İçin Stratejiler </a:t>
            </a:r>
            <a:endParaRPr lang="tr-TR" sz="3200" dirty="0"/>
          </a:p>
        </p:txBody>
      </p:sp>
      <p:sp>
        <p:nvSpPr>
          <p:cNvPr id="8" name="Gözyaşı Damlası 7"/>
          <p:cNvSpPr/>
          <p:nvPr/>
        </p:nvSpPr>
        <p:spPr>
          <a:xfrm>
            <a:off x="5155324" y="2383559"/>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endParaRPr lang="tr-TR" sz="2800" dirty="0" smtClean="0"/>
          </a:p>
          <a:p>
            <a:pPr algn="ctr"/>
            <a:r>
              <a:rPr lang="tr-TR" sz="4800" b="1" dirty="0" smtClean="0">
                <a:solidFill>
                  <a:srgbClr val="FF0000"/>
                </a:solidFill>
              </a:rPr>
              <a:t>((Hayır)) </a:t>
            </a:r>
          </a:p>
          <a:p>
            <a:pPr algn="ctr"/>
            <a:r>
              <a:rPr lang="tr-TR" sz="2800" dirty="0" smtClean="0"/>
              <a:t>diyerek </a:t>
            </a:r>
            <a:r>
              <a:rPr lang="tr-TR" sz="2800" dirty="0"/>
              <a:t>zorbayı durdurun.</a:t>
            </a:r>
          </a:p>
        </p:txBody>
      </p:sp>
    </p:spTree>
    <p:extLst>
      <p:ext uri="{BB962C8B-B14F-4D97-AF65-F5344CB8AC3E}">
        <p14:creationId xmlns="" xmlns:p14="http://schemas.microsoft.com/office/powerpoint/2010/main" val="287284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26042" y="1040524"/>
            <a:ext cx="4788191" cy="482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2" name="Gözyaşı Damlası 1"/>
          <p:cNvSpPr/>
          <p:nvPr/>
        </p:nvSpPr>
        <p:spPr>
          <a:xfrm>
            <a:off x="189186" y="2112579"/>
            <a:ext cx="6258911" cy="3200400"/>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a:t>Söylediklerini, yaptıklarını </a:t>
            </a:r>
            <a:r>
              <a:rPr lang="tr-TR" sz="4400" b="1" dirty="0">
                <a:solidFill>
                  <a:srgbClr val="FF0000"/>
                </a:solidFill>
              </a:rPr>
              <a:t>umursamayın</a:t>
            </a:r>
            <a:r>
              <a:rPr lang="tr-TR" sz="3200" b="1" dirty="0"/>
              <a:t> </a:t>
            </a:r>
          </a:p>
          <a:p>
            <a:pPr algn="ctr"/>
            <a:r>
              <a:rPr lang="tr-TR" sz="3200" dirty="0"/>
              <a:t>kendinizi başka şeylerle meşgul edin.</a:t>
            </a:r>
          </a:p>
        </p:txBody>
      </p:sp>
    </p:spTree>
    <p:extLst>
      <p:ext uri="{BB962C8B-B14F-4D97-AF65-F5344CB8AC3E}">
        <p14:creationId xmlns="" xmlns:p14="http://schemas.microsoft.com/office/powerpoint/2010/main" val="28199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smtClean="0">
                <a:solidFill>
                  <a:srgbClr val="FF0000"/>
                </a:solidFill>
              </a:rPr>
              <a:t>Psikolojik Danışmanı </a:t>
            </a:r>
            <a:r>
              <a:rPr lang="tr-TR" sz="2800" b="1" dirty="0">
                <a:solidFill>
                  <a:srgbClr val="FF0000"/>
                </a:solidFill>
              </a:rPr>
              <a:t>(Rehber Öğretmeni) </a:t>
            </a:r>
            <a:r>
              <a:rPr lang="tr-TR" sz="2800" b="1" dirty="0"/>
              <a:t>Yardım </a:t>
            </a:r>
            <a:r>
              <a:rPr lang="tr-TR" sz="2800" b="1" dirty="0" smtClean="0"/>
              <a:t>Alın</a:t>
            </a:r>
            <a:endParaRPr lang="tr-TR" sz="2800" b="1" dirty="0"/>
          </a:p>
        </p:txBody>
      </p:sp>
    </p:spTree>
    <p:extLst>
      <p:ext uri="{BB962C8B-B14F-4D97-AF65-F5344CB8AC3E}">
        <p14:creationId xmlns=""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eciorenmentalaritmetik.net/wp-content/uploads/2013/10/mental.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5518" y="1874638"/>
            <a:ext cx="4020206" cy="454785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Çift Dalga 5"/>
          <p:cNvSpPr/>
          <p:nvPr/>
        </p:nvSpPr>
        <p:spPr>
          <a:xfrm>
            <a:off x="409904" y="204952"/>
            <a:ext cx="11209282" cy="141889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4000" b="1">
                <a:solidFill>
                  <a:srgbClr val="FF0000"/>
                </a:solidFill>
              </a:rPr>
              <a:t>Zorbalığa Uğrayanların Y</a:t>
            </a:r>
            <a:r>
              <a:rPr lang="en-GB" sz="4000" b="1">
                <a:solidFill>
                  <a:srgbClr val="FF0000"/>
                </a:solidFill>
              </a:rPr>
              <a:t>anlış </a:t>
            </a:r>
            <a:r>
              <a:rPr lang="tr-TR" sz="4000" b="1">
                <a:solidFill>
                  <a:srgbClr val="FF0000"/>
                </a:solidFill>
              </a:rPr>
              <a:t>İ</a:t>
            </a:r>
            <a:r>
              <a:rPr lang="en-GB" sz="4000" b="1">
                <a:solidFill>
                  <a:srgbClr val="FF0000"/>
                </a:solidFill>
              </a:rPr>
              <a:t>nançlar</a:t>
            </a:r>
            <a:r>
              <a:rPr lang="tr-TR" sz="4000" b="1">
                <a:solidFill>
                  <a:srgbClr val="FF0000"/>
                </a:solidFill>
              </a:rPr>
              <a:t>ı</a:t>
            </a:r>
            <a:endParaRPr lang="tr-TR" sz="4000" dirty="0">
              <a:solidFill>
                <a:srgbClr val="FF0000"/>
              </a:solidFill>
            </a:endParaRPr>
          </a:p>
        </p:txBody>
      </p:sp>
    </p:spTree>
    <p:extLst>
      <p:ext uri="{BB962C8B-B14F-4D97-AF65-F5344CB8AC3E}">
        <p14:creationId xmlns=""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 name="Akış Çizelgesi: Sayfa Dışı Bağlayıcısı 2"/>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a:solidFill>
                  <a:srgbClr val="FF0000"/>
                </a:solidFill>
              </a:rPr>
              <a:t> </a:t>
            </a:r>
            <a:r>
              <a:rPr lang="en-GB" altLang="tr-TR" sz="3600" b="1">
                <a:solidFill>
                  <a:srgbClr val="FF0000"/>
                </a:solidFill>
              </a:rPr>
              <a:t>1. Zorbalıktan yalnızca “hanım evlatları” yakınır.</a:t>
            </a:r>
            <a:endParaRPr lang="tr-TR" sz="3600"/>
          </a:p>
        </p:txBody>
      </p:sp>
      <p:sp>
        <p:nvSpPr>
          <p:cNvPr id="4" name="Bulut Belirtme Çizgisi 3"/>
          <p:cNvSpPr/>
          <p:nvPr/>
        </p:nvSpPr>
        <p:spPr>
          <a:xfrm>
            <a:off x="107320" y="2490952"/>
            <a:ext cx="12050110" cy="4102141"/>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buClr>
                <a:srgbClr val="E5E5FF"/>
              </a:buClr>
            </a:pPr>
            <a:r>
              <a:rPr lang="en-GB" altLang="tr-TR" sz="2400" b="1" u="sng" dirty="0" err="1">
                <a:solidFill>
                  <a:srgbClr val="002060"/>
                </a:solidFill>
              </a:rPr>
              <a:t>Doğrusu</a:t>
            </a:r>
            <a:r>
              <a:rPr lang="en-GB" altLang="tr-TR" sz="2400" b="1" u="sng" dirty="0">
                <a:solidFill>
                  <a:srgbClr val="002060"/>
                </a:solidFill>
              </a:rPr>
              <a:t>:</a:t>
            </a:r>
            <a:r>
              <a:rPr lang="en-GB" altLang="tr-TR" sz="2400" b="1" dirty="0">
                <a:solidFill>
                  <a:srgbClr val="002060"/>
                </a:solidFill>
              </a:rPr>
              <a:t> </a:t>
            </a:r>
            <a:r>
              <a:rPr lang="tr-TR" altLang="tr-TR" sz="2400" b="1" dirty="0">
                <a:solidFill>
                  <a:srgbClr val="002060"/>
                </a:solidFill>
              </a:rPr>
              <a:t>  </a:t>
            </a:r>
          </a:p>
          <a:p>
            <a:pPr algn="ctr">
              <a:lnSpc>
                <a:spcPct val="100000"/>
              </a:lnSpc>
              <a:buClr>
                <a:srgbClr val="E5E5FF"/>
              </a:buClr>
            </a:pPr>
            <a:r>
              <a:rPr lang="tr-TR" altLang="tr-TR" sz="2400" b="1" dirty="0">
                <a:solidFill>
                  <a:srgbClr val="002060"/>
                </a:solidFill>
              </a:rPr>
              <a:t> </a:t>
            </a:r>
            <a:r>
              <a:rPr lang="en-GB" altLang="tr-TR" sz="2400" b="1" dirty="0" err="1" smtClean="0">
                <a:solidFill>
                  <a:srgbClr val="002060"/>
                </a:solidFill>
              </a:rPr>
              <a:t>Sizlerin</a:t>
            </a:r>
            <a:r>
              <a:rPr lang="en-GB" altLang="tr-TR" sz="2400" b="1" dirty="0" smtClean="0">
                <a:solidFill>
                  <a:srgbClr val="002060"/>
                </a:solidFill>
              </a:rPr>
              <a:t> </a:t>
            </a:r>
            <a:r>
              <a:rPr lang="en-GB" altLang="tr-TR" sz="2400" b="1" dirty="0" err="1">
                <a:solidFill>
                  <a:srgbClr val="002060"/>
                </a:solidFill>
              </a:rPr>
              <a:t>zorbalıktan</a:t>
            </a:r>
            <a:r>
              <a:rPr lang="en-GB" altLang="tr-TR" sz="2400" b="1" dirty="0">
                <a:solidFill>
                  <a:srgbClr val="002060"/>
                </a:solidFill>
              </a:rPr>
              <a:t> </a:t>
            </a:r>
            <a:r>
              <a:rPr lang="en-GB" altLang="tr-TR" sz="2400" b="1" dirty="0" err="1">
                <a:solidFill>
                  <a:srgbClr val="002060"/>
                </a:solidFill>
              </a:rPr>
              <a:t>şikayet</a:t>
            </a:r>
            <a:r>
              <a:rPr lang="en-GB" altLang="tr-TR" sz="2400" b="1" dirty="0">
                <a:solidFill>
                  <a:srgbClr val="002060"/>
                </a:solidFill>
              </a:rPr>
              <a:t> </a:t>
            </a:r>
            <a:r>
              <a:rPr lang="en-GB" altLang="tr-TR" sz="2400" b="1" dirty="0" err="1">
                <a:solidFill>
                  <a:srgbClr val="002060"/>
                </a:solidFill>
              </a:rPr>
              <a:t>etmeniz</a:t>
            </a:r>
            <a:r>
              <a:rPr lang="en-GB" altLang="tr-TR" sz="2400" b="1" dirty="0">
                <a:solidFill>
                  <a:srgbClr val="002060"/>
                </a:solidFill>
              </a:rPr>
              <a:t> “</a:t>
            </a:r>
            <a:r>
              <a:rPr lang="en-GB" altLang="tr-TR" sz="2400" b="1" dirty="0" err="1">
                <a:solidFill>
                  <a:srgbClr val="002060"/>
                </a:solidFill>
              </a:rPr>
              <a:t>hanım</a:t>
            </a:r>
            <a:r>
              <a:rPr lang="en-GB" altLang="tr-TR" sz="2400" b="1" dirty="0">
                <a:solidFill>
                  <a:srgbClr val="002060"/>
                </a:solidFill>
              </a:rPr>
              <a:t> </a:t>
            </a:r>
            <a:r>
              <a:rPr lang="en-GB" altLang="tr-TR" sz="2400" b="1" dirty="0" err="1">
                <a:solidFill>
                  <a:srgbClr val="002060"/>
                </a:solidFill>
              </a:rPr>
              <a:t>evladı</a:t>
            </a:r>
            <a:r>
              <a:rPr lang="en-GB" altLang="tr-TR" sz="2400" b="1" dirty="0">
                <a:solidFill>
                  <a:srgbClr val="002060"/>
                </a:solidFill>
              </a:rPr>
              <a:t>” </a:t>
            </a:r>
            <a:r>
              <a:rPr lang="en-GB" altLang="tr-TR" sz="2400" b="1" dirty="0" err="1">
                <a:solidFill>
                  <a:srgbClr val="002060"/>
                </a:solidFill>
              </a:rPr>
              <a:t>olduğunuz</a:t>
            </a:r>
            <a:r>
              <a:rPr lang="en-GB" altLang="tr-TR" sz="2400" b="1" dirty="0">
                <a:solidFill>
                  <a:srgbClr val="002060"/>
                </a:solidFill>
              </a:rPr>
              <a:t> </a:t>
            </a:r>
            <a:r>
              <a:rPr lang="en-GB" altLang="tr-TR" sz="2400" b="1" dirty="0" err="1">
                <a:solidFill>
                  <a:srgbClr val="002060"/>
                </a:solidFill>
              </a:rPr>
              <a:t>anlamına</a:t>
            </a:r>
            <a:r>
              <a:rPr lang="en-GB" altLang="tr-TR" sz="2400" b="1" dirty="0">
                <a:solidFill>
                  <a:srgbClr val="002060"/>
                </a:solidFill>
              </a:rPr>
              <a:t> </a:t>
            </a:r>
            <a:r>
              <a:rPr lang="en-GB" altLang="tr-TR" sz="2400" b="1" dirty="0" err="1">
                <a:solidFill>
                  <a:srgbClr val="002060"/>
                </a:solidFill>
              </a:rPr>
              <a:t>gelmez</a:t>
            </a:r>
            <a:r>
              <a:rPr lang="en-GB" altLang="tr-TR" sz="2400" b="1" dirty="0">
                <a:solidFill>
                  <a:srgbClr val="002060"/>
                </a:solidFill>
              </a:rPr>
              <a:t>. </a:t>
            </a:r>
            <a:r>
              <a:rPr lang="en-GB" altLang="tr-TR" sz="2400" b="1" dirty="0" err="1">
                <a:solidFill>
                  <a:srgbClr val="002060"/>
                </a:solidFill>
              </a:rPr>
              <a:t>Zorbalık</a:t>
            </a:r>
            <a:r>
              <a:rPr lang="en-GB" altLang="tr-TR" sz="2400" b="1" dirty="0">
                <a:solidFill>
                  <a:srgbClr val="002060"/>
                </a:solidFill>
              </a:rPr>
              <a:t>, </a:t>
            </a:r>
            <a:r>
              <a:rPr lang="en-GB" altLang="tr-TR" sz="2400" b="1" dirty="0" err="1">
                <a:solidFill>
                  <a:srgbClr val="002060"/>
                </a:solidFill>
              </a:rPr>
              <a:t>zalimlik</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haksızlık</a:t>
            </a:r>
            <a:r>
              <a:rPr lang="en-GB" altLang="tr-TR" sz="2400" b="1" dirty="0">
                <a:solidFill>
                  <a:srgbClr val="002060"/>
                </a:solidFill>
              </a:rPr>
              <a:t> </a:t>
            </a:r>
            <a:r>
              <a:rPr lang="en-GB" altLang="tr-TR" sz="2400" b="1" dirty="0" err="1">
                <a:solidFill>
                  <a:srgbClr val="002060"/>
                </a:solidFill>
              </a:rPr>
              <a:t>yapmak</a:t>
            </a:r>
            <a:r>
              <a:rPr lang="en-GB" altLang="tr-TR" sz="2400" b="1" dirty="0">
                <a:solidFill>
                  <a:srgbClr val="002060"/>
                </a:solidFill>
              </a:rPr>
              <a:t> </a:t>
            </a:r>
            <a:r>
              <a:rPr lang="en-GB" altLang="tr-TR" sz="2400" b="1" dirty="0" err="1">
                <a:solidFill>
                  <a:srgbClr val="002060"/>
                </a:solidFill>
              </a:rPr>
              <a:t>demektir</a:t>
            </a:r>
            <a:r>
              <a:rPr lang="en-GB" altLang="tr-TR" sz="2400" b="1" dirty="0">
                <a:solidFill>
                  <a:srgbClr val="002060"/>
                </a:solidFill>
              </a:rPr>
              <a:t>. </a:t>
            </a:r>
            <a:r>
              <a:rPr lang="en-GB" altLang="tr-TR" sz="2400" b="1" dirty="0" err="1">
                <a:solidFill>
                  <a:srgbClr val="002060"/>
                </a:solidFill>
              </a:rPr>
              <a:t>Sizler</a:t>
            </a:r>
            <a:r>
              <a:rPr lang="en-GB" altLang="tr-TR" sz="2400" b="1" dirty="0">
                <a:solidFill>
                  <a:srgbClr val="002060"/>
                </a:solidFill>
              </a:rPr>
              <a:t>, </a:t>
            </a:r>
            <a:r>
              <a:rPr lang="en-GB" altLang="tr-TR" sz="2400" b="1" dirty="0" err="1">
                <a:solidFill>
                  <a:srgbClr val="002060"/>
                </a:solidFill>
              </a:rPr>
              <a:t>zorbalığın</a:t>
            </a:r>
            <a:r>
              <a:rPr lang="tr-TR" altLang="tr-TR" sz="2400" b="1" dirty="0">
                <a:solidFill>
                  <a:srgbClr val="002060"/>
                </a:solidFill>
              </a:rPr>
              <a:t> o</a:t>
            </a:r>
            <a:r>
              <a:rPr lang="en-GB" altLang="tr-TR" sz="2400" b="1" dirty="0" err="1">
                <a:solidFill>
                  <a:srgbClr val="002060"/>
                </a:solidFill>
              </a:rPr>
              <a:t>kulda</a:t>
            </a:r>
            <a:r>
              <a:rPr lang="en-GB" altLang="tr-TR" sz="2400" b="1" dirty="0">
                <a:solidFill>
                  <a:srgbClr val="002060"/>
                </a:solidFill>
              </a:rPr>
              <a:t> </a:t>
            </a:r>
            <a:r>
              <a:rPr lang="en-GB" altLang="tr-TR" sz="2400" b="1" dirty="0" err="1">
                <a:solidFill>
                  <a:srgbClr val="002060"/>
                </a:solidFill>
              </a:rPr>
              <a:t>hiçbir</a:t>
            </a:r>
            <a:r>
              <a:rPr lang="en-GB" altLang="tr-TR" sz="2400" b="1" dirty="0">
                <a:solidFill>
                  <a:srgbClr val="002060"/>
                </a:solidFill>
              </a:rPr>
              <a:t> </a:t>
            </a:r>
            <a:r>
              <a:rPr lang="en-GB" altLang="tr-TR" sz="2400" b="1" dirty="0" err="1">
                <a:solidFill>
                  <a:srgbClr val="002060"/>
                </a:solidFill>
              </a:rPr>
              <a:t>şekilde</a:t>
            </a:r>
            <a:r>
              <a:rPr lang="en-GB" altLang="tr-TR" sz="2400" b="1" dirty="0">
                <a:solidFill>
                  <a:srgbClr val="002060"/>
                </a:solidFill>
              </a:rPr>
              <a:t> </a:t>
            </a:r>
            <a:r>
              <a:rPr lang="en-GB" altLang="tr-TR" sz="2400" b="1" dirty="0" err="1">
                <a:solidFill>
                  <a:srgbClr val="002060"/>
                </a:solidFill>
              </a:rPr>
              <a:t>kabul</a:t>
            </a:r>
            <a:r>
              <a:rPr lang="en-GB" altLang="tr-TR" sz="2400" b="1" dirty="0">
                <a:solidFill>
                  <a:srgbClr val="002060"/>
                </a:solidFill>
              </a:rPr>
              <a:t> </a:t>
            </a:r>
            <a:r>
              <a:rPr lang="en-GB" altLang="tr-TR" sz="2400" b="1" dirty="0" err="1">
                <a:solidFill>
                  <a:srgbClr val="002060"/>
                </a:solidFill>
              </a:rPr>
              <a:t>edilemez</a:t>
            </a:r>
            <a:r>
              <a:rPr lang="en-GB" altLang="tr-TR" sz="2400" b="1" dirty="0">
                <a:solidFill>
                  <a:srgbClr val="002060"/>
                </a:solidFill>
              </a:rPr>
              <a:t> </a:t>
            </a:r>
            <a:r>
              <a:rPr lang="en-GB" altLang="tr-TR" sz="2400" b="1" dirty="0" err="1">
                <a:solidFill>
                  <a:srgbClr val="002060"/>
                </a:solidFill>
              </a:rPr>
              <a:t>olduğunu</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zorbalığa</a:t>
            </a:r>
            <a:r>
              <a:rPr lang="en-GB" altLang="tr-TR" sz="2400" b="1" dirty="0">
                <a:solidFill>
                  <a:srgbClr val="002060"/>
                </a:solidFill>
              </a:rPr>
              <a:t> </a:t>
            </a:r>
            <a:r>
              <a:rPr lang="en-GB" altLang="tr-TR" sz="2400" b="1" dirty="0" err="1">
                <a:solidFill>
                  <a:srgbClr val="002060"/>
                </a:solidFill>
              </a:rPr>
              <a:t>maruz</a:t>
            </a:r>
            <a:r>
              <a:rPr lang="en-GB" altLang="tr-TR" sz="2400" b="1" dirty="0">
                <a:solidFill>
                  <a:srgbClr val="002060"/>
                </a:solidFill>
              </a:rPr>
              <a:t> </a:t>
            </a:r>
            <a:r>
              <a:rPr lang="en-GB" altLang="tr-TR" sz="2400" b="1" dirty="0" err="1">
                <a:solidFill>
                  <a:srgbClr val="002060"/>
                </a:solidFill>
              </a:rPr>
              <a:t>kaldığınızda</a:t>
            </a:r>
            <a:r>
              <a:rPr lang="en-GB" altLang="tr-TR" sz="2400" b="1" dirty="0">
                <a:solidFill>
                  <a:srgbClr val="002060"/>
                </a:solidFill>
              </a:rPr>
              <a:t> </a:t>
            </a:r>
            <a:r>
              <a:rPr lang="en-GB" altLang="tr-TR" sz="2400" b="1" dirty="0" err="1">
                <a:solidFill>
                  <a:srgbClr val="002060"/>
                </a:solidFill>
              </a:rPr>
              <a:t>şikayetinizi</a:t>
            </a:r>
            <a:r>
              <a:rPr lang="en-GB" altLang="tr-TR" sz="2400" b="1" dirty="0">
                <a:solidFill>
                  <a:srgbClr val="002060"/>
                </a:solidFill>
              </a:rPr>
              <a:t> </a:t>
            </a:r>
            <a:r>
              <a:rPr lang="en-GB" altLang="tr-TR" sz="2400" b="1" dirty="0" err="1">
                <a:solidFill>
                  <a:srgbClr val="002060"/>
                </a:solidFill>
              </a:rPr>
              <a:t>dile</a:t>
            </a:r>
            <a:r>
              <a:rPr lang="en-GB" altLang="tr-TR" sz="2400" b="1" dirty="0">
                <a:solidFill>
                  <a:srgbClr val="002060"/>
                </a:solidFill>
              </a:rPr>
              <a:t> </a:t>
            </a:r>
            <a:r>
              <a:rPr lang="en-GB" altLang="tr-TR" sz="2400" b="1" dirty="0" err="1">
                <a:solidFill>
                  <a:srgbClr val="002060"/>
                </a:solidFill>
              </a:rPr>
              <a:t>getirmelisiniz</a:t>
            </a:r>
            <a:r>
              <a:rPr lang="en-GB" altLang="tr-TR" sz="2400" b="1" dirty="0">
                <a:solidFill>
                  <a:srgbClr val="002060"/>
                </a:solidFill>
              </a:rPr>
              <a:t>.</a:t>
            </a:r>
          </a:p>
        </p:txBody>
      </p:sp>
    </p:spTree>
    <p:extLst>
      <p:ext uri="{BB962C8B-B14F-4D97-AF65-F5344CB8AC3E}">
        <p14:creationId xmlns=""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8" name="Akış Çizelgesi: Sayfa Dışı Bağlayıcısı 7"/>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dirty="0">
                <a:solidFill>
                  <a:srgbClr val="FF0000"/>
                </a:solidFill>
              </a:rPr>
              <a:t> </a:t>
            </a:r>
            <a:r>
              <a:rPr lang="en-GB" altLang="tr-TR" sz="3600" b="1" dirty="0">
                <a:solidFill>
                  <a:srgbClr val="FF0000"/>
                </a:solidFill>
              </a:rPr>
              <a:t>2. </a:t>
            </a:r>
            <a:r>
              <a:rPr lang="en-GB" altLang="tr-TR" sz="3600" b="1" dirty="0" err="1">
                <a:solidFill>
                  <a:srgbClr val="FF0000"/>
                </a:solidFill>
              </a:rPr>
              <a:t>Zorbayı</a:t>
            </a:r>
            <a:r>
              <a:rPr lang="en-GB" altLang="tr-TR" sz="3600" b="1" dirty="0">
                <a:solidFill>
                  <a:srgbClr val="FF0000"/>
                </a:solidFill>
              </a:rPr>
              <a:t> </a:t>
            </a:r>
            <a:r>
              <a:rPr lang="en-GB" altLang="tr-TR" sz="3600" b="1" dirty="0" err="1">
                <a:solidFill>
                  <a:srgbClr val="FF0000"/>
                </a:solidFill>
              </a:rPr>
              <a:t>ele</a:t>
            </a:r>
            <a:r>
              <a:rPr lang="en-GB" altLang="tr-TR" sz="3600" b="1" dirty="0">
                <a:solidFill>
                  <a:srgbClr val="FF0000"/>
                </a:solidFill>
              </a:rPr>
              <a:t> </a:t>
            </a:r>
            <a:r>
              <a:rPr lang="en-GB" altLang="tr-TR" sz="3600" b="1" dirty="0" err="1">
                <a:solidFill>
                  <a:srgbClr val="FF0000"/>
                </a:solidFill>
              </a:rPr>
              <a:t>vermek</a:t>
            </a:r>
            <a:r>
              <a:rPr lang="en-GB" altLang="tr-TR" sz="3600" b="1" dirty="0">
                <a:solidFill>
                  <a:srgbClr val="FF0000"/>
                </a:solidFill>
              </a:rPr>
              <a:t> “</a:t>
            </a:r>
            <a:r>
              <a:rPr lang="en-GB" altLang="tr-TR" sz="3600" b="1" dirty="0" err="1">
                <a:solidFill>
                  <a:srgbClr val="FF0000"/>
                </a:solidFill>
              </a:rPr>
              <a:t>ispiyonculuk</a:t>
            </a:r>
            <a:r>
              <a:rPr lang="en-GB" altLang="tr-TR" sz="3600" b="1" dirty="0">
                <a:solidFill>
                  <a:srgbClr val="FF0000"/>
                </a:solidFill>
              </a:rPr>
              <a:t>” </a:t>
            </a:r>
            <a:r>
              <a:rPr lang="en-GB" altLang="tr-TR" sz="3600" b="1" dirty="0" err="1">
                <a:solidFill>
                  <a:srgbClr val="FF0000"/>
                </a:solidFill>
              </a:rPr>
              <a:t>tur.</a:t>
            </a:r>
            <a:endParaRPr lang="tr-TR" sz="3600" dirty="0">
              <a:solidFill>
                <a:srgbClr val="FF0000"/>
              </a:solidFill>
            </a:endParaRPr>
          </a:p>
        </p:txBody>
      </p:sp>
      <p:sp>
        <p:nvSpPr>
          <p:cNvPr id="3" name="Köşeleri Yuvarlanmış Dikdörtgen Belirtme Çizgisi 2"/>
          <p:cNvSpPr/>
          <p:nvPr/>
        </p:nvSpPr>
        <p:spPr>
          <a:xfrm>
            <a:off x="409083" y="3056103"/>
            <a:ext cx="11446586" cy="3247696"/>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E5E5FF"/>
              </a:buClr>
            </a:pPr>
            <a:r>
              <a:rPr lang="tr-TR" altLang="tr-TR" sz="2800" b="1" dirty="0">
                <a:solidFill>
                  <a:srgbClr val="00B050"/>
                </a:solidFill>
              </a:rPr>
              <a:t> </a:t>
            </a:r>
            <a:r>
              <a:rPr lang="en-GB" altLang="tr-TR" sz="2800" b="1" dirty="0" err="1">
                <a:solidFill>
                  <a:srgbClr val="00B050"/>
                </a:solidFill>
              </a:rPr>
              <a:t>Doğrusu</a:t>
            </a:r>
            <a:r>
              <a:rPr lang="en-GB" altLang="tr-TR" sz="2800" b="1" dirty="0">
                <a:solidFill>
                  <a:srgbClr val="00B050"/>
                </a:solidFill>
              </a:rPr>
              <a:t>: </a:t>
            </a:r>
            <a:endParaRPr lang="tr-TR" altLang="tr-TR" sz="2800" b="1" dirty="0">
              <a:solidFill>
                <a:srgbClr val="00B050"/>
              </a:solidFill>
            </a:endParaRPr>
          </a:p>
          <a:p>
            <a:pPr algn="ctr">
              <a:buClr>
                <a:srgbClr val="E5E5FF"/>
              </a:buClr>
            </a:pPr>
            <a:r>
              <a:rPr lang="en-GB" altLang="tr-TR" sz="2800" b="1" dirty="0" err="1" smtClean="0">
                <a:solidFill>
                  <a:srgbClr val="00B050"/>
                </a:solidFill>
              </a:rPr>
              <a:t>Zorbayı</a:t>
            </a:r>
            <a:r>
              <a:rPr lang="en-GB" altLang="tr-TR" sz="2800" b="1" dirty="0" smtClean="0">
                <a:solidFill>
                  <a:srgbClr val="00B050"/>
                </a:solidFill>
              </a:rPr>
              <a:t> </a:t>
            </a:r>
            <a:r>
              <a:rPr lang="en-GB" altLang="tr-TR" sz="2800" b="1" dirty="0" err="1">
                <a:solidFill>
                  <a:srgbClr val="00B050"/>
                </a:solidFill>
              </a:rPr>
              <a:t>ele</a:t>
            </a:r>
            <a:r>
              <a:rPr lang="en-GB" altLang="tr-TR" sz="2800" b="1" dirty="0">
                <a:solidFill>
                  <a:srgbClr val="00B050"/>
                </a:solidFill>
              </a:rPr>
              <a:t> </a:t>
            </a:r>
            <a:r>
              <a:rPr lang="en-GB" altLang="tr-TR" sz="2800" b="1" dirty="0" err="1">
                <a:solidFill>
                  <a:srgbClr val="00B050"/>
                </a:solidFill>
              </a:rPr>
              <a:t>vermek</a:t>
            </a:r>
            <a:r>
              <a:rPr lang="en-GB" altLang="tr-TR" sz="2800" b="1" dirty="0">
                <a:solidFill>
                  <a:srgbClr val="00B050"/>
                </a:solidFill>
              </a:rPr>
              <a:t> “</a:t>
            </a:r>
            <a:r>
              <a:rPr lang="en-GB" altLang="tr-TR" sz="2800" b="1" dirty="0" err="1">
                <a:solidFill>
                  <a:srgbClr val="00B050"/>
                </a:solidFill>
              </a:rPr>
              <a:t>ispiyonculuk</a:t>
            </a:r>
            <a:r>
              <a:rPr lang="en-GB" altLang="tr-TR" sz="2800" b="1" dirty="0">
                <a:solidFill>
                  <a:srgbClr val="00B050"/>
                </a:solidFill>
              </a:rPr>
              <a:t>” </a:t>
            </a:r>
            <a:r>
              <a:rPr lang="en-GB" altLang="tr-TR" sz="2800" b="1" dirty="0" err="1">
                <a:solidFill>
                  <a:srgbClr val="00B050"/>
                </a:solidFill>
              </a:rPr>
              <a:t>değil</a:t>
            </a:r>
            <a:r>
              <a:rPr lang="en-GB" altLang="tr-TR" sz="2800" b="1" dirty="0">
                <a:solidFill>
                  <a:srgbClr val="00B050"/>
                </a:solidFill>
              </a:rPr>
              <a:t>, </a:t>
            </a:r>
            <a:r>
              <a:rPr lang="en-GB" altLang="tr-TR" sz="2800" b="1" dirty="0" err="1">
                <a:solidFill>
                  <a:srgbClr val="00B050"/>
                </a:solidFill>
              </a:rPr>
              <a:t>bildirmek</a:t>
            </a:r>
            <a:r>
              <a:rPr lang="tr-TR"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Suçluya</a:t>
            </a:r>
            <a:r>
              <a:rPr lang="en-GB" altLang="tr-TR" sz="2800" b="1" dirty="0">
                <a:solidFill>
                  <a:srgbClr val="00B050"/>
                </a:solidFill>
              </a:rPr>
              <a:t> </a:t>
            </a:r>
            <a:r>
              <a:rPr lang="en-GB" altLang="tr-TR" sz="2800" b="1" dirty="0" err="1">
                <a:solidFill>
                  <a:srgbClr val="00B050"/>
                </a:solidFill>
              </a:rPr>
              <a:t>veya</a:t>
            </a:r>
            <a:r>
              <a:rPr lang="en-GB" altLang="tr-TR" sz="2800" b="1" dirty="0">
                <a:solidFill>
                  <a:srgbClr val="00B050"/>
                </a:solidFill>
              </a:rPr>
              <a:t> </a:t>
            </a:r>
            <a:r>
              <a:rPr lang="en-GB" altLang="tr-TR" sz="2800" b="1" dirty="0" err="1">
                <a:solidFill>
                  <a:srgbClr val="00B050"/>
                </a:solidFill>
              </a:rPr>
              <a:t>bir</a:t>
            </a:r>
            <a:r>
              <a:rPr lang="en-GB" altLang="tr-TR" sz="2800" b="1" dirty="0">
                <a:solidFill>
                  <a:srgbClr val="00B050"/>
                </a:solidFill>
              </a:rPr>
              <a:t> </a:t>
            </a:r>
            <a:r>
              <a:rPr lang="en-GB" altLang="tr-TR" sz="2800" b="1" dirty="0" err="1">
                <a:solidFill>
                  <a:srgbClr val="00B050"/>
                </a:solidFill>
              </a:rPr>
              <a:t>başkasına</a:t>
            </a:r>
            <a:r>
              <a:rPr lang="en-GB" altLang="tr-TR" sz="2800" b="1" dirty="0">
                <a:solidFill>
                  <a:srgbClr val="00B050"/>
                </a:solidFill>
              </a:rPr>
              <a:t> </a:t>
            </a:r>
            <a:r>
              <a:rPr lang="en-GB" altLang="tr-TR" sz="2800" b="1" dirty="0" err="1">
                <a:solidFill>
                  <a:srgbClr val="00B050"/>
                </a:solidFill>
              </a:rPr>
              <a:t>yardım</a:t>
            </a:r>
            <a:r>
              <a:rPr lang="en-GB" altLang="tr-TR" sz="2800" b="1" dirty="0">
                <a:solidFill>
                  <a:srgbClr val="00B050"/>
                </a:solidFill>
              </a:rPr>
              <a:t> </a:t>
            </a:r>
            <a:r>
              <a:rPr lang="en-GB" altLang="tr-TR" sz="2800" b="1" dirty="0" err="1">
                <a:solidFill>
                  <a:srgbClr val="00B050"/>
                </a:solidFill>
              </a:rPr>
              <a:t>etmek</a:t>
            </a:r>
            <a:r>
              <a:rPr lang="en-GB" altLang="tr-TR" sz="2800" b="1" dirty="0">
                <a:solidFill>
                  <a:srgbClr val="00B050"/>
                </a:solidFill>
              </a:rPr>
              <a:t> </a:t>
            </a:r>
            <a:r>
              <a:rPr lang="en-GB" altLang="tr-TR" sz="2800" b="1" dirty="0" err="1">
                <a:solidFill>
                  <a:srgbClr val="00B050"/>
                </a:solidFill>
              </a:rPr>
              <a:t>için</a:t>
            </a:r>
            <a:r>
              <a:rPr lang="en-GB" altLang="tr-TR" sz="2800" b="1" dirty="0">
                <a:solidFill>
                  <a:srgbClr val="00B050"/>
                </a:solidFill>
              </a:rPr>
              <a:t> </a:t>
            </a:r>
            <a:r>
              <a:rPr lang="en-GB" altLang="tr-TR" sz="2800" b="1" dirty="0" err="1">
                <a:solidFill>
                  <a:srgbClr val="00B050"/>
                </a:solidFill>
              </a:rPr>
              <a:t>suçluyu</a:t>
            </a:r>
            <a:r>
              <a:rPr lang="en-GB" altLang="tr-TR" sz="2800" b="1" dirty="0">
                <a:solidFill>
                  <a:srgbClr val="00B050"/>
                </a:solidFill>
              </a:rPr>
              <a:t> </a:t>
            </a:r>
            <a:r>
              <a:rPr lang="en-GB" altLang="tr-TR" sz="2800" b="1" dirty="0" err="1">
                <a:solidFill>
                  <a:srgbClr val="00B050"/>
                </a:solidFill>
              </a:rPr>
              <a:t>yetkililere</a:t>
            </a:r>
            <a:r>
              <a:rPr lang="en-GB" altLang="tr-TR" sz="2800" b="1" dirty="0">
                <a:solidFill>
                  <a:srgbClr val="00B050"/>
                </a:solidFill>
              </a:rPr>
              <a:t> </a:t>
            </a:r>
            <a:r>
              <a:rPr lang="en-GB" altLang="tr-TR" sz="2800" b="1" dirty="0" err="1">
                <a:solidFill>
                  <a:srgbClr val="00B050"/>
                </a:solidFill>
              </a:rPr>
              <a:t>bildiririz</a:t>
            </a:r>
            <a:r>
              <a:rPr lang="en-GB" altLang="tr-TR" sz="2800" b="1" dirty="0">
                <a:solidFill>
                  <a:srgbClr val="00B050"/>
                </a:solidFill>
              </a:rPr>
              <a:t>. </a:t>
            </a:r>
            <a:r>
              <a:rPr lang="en-GB" altLang="tr-TR" sz="2800" b="1" dirty="0" err="1">
                <a:solidFill>
                  <a:srgbClr val="00B050"/>
                </a:solidFill>
              </a:rPr>
              <a:t>Halbuki</a:t>
            </a:r>
            <a:r>
              <a:rPr lang="en-GB" altLang="tr-TR" sz="2800" b="1" dirty="0">
                <a:solidFill>
                  <a:srgbClr val="00B050"/>
                </a:solidFill>
              </a:rPr>
              <a:t> </a:t>
            </a:r>
            <a:r>
              <a:rPr lang="en-GB" altLang="tr-TR" sz="2800" b="1" dirty="0" err="1">
                <a:solidFill>
                  <a:srgbClr val="00B050"/>
                </a:solidFill>
              </a:rPr>
              <a:t>birisini</a:t>
            </a:r>
            <a:r>
              <a:rPr lang="en-GB" altLang="tr-TR" sz="2800" b="1" dirty="0">
                <a:solidFill>
                  <a:srgbClr val="00B050"/>
                </a:solidFill>
              </a:rPr>
              <a:t> “</a:t>
            </a:r>
            <a:r>
              <a:rPr lang="en-GB" altLang="tr-TR" sz="2800" b="1" dirty="0" err="1">
                <a:solidFill>
                  <a:srgbClr val="00B050"/>
                </a:solidFill>
              </a:rPr>
              <a:t>ispiyonlamakta</a:t>
            </a:r>
            <a:r>
              <a:rPr lang="en-GB" altLang="tr-TR" sz="2800" b="1" dirty="0">
                <a:solidFill>
                  <a:srgbClr val="00B050"/>
                </a:solidFill>
              </a:rPr>
              <a:t>” </a:t>
            </a:r>
            <a:r>
              <a:rPr lang="en-GB" altLang="tr-TR" sz="2800" b="1" dirty="0" err="1">
                <a:solidFill>
                  <a:srgbClr val="00B050"/>
                </a:solidFill>
              </a:rPr>
              <a:t>amaç</a:t>
            </a:r>
            <a:r>
              <a:rPr lang="en-GB" altLang="tr-TR" sz="2800" b="1" dirty="0">
                <a:solidFill>
                  <a:srgbClr val="00B050"/>
                </a:solidFill>
              </a:rPr>
              <a:t>, </a:t>
            </a:r>
            <a:r>
              <a:rPr lang="en-GB" altLang="tr-TR" sz="2800" b="1" dirty="0" err="1">
                <a:solidFill>
                  <a:srgbClr val="00B050"/>
                </a:solidFill>
              </a:rPr>
              <a:t>onun</a:t>
            </a:r>
            <a:r>
              <a:rPr lang="en-GB" altLang="tr-TR" sz="2800" b="1" dirty="0">
                <a:solidFill>
                  <a:srgbClr val="00B050"/>
                </a:solidFill>
              </a:rPr>
              <a:t> </a:t>
            </a:r>
            <a:r>
              <a:rPr lang="en-GB" altLang="tr-TR" sz="2800" b="1" dirty="0" err="1">
                <a:solidFill>
                  <a:srgbClr val="00B050"/>
                </a:solidFill>
              </a:rPr>
              <a:t>başını</a:t>
            </a:r>
            <a:r>
              <a:rPr lang="en-GB" altLang="tr-TR" sz="2800" b="1" dirty="0">
                <a:solidFill>
                  <a:srgbClr val="00B050"/>
                </a:solidFill>
              </a:rPr>
              <a:t> </a:t>
            </a:r>
            <a:r>
              <a:rPr lang="en-GB" altLang="tr-TR" sz="2800" b="1" dirty="0" err="1">
                <a:solidFill>
                  <a:srgbClr val="00B050"/>
                </a:solidFill>
              </a:rPr>
              <a:t>derde</a:t>
            </a:r>
            <a:r>
              <a:rPr lang="en-GB" altLang="tr-TR" sz="2800" b="1" dirty="0">
                <a:solidFill>
                  <a:srgbClr val="00B050"/>
                </a:solidFill>
              </a:rPr>
              <a:t> </a:t>
            </a:r>
            <a:r>
              <a:rPr lang="en-GB" altLang="tr-TR" sz="2800" b="1" dirty="0" err="1">
                <a:solidFill>
                  <a:srgbClr val="00B050"/>
                </a:solidFill>
              </a:rPr>
              <a:t>sokmaktır</a:t>
            </a:r>
            <a:r>
              <a:rPr lang="en-GB" altLang="tr-TR" sz="2800" b="1" dirty="0">
                <a:solidFill>
                  <a:srgbClr val="00B050"/>
                </a:solidFill>
              </a:rPr>
              <a:t>.</a:t>
            </a:r>
            <a:endParaRPr lang="tr-TR" sz="2800" dirty="0"/>
          </a:p>
        </p:txBody>
      </p:sp>
    </p:spTree>
    <p:extLst>
      <p:ext uri="{BB962C8B-B14F-4D97-AF65-F5344CB8AC3E}">
        <p14:creationId xmlns=""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Gözyaşı Damlası 1"/>
          <p:cNvSpPr/>
          <p:nvPr/>
        </p:nvSpPr>
        <p:spPr>
          <a:xfrm>
            <a:off x="7309319" y="1693685"/>
            <a:ext cx="4330890" cy="3332500"/>
          </a:xfrm>
          <a:prstGeom prst="teardrop">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600" b="1" dirty="0" err="1">
                <a:solidFill>
                  <a:srgbClr val="00B050"/>
                </a:solidFill>
              </a:rPr>
              <a:t>Doğrusu</a:t>
            </a:r>
            <a:r>
              <a:rPr lang="en-GB" altLang="tr-TR" sz="3600" b="1" dirty="0">
                <a:solidFill>
                  <a:srgbClr val="00B050"/>
                </a:solidFill>
              </a:rPr>
              <a:t>: </a:t>
            </a:r>
            <a:endParaRPr lang="tr-TR" altLang="tr-TR" sz="3600" b="1" dirty="0" smtClean="0">
              <a:solidFill>
                <a:srgbClr val="00B050"/>
              </a:solidFill>
            </a:endParaRPr>
          </a:p>
          <a:p>
            <a:pPr algn="ctr">
              <a:buClr>
                <a:srgbClr val="E5E5FF"/>
              </a:buClr>
            </a:pPr>
            <a:r>
              <a:rPr lang="en-GB" altLang="tr-TR" sz="3600" b="1" dirty="0" smtClean="0">
                <a:solidFill>
                  <a:srgbClr val="00B050"/>
                </a:solidFill>
              </a:rPr>
              <a:t>Bu </a:t>
            </a:r>
            <a:r>
              <a:rPr lang="en-GB" altLang="tr-TR" sz="3600" b="1" dirty="0" err="1" smtClean="0">
                <a:solidFill>
                  <a:srgbClr val="00B050"/>
                </a:solidFill>
              </a:rPr>
              <a:t>söylemlerin</a:t>
            </a:r>
            <a:r>
              <a:rPr lang="en-GB" altLang="tr-TR" sz="3600" b="1" dirty="0" smtClean="0">
                <a:solidFill>
                  <a:srgbClr val="00B050"/>
                </a:solidFill>
              </a:rPr>
              <a:t> </a:t>
            </a:r>
            <a:r>
              <a:rPr lang="en-GB" altLang="tr-TR" sz="3600" b="1" dirty="0" err="1">
                <a:solidFill>
                  <a:srgbClr val="00B050"/>
                </a:solidFill>
              </a:rPr>
              <a:t>tamamı</a:t>
            </a:r>
            <a:r>
              <a:rPr lang="en-GB" altLang="tr-TR" sz="3600" b="1" dirty="0">
                <a:solidFill>
                  <a:srgbClr val="00B050"/>
                </a:solidFill>
              </a:rPr>
              <a:t> </a:t>
            </a:r>
            <a:r>
              <a:rPr lang="en-GB" altLang="tr-TR" sz="4000" b="1" dirty="0">
                <a:solidFill>
                  <a:srgbClr val="FF0000"/>
                </a:solidFill>
              </a:rPr>
              <a:t>YANLIŞ....</a:t>
            </a:r>
          </a:p>
        </p:txBody>
      </p:sp>
      <p:sp>
        <p:nvSpPr>
          <p:cNvPr id="6" name="Yuvarlatılmış Dikdörtgen 5"/>
          <p:cNvSpPr/>
          <p:nvPr/>
        </p:nvSpPr>
        <p:spPr>
          <a:xfrm>
            <a:off x="331077" y="283779"/>
            <a:ext cx="6653048" cy="6243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altLang="tr-TR" sz="2400" b="1" dirty="0">
                <a:solidFill>
                  <a:srgbClr val="FF0000"/>
                </a:solidFill>
              </a:rPr>
              <a:t>3.</a:t>
            </a:r>
            <a:r>
              <a:rPr lang="tr-TR" altLang="tr-TR" sz="2400" b="1" dirty="0">
                <a:solidFill>
                  <a:srgbClr val="FF0000"/>
                </a:solidFill>
              </a:rPr>
              <a:t> </a:t>
            </a:r>
            <a:r>
              <a:rPr lang="tr-TR" altLang="tr-TR" sz="2400" b="1" dirty="0" smtClean="0">
                <a:solidFill>
                  <a:srgbClr val="FF0000"/>
                </a:solidFill>
              </a:rPr>
              <a:t> </a:t>
            </a:r>
            <a:r>
              <a:rPr lang="en-GB" altLang="tr-TR" sz="2400" b="1" dirty="0">
                <a:solidFill>
                  <a:srgbClr val="FF0000"/>
                </a:solidFill>
              </a:rPr>
              <a:t>“</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saldırganca</a:t>
            </a:r>
            <a:r>
              <a:rPr lang="en-GB" altLang="tr-TR" sz="2400" b="1" dirty="0">
                <a:solidFill>
                  <a:srgbClr val="FF0000"/>
                </a:solidFill>
              </a:rPr>
              <a:t> </a:t>
            </a:r>
            <a:r>
              <a:rPr lang="en-GB" altLang="tr-TR" sz="2400" b="1" dirty="0" err="1">
                <a:solidFill>
                  <a:srgbClr val="FF0000"/>
                </a:solidFill>
              </a:rPr>
              <a:t>davranmak</a:t>
            </a:r>
            <a:r>
              <a:rPr lang="en-GB" altLang="tr-TR" sz="2400" b="1" dirty="0">
                <a:solidFill>
                  <a:srgbClr val="FF0000"/>
                </a:solidFill>
              </a:rPr>
              <a:t>, </a:t>
            </a:r>
            <a:r>
              <a:rPr lang="en-GB" altLang="tr-TR" sz="2400" b="1" dirty="0" err="1">
                <a:solidFill>
                  <a:srgbClr val="FF0000"/>
                </a:solidFill>
              </a:rPr>
              <a:t>büyüme</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gelişmenin</a:t>
            </a:r>
            <a:r>
              <a:rPr lang="en-GB" altLang="tr-TR" sz="2400" b="1" dirty="0">
                <a:solidFill>
                  <a:srgbClr val="FF0000"/>
                </a:solidFill>
              </a:rPr>
              <a:t> </a:t>
            </a:r>
            <a:r>
              <a:rPr lang="en-GB" altLang="tr-TR" sz="2400" b="1" dirty="0" err="1">
                <a:solidFill>
                  <a:srgbClr val="FF0000"/>
                </a:solidFill>
              </a:rPr>
              <a:t>doğal</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parçasıdır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bazı</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zorbalığı</a:t>
            </a:r>
            <a:r>
              <a:rPr lang="en-GB" altLang="tr-TR" sz="2400" b="1" dirty="0">
                <a:solidFill>
                  <a:srgbClr val="FF0000"/>
                </a:solidFill>
              </a:rPr>
              <a:t> </a:t>
            </a:r>
            <a:r>
              <a:rPr lang="en-GB" altLang="tr-TR" sz="2400" b="1" dirty="0" err="1">
                <a:solidFill>
                  <a:srgbClr val="FF0000"/>
                </a:solidFill>
              </a:rPr>
              <a:t>hak</a:t>
            </a:r>
            <a:r>
              <a:rPr lang="en-GB" altLang="tr-TR" sz="2400" b="1" dirty="0">
                <a:solidFill>
                  <a:srgbClr val="FF0000"/>
                </a:solidFill>
              </a:rPr>
              <a:t> </a:t>
            </a:r>
            <a:r>
              <a:rPr lang="en-GB" altLang="tr-TR" sz="2400" b="1" dirty="0" err="1">
                <a:solidFill>
                  <a:srgbClr val="FF0000"/>
                </a:solidFill>
              </a:rPr>
              <a:t>ederler</a:t>
            </a:r>
            <a:endParaRPr lang="tr-TR" altLang="tr-TR" sz="2400" b="1" dirty="0">
              <a:solidFill>
                <a:srgbClr val="FF0000"/>
              </a:solidFill>
            </a:endParaRPr>
          </a:p>
          <a:p>
            <a:r>
              <a:rPr lang="en-GB" altLang="tr-TR" sz="2400" b="1" dirty="0">
                <a:solidFill>
                  <a:srgbClr val="FF0000"/>
                </a:solidFill>
              </a:rPr>
              <a:t> – </a:t>
            </a:r>
            <a:r>
              <a:rPr lang="en-GB" altLang="tr-TR" sz="2400" b="1" dirty="0" err="1">
                <a:solidFill>
                  <a:srgbClr val="FF0000"/>
                </a:solidFill>
              </a:rPr>
              <a:t>zorbalıktan</a:t>
            </a:r>
            <a:r>
              <a:rPr lang="en-GB" altLang="tr-TR" sz="2400" b="1" dirty="0">
                <a:solidFill>
                  <a:srgbClr val="FF0000"/>
                </a:solidFill>
              </a:rPr>
              <a:t> </a:t>
            </a:r>
            <a:r>
              <a:rPr lang="en-GB" altLang="tr-TR" sz="2400" b="1" dirty="0" err="1">
                <a:solidFill>
                  <a:srgbClr val="FF0000"/>
                </a:solidFill>
              </a:rPr>
              <a:t>şikayet</a:t>
            </a:r>
            <a:r>
              <a:rPr lang="en-GB" altLang="tr-TR" sz="2400" b="1" dirty="0">
                <a:solidFill>
                  <a:srgbClr val="FF0000"/>
                </a:solidFill>
              </a:rPr>
              <a:t> </a:t>
            </a:r>
            <a:r>
              <a:rPr lang="en-GB" altLang="tr-TR" sz="2400" b="1" dirty="0" err="1">
                <a:solidFill>
                  <a:srgbClr val="FF0000"/>
                </a:solidFill>
              </a:rPr>
              <a:t>eden</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ana</a:t>
            </a:r>
            <a:r>
              <a:rPr lang="en-GB" altLang="tr-TR" sz="2400" b="1" dirty="0">
                <a:solidFill>
                  <a:srgbClr val="FF0000"/>
                </a:solidFill>
              </a:rPr>
              <a:t> </a:t>
            </a:r>
            <a:r>
              <a:rPr lang="en-GB" altLang="tr-TR" sz="2400" b="1" dirty="0" err="1">
                <a:solidFill>
                  <a:srgbClr val="FF0000"/>
                </a:solidFill>
              </a:rPr>
              <a:t>kuzusudurlar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yapanları</a:t>
            </a:r>
            <a:r>
              <a:rPr lang="en-GB" altLang="tr-TR" sz="2400" b="1" dirty="0">
                <a:solidFill>
                  <a:srgbClr val="FF0000"/>
                </a:solidFill>
              </a:rPr>
              <a:t> </a:t>
            </a:r>
            <a:r>
              <a:rPr lang="en-GB" altLang="tr-TR" sz="2400" b="1" dirty="0" err="1">
                <a:solidFill>
                  <a:srgbClr val="FF0000"/>
                </a:solidFill>
              </a:rPr>
              <a:t>görmezden</a:t>
            </a:r>
            <a:r>
              <a:rPr lang="en-GB" altLang="tr-TR" sz="2400" b="1" dirty="0">
                <a:solidFill>
                  <a:srgbClr val="FF0000"/>
                </a:solidFill>
              </a:rPr>
              <a:t> </a:t>
            </a:r>
            <a:r>
              <a:rPr lang="en-GB" altLang="tr-TR" sz="2400" b="1" dirty="0" err="1">
                <a:solidFill>
                  <a:srgbClr val="FF0000"/>
                </a:solidFill>
              </a:rPr>
              <a:t>gelirseniz</a:t>
            </a:r>
            <a:r>
              <a:rPr lang="en-GB" altLang="tr-TR" sz="2400" b="1" dirty="0">
                <a:solidFill>
                  <a:srgbClr val="FF0000"/>
                </a:solidFill>
              </a:rPr>
              <a:t> size </a:t>
            </a:r>
            <a:r>
              <a:rPr lang="en-GB" altLang="tr-TR" sz="2400" b="1" dirty="0" err="1">
                <a:solidFill>
                  <a:srgbClr val="FF0000"/>
                </a:solidFill>
              </a:rPr>
              <a:t>bulaşmazlar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zorba</a:t>
            </a:r>
            <a:r>
              <a:rPr lang="en-GB" altLang="tr-TR" sz="2400" b="1" dirty="0">
                <a:solidFill>
                  <a:srgbClr val="FF0000"/>
                </a:solidFill>
              </a:rPr>
              <a:t> </a:t>
            </a:r>
            <a:r>
              <a:rPr lang="en-GB" altLang="tr-TR" sz="2400" b="1" dirty="0" err="1">
                <a:solidFill>
                  <a:srgbClr val="FF0000"/>
                </a:solidFill>
              </a:rPr>
              <a:t>ile</a:t>
            </a:r>
            <a:r>
              <a:rPr lang="en-GB" altLang="tr-TR" sz="2400" b="1" dirty="0">
                <a:solidFill>
                  <a:srgbClr val="FF0000"/>
                </a:solidFill>
              </a:rPr>
              <a:t> </a:t>
            </a:r>
            <a:r>
              <a:rPr lang="en-GB" altLang="tr-TR" sz="2400" b="1" dirty="0" err="1">
                <a:solidFill>
                  <a:srgbClr val="FF0000"/>
                </a:solidFill>
              </a:rPr>
              <a:t>baş</a:t>
            </a:r>
            <a:r>
              <a:rPr lang="en-GB" altLang="tr-TR" sz="2400" b="1" dirty="0">
                <a:solidFill>
                  <a:srgbClr val="FF0000"/>
                </a:solidFill>
              </a:rPr>
              <a:t> </a:t>
            </a:r>
            <a:r>
              <a:rPr lang="en-GB" altLang="tr-TR" sz="2400" b="1" dirty="0" err="1">
                <a:solidFill>
                  <a:srgbClr val="FF0000"/>
                </a:solidFill>
              </a:rPr>
              <a:t>etmenin</a:t>
            </a:r>
            <a:r>
              <a:rPr lang="en-GB" altLang="tr-TR" sz="2400" b="1" dirty="0">
                <a:solidFill>
                  <a:srgbClr val="FF0000"/>
                </a:solidFill>
              </a:rPr>
              <a:t> en </a:t>
            </a:r>
            <a:r>
              <a:rPr lang="en-GB" altLang="tr-TR" sz="2400" b="1" dirty="0" err="1">
                <a:solidFill>
                  <a:srgbClr val="FF0000"/>
                </a:solidFill>
              </a:rPr>
              <a:t>iyi</a:t>
            </a:r>
            <a:r>
              <a:rPr lang="en-GB" altLang="tr-TR" sz="2400" b="1" dirty="0">
                <a:solidFill>
                  <a:srgbClr val="FF0000"/>
                </a:solidFill>
              </a:rPr>
              <a:t> </a:t>
            </a:r>
            <a:r>
              <a:rPr lang="en-GB" altLang="tr-TR" sz="2400" b="1" dirty="0" err="1">
                <a:solidFill>
                  <a:srgbClr val="FF0000"/>
                </a:solidFill>
              </a:rPr>
              <a:t>yolu</a:t>
            </a:r>
            <a:r>
              <a:rPr lang="en-GB" altLang="tr-TR" sz="2400" b="1" dirty="0">
                <a:solidFill>
                  <a:srgbClr val="FF0000"/>
                </a:solidFill>
              </a:rPr>
              <a:t> </a:t>
            </a:r>
            <a:r>
              <a:rPr lang="en-GB" altLang="tr-TR" sz="2400" b="1" dirty="0" err="1">
                <a:solidFill>
                  <a:srgbClr val="FF0000"/>
                </a:solidFill>
              </a:rPr>
              <a:t>onunla</a:t>
            </a:r>
            <a:r>
              <a:rPr lang="en-GB" altLang="tr-TR" sz="2400" b="1" dirty="0">
                <a:solidFill>
                  <a:srgbClr val="FF0000"/>
                </a:solidFill>
              </a:rPr>
              <a:t> </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intikam</a:t>
            </a:r>
            <a:r>
              <a:rPr lang="en-GB" altLang="tr-TR" sz="2400" b="1" dirty="0">
                <a:solidFill>
                  <a:srgbClr val="FF0000"/>
                </a:solidFill>
              </a:rPr>
              <a:t> </a:t>
            </a:r>
            <a:r>
              <a:rPr lang="en-GB" altLang="tr-TR" sz="2400" b="1" dirty="0" err="1">
                <a:solidFill>
                  <a:srgbClr val="FF0000"/>
                </a:solidFill>
              </a:rPr>
              <a:t>almaktır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zorbalığa</a:t>
            </a:r>
            <a:r>
              <a:rPr lang="en-GB" altLang="tr-TR" sz="2400" b="1" dirty="0">
                <a:solidFill>
                  <a:srgbClr val="FF0000"/>
                </a:solidFill>
              </a:rPr>
              <a:t> </a:t>
            </a:r>
            <a:r>
              <a:rPr lang="en-GB" altLang="tr-TR" sz="2400" b="1" dirty="0" err="1">
                <a:solidFill>
                  <a:srgbClr val="FF0000"/>
                </a:solidFill>
              </a:rPr>
              <a:t>uğrayan</a:t>
            </a:r>
            <a:r>
              <a:rPr lang="en-GB" altLang="tr-TR" sz="2400" b="1" dirty="0">
                <a:solidFill>
                  <a:srgbClr val="FF0000"/>
                </a:solidFill>
              </a:rPr>
              <a:t> </a:t>
            </a:r>
            <a:r>
              <a:rPr lang="en-GB" altLang="tr-TR" sz="2400" b="1" dirty="0" err="1">
                <a:solidFill>
                  <a:srgbClr val="FF0000"/>
                </a:solidFill>
              </a:rPr>
              <a:t>kişiler</a:t>
            </a:r>
            <a:r>
              <a:rPr lang="en-GB" altLang="tr-TR" sz="2400" b="1" dirty="0">
                <a:solidFill>
                  <a:srgbClr val="FF0000"/>
                </a:solidFill>
              </a:rPr>
              <a:t> belli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süre</a:t>
            </a:r>
            <a:r>
              <a:rPr lang="en-GB" altLang="tr-TR" sz="2400" b="1" dirty="0">
                <a:solidFill>
                  <a:srgbClr val="FF0000"/>
                </a:solidFill>
              </a:rPr>
              <a:t> </a:t>
            </a:r>
            <a:r>
              <a:rPr lang="en-GB" altLang="tr-TR" sz="2400" b="1" dirty="0" err="1">
                <a:solidFill>
                  <a:srgbClr val="FF0000"/>
                </a:solidFill>
              </a:rPr>
              <a:t>acı</a:t>
            </a:r>
            <a:r>
              <a:rPr lang="en-GB" altLang="tr-TR" sz="2400" b="1" dirty="0">
                <a:solidFill>
                  <a:srgbClr val="FF0000"/>
                </a:solidFill>
              </a:rPr>
              <a:t> </a:t>
            </a:r>
            <a:r>
              <a:rPr lang="en-GB" altLang="tr-TR" sz="2400" b="1" dirty="0" err="1">
                <a:solidFill>
                  <a:srgbClr val="FF0000"/>
                </a:solidFill>
              </a:rPr>
              <a:t>çekerler</a:t>
            </a:r>
            <a:r>
              <a:rPr lang="en-GB" altLang="tr-TR" sz="2400" b="1" dirty="0">
                <a:solidFill>
                  <a:srgbClr val="FF0000"/>
                </a:solidFill>
              </a:rPr>
              <a:t> </a:t>
            </a:r>
            <a:r>
              <a:rPr lang="en-GB" altLang="tr-TR" sz="2400" b="1" dirty="0" err="1">
                <a:solidFill>
                  <a:srgbClr val="FF0000"/>
                </a:solidFill>
              </a:rPr>
              <a:t>ama</a:t>
            </a:r>
            <a:r>
              <a:rPr lang="en-GB" altLang="tr-TR" sz="2400" b="1" dirty="0">
                <a:solidFill>
                  <a:srgbClr val="FF0000"/>
                </a:solidFill>
              </a:rPr>
              <a:t> </a:t>
            </a:r>
            <a:r>
              <a:rPr lang="en-GB" altLang="tr-TR" sz="2400" b="1" dirty="0" err="1">
                <a:solidFill>
                  <a:srgbClr val="FF0000"/>
                </a:solidFill>
              </a:rPr>
              <a:t>bunu</a:t>
            </a:r>
            <a:r>
              <a:rPr lang="en-GB" altLang="tr-TR" sz="2400" b="1" dirty="0">
                <a:solidFill>
                  <a:srgbClr val="FF0000"/>
                </a:solidFill>
              </a:rPr>
              <a:t> </a:t>
            </a:r>
            <a:r>
              <a:rPr lang="en-GB" altLang="tr-TR" sz="2400" b="1" dirty="0" err="1">
                <a:solidFill>
                  <a:srgbClr val="FF0000"/>
                </a:solidFill>
              </a:rPr>
              <a:t>daha</a:t>
            </a:r>
            <a:r>
              <a:rPr lang="en-GB" altLang="tr-TR" sz="2400" b="1" dirty="0">
                <a:solidFill>
                  <a:srgbClr val="FF0000"/>
                </a:solidFill>
              </a:rPr>
              <a:t> </a:t>
            </a:r>
            <a:r>
              <a:rPr lang="en-GB" altLang="tr-TR" sz="2400" b="1" dirty="0" err="1">
                <a:solidFill>
                  <a:srgbClr val="FF0000"/>
                </a:solidFill>
              </a:rPr>
              <a:t>sonra</a:t>
            </a:r>
            <a:r>
              <a:rPr lang="en-GB" altLang="tr-TR" sz="2400" b="1" dirty="0">
                <a:solidFill>
                  <a:srgbClr val="FF0000"/>
                </a:solidFill>
              </a:rPr>
              <a:t> </a:t>
            </a:r>
            <a:r>
              <a:rPr lang="en-GB" altLang="tr-TR" sz="2400" b="1" dirty="0" err="1">
                <a:solidFill>
                  <a:srgbClr val="FF0000"/>
                </a:solidFill>
              </a:rPr>
              <a:t>unutacaklarından</a:t>
            </a:r>
            <a:r>
              <a:rPr lang="en-GB" altLang="tr-TR" sz="2400" b="1" dirty="0">
                <a:solidFill>
                  <a:srgbClr val="FF0000"/>
                </a:solidFill>
              </a:rPr>
              <a:t> </a:t>
            </a:r>
            <a:r>
              <a:rPr lang="en-GB" altLang="tr-TR" sz="2400" b="1" dirty="0" err="1">
                <a:solidFill>
                  <a:srgbClr val="FF0000"/>
                </a:solidFill>
              </a:rPr>
              <a:t>pek</a:t>
            </a:r>
            <a:r>
              <a:rPr lang="en-GB" altLang="tr-TR" sz="2400" b="1" dirty="0">
                <a:solidFill>
                  <a:srgbClr val="FF0000"/>
                </a:solidFill>
              </a:rPr>
              <a:t> de </a:t>
            </a:r>
            <a:r>
              <a:rPr lang="en-GB" altLang="tr-TR" sz="2400" b="1" dirty="0" err="1">
                <a:solidFill>
                  <a:srgbClr val="FF0000"/>
                </a:solidFill>
              </a:rPr>
              <a:t>büyütülecek</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şey</a:t>
            </a:r>
            <a:r>
              <a:rPr lang="en-GB" altLang="tr-TR" sz="2400" b="1" dirty="0">
                <a:solidFill>
                  <a:srgbClr val="FF0000"/>
                </a:solidFill>
              </a:rPr>
              <a:t> </a:t>
            </a:r>
            <a:r>
              <a:rPr lang="en-GB" altLang="tr-TR" sz="2400" b="1" dirty="0" err="1">
                <a:solidFill>
                  <a:srgbClr val="FF0000"/>
                </a:solidFill>
              </a:rPr>
              <a:t>değildir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sadece</a:t>
            </a:r>
            <a:r>
              <a:rPr lang="en-GB" altLang="tr-TR" sz="2400" b="1" dirty="0">
                <a:solidFill>
                  <a:srgbClr val="FF0000"/>
                </a:solidFill>
              </a:rPr>
              <a:t> </a:t>
            </a:r>
            <a:r>
              <a:rPr lang="en-GB" altLang="tr-TR" sz="2400" b="1" dirty="0" err="1">
                <a:solidFill>
                  <a:srgbClr val="FF0000"/>
                </a:solidFill>
              </a:rPr>
              <a:t>erkekler</a:t>
            </a:r>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yapar</a:t>
            </a:r>
            <a:r>
              <a:rPr lang="en-GB" altLang="tr-TR" sz="2400" b="1" dirty="0">
                <a:solidFill>
                  <a:srgbClr val="FF0000"/>
                </a:solidFill>
              </a:rPr>
              <a:t>.”</a:t>
            </a:r>
            <a:endParaRPr lang="tr-TR" sz="2400" dirty="0">
              <a:solidFill>
                <a:srgbClr val="FF0000"/>
              </a:solidFill>
            </a:endParaRPr>
          </a:p>
        </p:txBody>
      </p:sp>
    </p:spTree>
    <p:extLst>
      <p:ext uri="{BB962C8B-B14F-4D97-AF65-F5344CB8AC3E}">
        <p14:creationId xmlns=""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415538" y="2101755"/>
            <a:ext cx="3698334" cy="4188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387255" y="1927421"/>
            <a:ext cx="2837793" cy="4212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8"/>
          <a:srcRect/>
          <a:stretch>
            <a:fillRect/>
          </a:stretch>
        </p:blipFill>
        <p:spPr bwMode="auto">
          <a:xfrm>
            <a:off x="457200" y="2101755"/>
            <a:ext cx="3958338" cy="4188299"/>
          </a:xfrm>
          <a:prstGeom prst="rect">
            <a:avLst/>
          </a:prstGeom>
          <a:ln>
            <a:noFill/>
          </a:ln>
          <a:effectLst>
            <a:softEdge rad="112500"/>
          </a:effectLst>
        </p:spPr>
      </p:pic>
    </p:spTree>
    <p:extLst>
      <p:ext uri="{BB962C8B-B14F-4D97-AF65-F5344CB8AC3E}">
        <p14:creationId xmlns=""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3681" y="2238704"/>
            <a:ext cx="4140866" cy="325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yagram 5"/>
          <p:cNvGraphicFramePr/>
          <p:nvPr>
            <p:extLst>
              <p:ext uri="{D42A27DB-BD31-4B8C-83A1-F6EECF244321}">
                <p14:modId xmlns="" xmlns:p14="http://schemas.microsoft.com/office/powerpoint/2010/main" val="1562287294"/>
              </p:ext>
            </p:extLst>
          </p:nvPr>
        </p:nvGraphicFramePr>
        <p:xfrm>
          <a:off x="2390475" y="390068"/>
          <a:ext cx="7014950" cy="86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özyaşı Damlası 3"/>
          <p:cNvSpPr/>
          <p:nvPr/>
        </p:nvSpPr>
        <p:spPr>
          <a:xfrm>
            <a:off x="4966138" y="2238704"/>
            <a:ext cx="6117021" cy="4020207"/>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2400" b="1"/>
              <a:t>1. Olayı izlemeye dalmayın</a:t>
            </a:r>
            <a:r>
              <a:rPr lang="tr-TR" sz="2400" b="1"/>
              <a:t>!!!!</a:t>
            </a:r>
            <a:r>
              <a:rPr lang="en-GB" sz="2400" b="1"/>
              <a:t/>
            </a:r>
            <a:br>
              <a:rPr lang="en-GB" sz="2400" b="1"/>
            </a:br>
            <a:r>
              <a:rPr lang="en-GB" sz="2400" b="1"/>
              <a:t>2. Zorbaya durmasını söyleyin</a:t>
            </a:r>
            <a:r>
              <a:rPr lang="tr-TR" sz="2400" b="1"/>
              <a:t>!!!!</a:t>
            </a:r>
            <a:r>
              <a:rPr lang="en-GB" sz="2400" b="1"/>
              <a:t/>
            </a:r>
            <a:br>
              <a:rPr lang="en-GB" sz="2400" b="1"/>
            </a:br>
            <a:r>
              <a:rPr lang="en-GB" sz="2400" b="1"/>
              <a:t>3. Zorbalığa maruz kalan kişiye iyi davranın</a:t>
            </a:r>
            <a:r>
              <a:rPr lang="tr-TR" sz="2400" b="1"/>
              <a:t>!!!!</a:t>
            </a:r>
            <a:r>
              <a:rPr lang="en-GB" sz="2400" b="1"/>
              <a:t/>
            </a:r>
            <a:br>
              <a:rPr lang="en-GB" sz="2400" b="1"/>
            </a:br>
            <a:r>
              <a:rPr lang="en-GB" sz="2400" b="1"/>
              <a:t>4. Zorbalığa maruz kalan kişiyi sizinle gelmeye ikna edin</a:t>
            </a:r>
            <a:r>
              <a:rPr lang="tr-TR" sz="2400" b="1"/>
              <a:t>!!!!</a:t>
            </a:r>
            <a:endParaRPr lang="tr-TR" sz="2400"/>
          </a:p>
        </p:txBody>
      </p:sp>
    </p:spTree>
    <p:extLst>
      <p:ext uri="{BB962C8B-B14F-4D97-AF65-F5344CB8AC3E}">
        <p14:creationId xmlns=""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ıralı Erişimli Depolama 3"/>
          <p:cNvSpPr/>
          <p:nvPr/>
        </p:nvSpPr>
        <p:spPr>
          <a:xfrm>
            <a:off x="5202620" y="1529255"/>
            <a:ext cx="6731875" cy="4099035"/>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tr-TR" sz="2400" b="1" dirty="0"/>
              <a:t>5</a:t>
            </a:r>
            <a:r>
              <a:rPr lang="en-GB" sz="2400" b="1" dirty="0"/>
              <a:t>. </a:t>
            </a:r>
            <a:r>
              <a:rPr lang="en-GB" sz="2400" b="1" dirty="0" err="1"/>
              <a:t>Bir</a:t>
            </a:r>
            <a:r>
              <a:rPr lang="en-GB" sz="2400" b="1" dirty="0"/>
              <a:t> </a:t>
            </a:r>
            <a:r>
              <a:rPr lang="en-GB" sz="2400" b="1" dirty="0" err="1"/>
              <a:t>yetişkini</a:t>
            </a:r>
            <a:r>
              <a:rPr lang="en-GB" sz="2400" b="1" dirty="0"/>
              <a:t> </a:t>
            </a:r>
            <a:r>
              <a:rPr lang="en-GB" sz="2400" b="1" dirty="0" err="1"/>
              <a:t>olay</a:t>
            </a:r>
            <a:r>
              <a:rPr lang="en-GB" sz="2400" b="1" dirty="0"/>
              <a:t> </a:t>
            </a:r>
            <a:r>
              <a:rPr lang="en-GB" sz="2400" b="1" dirty="0" err="1"/>
              <a:t>yerine</a:t>
            </a:r>
            <a:r>
              <a:rPr lang="en-GB" sz="2400" b="1" dirty="0"/>
              <a:t> </a:t>
            </a:r>
            <a:r>
              <a:rPr lang="en-GB" sz="2400" b="1" dirty="0" err="1"/>
              <a:t>çağırın</a:t>
            </a:r>
            <a:r>
              <a:rPr lang="tr-TR" sz="2400" b="1" dirty="0"/>
              <a:t>!!!!</a:t>
            </a:r>
            <a:r>
              <a:rPr lang="en-GB" sz="2400" b="1" dirty="0"/>
              <a:t/>
            </a:r>
            <a:br>
              <a:rPr lang="en-GB" sz="2400" b="1" dirty="0"/>
            </a:br>
            <a:r>
              <a:rPr lang="tr-TR" sz="2400" b="1" dirty="0"/>
              <a:t>6</a:t>
            </a:r>
            <a:r>
              <a:rPr lang="en-GB" sz="2400" b="1" dirty="0"/>
              <a:t>. </a:t>
            </a:r>
            <a:r>
              <a:rPr lang="en-GB" sz="2400" b="1" dirty="0" err="1"/>
              <a:t>Sadece</a:t>
            </a:r>
            <a:r>
              <a:rPr lang="en-GB" sz="2400" b="1" dirty="0"/>
              <a:t> </a:t>
            </a:r>
            <a:r>
              <a:rPr lang="en-GB" sz="2400" b="1" dirty="0" err="1"/>
              <a:t>gülümsemenizle</a:t>
            </a:r>
            <a:r>
              <a:rPr lang="en-GB" sz="2400" b="1" dirty="0"/>
              <a:t> de </a:t>
            </a:r>
            <a:r>
              <a:rPr lang="en-GB" sz="2400" b="1" dirty="0" err="1"/>
              <a:t>olsa</a:t>
            </a:r>
            <a:r>
              <a:rPr lang="en-GB" sz="2400" b="1" dirty="0"/>
              <a:t> </a:t>
            </a:r>
            <a:r>
              <a:rPr lang="en-GB" sz="2400" b="1" dirty="0" err="1"/>
              <a:t>zorbaya</a:t>
            </a:r>
            <a:r>
              <a:rPr lang="en-GB" sz="2400" b="1" dirty="0"/>
              <a:t> </a:t>
            </a:r>
            <a:r>
              <a:rPr lang="en-GB" sz="2400" b="1" dirty="0" err="1"/>
              <a:t>güç</a:t>
            </a:r>
            <a:r>
              <a:rPr lang="en-GB" sz="2400" b="1" dirty="0"/>
              <a:t> </a:t>
            </a:r>
            <a:r>
              <a:rPr lang="en-GB" sz="2400" b="1" dirty="0" err="1"/>
              <a:t>vermeyin</a:t>
            </a:r>
            <a:r>
              <a:rPr lang="tr-TR" sz="2400" b="1" dirty="0"/>
              <a:t>!!!!</a:t>
            </a:r>
            <a:r>
              <a:rPr lang="en-GB" sz="2400" b="1" dirty="0"/>
              <a:t/>
            </a:r>
            <a:br>
              <a:rPr lang="en-GB" sz="2400" b="1" dirty="0"/>
            </a:br>
            <a:r>
              <a:rPr lang="tr-TR" sz="2400" b="1" dirty="0"/>
              <a:t>7</a:t>
            </a:r>
            <a:r>
              <a:rPr lang="en-GB" sz="2400" b="1" dirty="0"/>
              <a:t>. </a:t>
            </a:r>
            <a:r>
              <a:rPr lang="en-GB" sz="2400" b="1" dirty="0" err="1"/>
              <a:t>Ezilenle</a:t>
            </a:r>
            <a:r>
              <a:rPr lang="en-GB" sz="2400" b="1" dirty="0"/>
              <a:t>, </a:t>
            </a:r>
            <a:r>
              <a:rPr lang="en-GB" sz="2400" b="1" dirty="0" err="1"/>
              <a:t>yalnız</a:t>
            </a:r>
            <a:r>
              <a:rPr lang="en-GB" sz="2400" b="1" dirty="0"/>
              <a:t> </a:t>
            </a:r>
            <a:r>
              <a:rPr lang="en-GB" sz="2400" b="1" dirty="0" err="1"/>
              <a:t>ve</a:t>
            </a:r>
            <a:r>
              <a:rPr lang="en-GB" sz="2400" b="1" dirty="0"/>
              <a:t> </a:t>
            </a:r>
            <a:r>
              <a:rPr lang="en-GB" sz="2400" b="1" dirty="0" err="1"/>
              <a:t>mutsuz</a:t>
            </a:r>
            <a:r>
              <a:rPr lang="en-GB" sz="2400" b="1" dirty="0"/>
              <a:t> </a:t>
            </a:r>
            <a:r>
              <a:rPr lang="en-GB" sz="2400" b="1" dirty="0" err="1"/>
              <a:t>kişilerle</a:t>
            </a:r>
            <a:r>
              <a:rPr lang="en-GB" sz="2400" b="1" dirty="0"/>
              <a:t> </a:t>
            </a:r>
            <a:r>
              <a:rPr lang="en-GB" sz="2400" b="1" dirty="0" err="1"/>
              <a:t>arkadaş</a:t>
            </a:r>
            <a:r>
              <a:rPr lang="en-GB" sz="2400" b="1" dirty="0"/>
              <a:t> </a:t>
            </a:r>
            <a:r>
              <a:rPr lang="en-GB" sz="2400" b="1" dirty="0" err="1"/>
              <a:t>olun</a:t>
            </a:r>
            <a:r>
              <a:rPr lang="tr-TR" sz="2400" b="1" dirty="0"/>
              <a:t>!</a:t>
            </a:r>
            <a:r>
              <a:rPr lang="en-GB" sz="2400" b="1" dirty="0"/>
              <a:t/>
            </a:r>
            <a:br>
              <a:rPr lang="en-GB" sz="2400" b="1" dirty="0"/>
            </a:br>
            <a:r>
              <a:rPr lang="tr-TR" sz="2400" b="1" dirty="0"/>
              <a:t>8</a:t>
            </a:r>
            <a:r>
              <a:rPr lang="en-GB" sz="2400" b="1" dirty="0"/>
              <a:t>. </a:t>
            </a:r>
            <a:r>
              <a:rPr lang="en-GB" sz="2400" b="1" dirty="0" err="1"/>
              <a:t>Unutmayın</a:t>
            </a:r>
            <a:r>
              <a:rPr lang="en-GB" sz="2400" b="1" dirty="0"/>
              <a:t>, </a:t>
            </a:r>
            <a:r>
              <a:rPr lang="en-GB" sz="2400" b="1" dirty="0" err="1">
                <a:solidFill>
                  <a:srgbClr val="FF0000"/>
                </a:solidFill>
              </a:rPr>
              <a:t>siz</a:t>
            </a:r>
            <a:r>
              <a:rPr lang="en-GB" sz="2400" b="1" dirty="0">
                <a:solidFill>
                  <a:srgbClr val="FF0000"/>
                </a:solidFill>
              </a:rPr>
              <a:t> de </a:t>
            </a:r>
            <a:r>
              <a:rPr lang="en-GB" sz="2400" b="1" dirty="0" err="1">
                <a:solidFill>
                  <a:srgbClr val="FF0000"/>
                </a:solidFill>
              </a:rPr>
              <a:t>bir</a:t>
            </a:r>
            <a:r>
              <a:rPr lang="en-GB" sz="2400" b="1" dirty="0">
                <a:solidFill>
                  <a:srgbClr val="FF0000"/>
                </a:solidFill>
              </a:rPr>
              <a:t> </a:t>
            </a:r>
            <a:r>
              <a:rPr lang="en-GB" sz="2400" b="1" dirty="0" err="1">
                <a:solidFill>
                  <a:srgbClr val="FF0000"/>
                </a:solidFill>
              </a:rPr>
              <a:t>gün</a:t>
            </a:r>
            <a:r>
              <a:rPr lang="en-GB" sz="2400" b="1" dirty="0">
                <a:solidFill>
                  <a:srgbClr val="FF0000"/>
                </a:solidFill>
              </a:rPr>
              <a:t> </a:t>
            </a:r>
            <a:r>
              <a:rPr lang="en-GB" sz="2400" b="1" dirty="0" err="1">
                <a:solidFill>
                  <a:srgbClr val="FF0000"/>
                </a:solidFill>
              </a:rPr>
              <a:t>zorbalığa</a:t>
            </a:r>
            <a:r>
              <a:rPr lang="en-GB" sz="2400" b="1" dirty="0">
                <a:solidFill>
                  <a:srgbClr val="FF0000"/>
                </a:solidFill>
              </a:rPr>
              <a:t> </a:t>
            </a:r>
            <a:r>
              <a:rPr lang="en-GB" sz="2400" b="1" dirty="0" err="1">
                <a:solidFill>
                  <a:srgbClr val="FF0000"/>
                </a:solidFill>
              </a:rPr>
              <a:t>maruz</a:t>
            </a:r>
            <a:r>
              <a:rPr lang="en-GB" sz="2400" b="1" dirty="0">
                <a:solidFill>
                  <a:srgbClr val="FF0000"/>
                </a:solidFill>
              </a:rPr>
              <a:t> </a:t>
            </a:r>
            <a:r>
              <a:rPr lang="en-GB" sz="2400" b="1" dirty="0" err="1">
                <a:solidFill>
                  <a:srgbClr val="FF0000"/>
                </a:solidFill>
              </a:rPr>
              <a:t>kalabilirsiniz</a:t>
            </a:r>
            <a:r>
              <a:rPr lang="en-GB" sz="2400" b="1" dirty="0">
                <a:solidFill>
                  <a:srgbClr val="FF0000"/>
                </a:solidFill>
              </a:rPr>
              <a:t>!</a:t>
            </a:r>
            <a:r>
              <a:rPr lang="tr-TR" sz="2400" b="1" dirty="0">
                <a:solidFill>
                  <a:srgbClr val="FF0000"/>
                </a:solidFill>
              </a:rPr>
              <a:t>!!!</a:t>
            </a:r>
            <a:endParaRPr lang="tr-TR" sz="2400" dirty="0">
              <a:solidFill>
                <a:srgbClr val="FF0000"/>
              </a:solidFill>
            </a:endParaRPr>
          </a:p>
        </p:txBody>
      </p:sp>
      <p:pic>
        <p:nvPicPr>
          <p:cNvPr id="1026" name="Picture 2" descr="http://www.hayatinicinde.net/wp-content/uploads/2013/02/Anne-cocuk-0_ab10ce2b2e95a1e71fd2405c6467de82.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2266" y="2522483"/>
            <a:ext cx="4429481" cy="2917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38982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001913648"/>
              </p:ext>
            </p:extLst>
          </p:nvPr>
        </p:nvGraphicFramePr>
        <p:xfrm>
          <a:off x="1509823" y="218365"/>
          <a:ext cx="9548037" cy="97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816120" y="2544401"/>
            <a:ext cx="467663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800" b="1" dirty="0" smtClean="0"/>
              <a:t>Güç </a:t>
            </a:r>
            <a:r>
              <a:rPr lang="tr-TR" sz="2800" b="1" dirty="0"/>
              <a:t>ve Güçlü Olmak Nedir? </a:t>
            </a:r>
            <a:endParaRPr lang="tr-TR" sz="2800" b="1" dirty="0" smtClean="0"/>
          </a:p>
          <a:p>
            <a:endParaRPr lang="tr-TR" sz="2800" b="1" dirty="0" smtClean="0"/>
          </a:p>
          <a:p>
            <a:pPr marL="285750" indent="-285750">
              <a:buFont typeface="Arial" panose="020B0604020202020204" pitchFamily="34" charset="0"/>
              <a:buChar char="•"/>
            </a:pPr>
            <a:r>
              <a:rPr lang="tr-TR" sz="2800" dirty="0" smtClean="0"/>
              <a:t>Fiziksel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Duygusal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Sosyal </a:t>
            </a:r>
            <a:r>
              <a:rPr lang="tr-TR" sz="2800" dirty="0"/>
              <a:t>olarak güçlü olmak </a:t>
            </a:r>
          </a:p>
          <a:p>
            <a:endParaRPr lang="tr-TR" sz="2800" dirty="0"/>
          </a:p>
        </p:txBody>
      </p:sp>
      <p:pic>
        <p:nvPicPr>
          <p:cNvPr id="4098" name="Picture 2" descr="http://www.internetdersleri.net/wp-content/uploads/2010/12/basari-nedir-300x198.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378953" y="2210192"/>
            <a:ext cx="5069809" cy="3346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6148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4841" y="1340069"/>
            <a:ext cx="4987160" cy="5344510"/>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255181"/>
            <a:ext cx="7631113" cy="842403"/>
          </a:xfrm>
        </p:spPr>
        <p:style>
          <a:lnRef idx="1">
            <a:schemeClr val="accent1"/>
          </a:lnRef>
          <a:fillRef idx="2">
            <a:schemeClr val="accent1"/>
          </a:fillRef>
          <a:effectRef idx="1">
            <a:schemeClr val="accent1"/>
          </a:effectRef>
          <a:fontRef idx="minor">
            <a:schemeClr val="dk1"/>
          </a:fontRef>
        </p:style>
        <p:txBody>
          <a:body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7415" name="Rectangle 7"/>
          <p:cNvSpPr>
            <a:spLocks noChangeArrowheads="1"/>
          </p:cNvSpPr>
          <p:nvPr/>
        </p:nvSpPr>
        <p:spPr bwMode="auto">
          <a:xfrm>
            <a:off x="208776" y="1751968"/>
            <a:ext cx="6666614" cy="1055608"/>
          </a:xfrm>
          <a:prstGeom prst="flowChartAlternateProcess">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solidFill>
                  <a:srgbClr val="FFFF00"/>
                </a:solidFill>
              </a:rPr>
              <a:t>ÖFKELENDİĞİNİZ ANDA </a:t>
            </a:r>
          </a:p>
          <a:p>
            <a:pPr algn="ctr"/>
            <a:r>
              <a:rPr lang="tr-TR" altLang="tr-TR" sz="2800" b="1" dirty="0">
                <a:solidFill>
                  <a:srgbClr val="FFFF00"/>
                </a:solidFill>
              </a:rPr>
              <a:t>   KIRMIZI IŞIK “DUR”</a:t>
            </a:r>
          </a:p>
        </p:txBody>
      </p:sp>
      <p:sp>
        <p:nvSpPr>
          <p:cNvPr id="17416" name="Rectangle 8"/>
          <p:cNvSpPr>
            <a:spLocks noChangeArrowheads="1"/>
          </p:cNvSpPr>
          <p:nvPr/>
        </p:nvSpPr>
        <p:spPr bwMode="auto">
          <a:xfrm>
            <a:off x="223283" y="3413350"/>
            <a:ext cx="6652107" cy="1804749"/>
          </a:xfrm>
          <a:prstGeom prst="round2Diag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a:solidFill>
                  <a:srgbClr val="7030A0"/>
                </a:solidFill>
              </a:rPr>
              <a:t>Sorununu 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düşün</a:t>
            </a:r>
          </a:p>
          <a:p>
            <a:pPr>
              <a:buFont typeface="Wingdings" panose="05000000000000000000" pitchFamily="2" charset="2"/>
              <a:buChar char="q"/>
            </a:pPr>
            <a:r>
              <a:rPr lang="tr-TR" altLang="tr-TR" sz="2000" b="1" dirty="0">
                <a:solidFill>
                  <a:srgbClr val="7030A0"/>
                </a:solidFill>
              </a:rPr>
              <a:t>Seçimin ilerdeki sonuçlarını düşün</a:t>
            </a:r>
          </a:p>
        </p:txBody>
      </p:sp>
      <p:sp>
        <p:nvSpPr>
          <p:cNvPr id="17417" name="Rectangle 9"/>
          <p:cNvSpPr>
            <a:spLocks noChangeArrowheads="1"/>
          </p:cNvSpPr>
          <p:nvPr/>
        </p:nvSpPr>
        <p:spPr bwMode="auto">
          <a:xfrm>
            <a:off x="223284" y="5762108"/>
            <a:ext cx="6666614" cy="1055608"/>
          </a:xfrm>
          <a:prstGeom prst="roundRect">
            <a:avLst/>
          </a:prstGeom>
          <a:solidFill>
            <a:srgbClr val="21E387"/>
          </a:solidFill>
          <a:ln w="9525">
            <a:solidFill>
              <a:schemeClr va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t>OLUMLU, ZARAR VERMEYEN BİR YOL BUL YEŞİL IŞIK  “UYGULA”</a:t>
            </a:r>
          </a:p>
        </p:txBody>
      </p:sp>
    </p:spTree>
    <p:extLst>
      <p:ext uri="{BB962C8B-B14F-4D97-AF65-F5344CB8AC3E}">
        <p14:creationId xmlns="" xmlns:p14="http://schemas.microsoft.com/office/powerpoint/2010/main" val="3322830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2152" y="404813"/>
            <a:ext cx="10610899" cy="73030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öğrenmeliyiz</a:t>
            </a:r>
            <a:r>
              <a:rPr lang="tr-TR" altLang="tr-TR" sz="3600" b="1" dirty="0">
                <a:solidFill>
                  <a:srgbClr val="A80000"/>
                </a:solidFill>
              </a:rPr>
              <a:t>.</a:t>
            </a:r>
          </a:p>
        </p:txBody>
      </p:sp>
      <p:sp>
        <p:nvSpPr>
          <p:cNvPr id="2" name="Oval Belirtme Çizgisi 1"/>
          <p:cNvSpPr/>
          <p:nvPr/>
        </p:nvSpPr>
        <p:spPr>
          <a:xfrm>
            <a:off x="4225160" y="1324303"/>
            <a:ext cx="7788164" cy="450894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lnSpc>
                <a:spcPct val="80000"/>
              </a:lnSpc>
              <a:buFont typeface="Arial" panose="020B0604020202020204" pitchFamily="34" charset="0"/>
              <a:buChar char="•"/>
            </a:pPr>
            <a:r>
              <a:rPr lang="tr-TR" altLang="tr-TR" sz="2800" b="1" dirty="0">
                <a:solidFill>
                  <a:srgbClr val="FF0000"/>
                </a:solidFill>
              </a:rPr>
              <a:t>Hemen 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 </a:t>
            </a:r>
            <a:r>
              <a:rPr lang="tr-TR" altLang="tr-TR" sz="2800" b="1" dirty="0">
                <a:solidFill>
                  <a:srgbClr val="FF3300"/>
                </a:solidFill>
              </a:rPr>
              <a:t>deyin.</a:t>
            </a:r>
          </a:p>
        </p:txBody>
      </p:sp>
      <p:pic>
        <p:nvPicPr>
          <p:cNvPr id="2050" name="Picture 2" descr="http://www.levhaci.com/image/cache/data/88-500x50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7882" y="2255044"/>
            <a:ext cx="3720662"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4174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331075" y="346841"/>
            <a:ext cx="11860925" cy="580171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80000"/>
              </a:lnSpc>
              <a:buFont typeface="Arial" panose="020B0604020202020204" pitchFamily="34" charset="0"/>
              <a:buChar char="•"/>
            </a:pPr>
            <a:r>
              <a:rPr lang="tr-TR" altLang="tr-TR" sz="2800" b="1" dirty="0">
                <a:solidFill>
                  <a:schemeClr val="tx1"/>
                </a:solidFill>
              </a:rPr>
              <a:t>Karşınızdaki kişiye çok öfkeli olduğunuzu ve sakinleşene kadar bu konuyu konuşmak istemediğinizi söyleyin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a:solidFill>
                  <a:schemeClr val="tx1"/>
                </a:solidFill>
              </a:rPr>
              <a:t>Kendinize sevdiğiniz bir yiyecek ya da içecek hazırlayın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sakinleştirebilecek bir etkinlikle </a:t>
            </a:r>
            <a:r>
              <a:rPr lang="tr-TR" altLang="tr-TR" sz="2800" b="1" dirty="0" smtClean="0">
                <a:solidFill>
                  <a:schemeClr val="tx1"/>
                </a:solidFill>
              </a:rPr>
              <a:t>uğraşın</a:t>
            </a:r>
          </a:p>
          <a:p>
            <a:pPr marL="342900" indent="-342900">
              <a:lnSpc>
                <a:spcPct val="80000"/>
              </a:lnSpc>
              <a:buFont typeface="Arial" panose="020B0604020202020204" pitchFamily="34" charset="0"/>
              <a:buChar char="•"/>
            </a:pPr>
            <a:endParaRPr lang="tr-TR" altLang="tr-TR" sz="2800" b="1" dirty="0" smtClean="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sinirlendiren kişinin yanından uzaklaşın; mümkünse odanıza gidin ve sakinleşene kadar orada kalın. </a:t>
            </a:r>
          </a:p>
        </p:txBody>
      </p:sp>
    </p:spTree>
    <p:extLst>
      <p:ext uri="{BB962C8B-B14F-4D97-AF65-F5344CB8AC3E}">
        <p14:creationId xmlns="" xmlns:p14="http://schemas.microsoft.com/office/powerpoint/2010/main" val="2477919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özyaşı Damlası 3"/>
          <p:cNvSpPr/>
          <p:nvPr/>
        </p:nvSpPr>
        <p:spPr>
          <a:xfrm>
            <a:off x="4934607" y="394138"/>
            <a:ext cx="6873767" cy="613278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buFont typeface="Arial" panose="020B0604020202020204" pitchFamily="34" charset="0"/>
              <a:buChar char="•"/>
            </a:pPr>
            <a:r>
              <a:rPr lang="tr-TR" altLang="tr-TR" sz="2800" b="1" dirty="0">
                <a:solidFill>
                  <a:srgbClr val="C00000"/>
                </a:solidFill>
              </a:rPr>
              <a:t>Sakinleşince o kişinin yanına dönün ve sorun davranışa çözüm bulmaya çalışın</a:t>
            </a:r>
            <a:r>
              <a:rPr lang="tr-TR" altLang="tr-TR" sz="2800" b="1" dirty="0" smtClean="0">
                <a:solidFill>
                  <a:srgbClr val="C00000"/>
                </a:solidFill>
              </a:rPr>
              <a:t>.</a:t>
            </a:r>
          </a:p>
          <a:p>
            <a:pPr marL="285750" indent="-285750">
              <a:lnSpc>
                <a:spcPct val="80000"/>
              </a:lnSpc>
              <a:buFont typeface="Arial" panose="020B0604020202020204" pitchFamily="34" charset="0"/>
              <a:buChar char="•"/>
            </a:pPr>
            <a:endParaRPr lang="tr-TR" altLang="tr-TR" sz="2800" b="1" dirty="0">
              <a:solidFill>
                <a:srgbClr val="C00000"/>
              </a:solidFill>
            </a:endParaRPr>
          </a:p>
          <a:p>
            <a:pPr marL="285750" indent="-285750">
              <a:lnSpc>
                <a:spcPct val="80000"/>
              </a:lnSpc>
              <a:buFont typeface="Arial" panose="020B0604020202020204" pitchFamily="34" charset="0"/>
              <a:buChar char="•"/>
            </a:pPr>
            <a:endParaRPr lang="tr-TR" altLang="tr-TR" sz="2800" b="1" dirty="0">
              <a:solidFill>
                <a:srgbClr val="C00000"/>
              </a:solidFill>
            </a:endParaRPr>
          </a:p>
          <a:p>
            <a:pPr algn="ctr">
              <a:lnSpc>
                <a:spcPct val="80000"/>
              </a:lnSpc>
            </a:pPr>
            <a:r>
              <a:rPr lang="tr-TR" altLang="tr-TR" sz="2800" b="1" dirty="0" smtClean="0">
                <a:solidFill>
                  <a:srgbClr val="C00000"/>
                </a:solidFill>
              </a:rPr>
              <a:t>Unutmayın </a:t>
            </a:r>
            <a:r>
              <a:rPr lang="tr-TR" altLang="tr-TR" sz="2800" b="1" dirty="0">
                <a:solidFill>
                  <a:srgbClr val="C00000"/>
                </a:solidFill>
              </a:rPr>
              <a:t>tüm bunları yapmakla, bir yandan onu ve kendinizi incitmekten kaçınırken diğer yandan da ona öfkenin nasıl kontrol edilebileceğini öğretmiş olursunuz.</a:t>
            </a:r>
          </a:p>
        </p:txBody>
      </p:sp>
      <p:pic>
        <p:nvPicPr>
          <p:cNvPr id="3074" name="Picture 2" descr="http://kobitek.com/uplimages/iletisim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7560" y="2074599"/>
            <a:ext cx="4051738" cy="323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8543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226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MR4rKFSkgw/U4Temo4TE_I/AAAAAAAAO5Y/0upGD-WjZg0/s320/30356_10152217342580531_1690133667_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48152" y="45722"/>
            <a:ext cx="6085490" cy="68122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307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5/29/727819/resimler/2015_01/k_16153857_rc5765719a1956210c9fca0914c8b3ea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255689" cy="685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027612" y="426426"/>
            <a:ext cx="9797142" cy="1047979"/>
          </a:xfrm>
          <a:prstGeom prst="rect">
            <a:avLst/>
          </a:prstGeom>
        </p:spPr>
        <p:txBody>
          <a:bodyPr wrap="square">
            <a:spAutoFit/>
          </a:bodyPr>
          <a:lstStyle/>
          <a:p>
            <a:pPr algn="ctr">
              <a:lnSpc>
                <a:spcPct val="115000"/>
              </a:lnSpc>
              <a:spcAft>
                <a:spcPts val="0"/>
              </a:spcAft>
            </a:pPr>
            <a:r>
              <a:rPr lang="tr-TR" sz="40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4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Carlyle )</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950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1912889422"/>
              </p:ext>
            </p:extLst>
          </p:nvPr>
        </p:nvGraphicFramePr>
        <p:xfrm>
          <a:off x="3946359" y="218365"/>
          <a:ext cx="3501189" cy="83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 xmlns:p14="http://schemas.microsoft.com/office/powerpoint/2010/main" val="2465821829"/>
              </p:ext>
            </p:extLst>
          </p:nvPr>
        </p:nvGraphicFramePr>
        <p:xfrm>
          <a:off x="353848" y="1793714"/>
          <a:ext cx="3688764" cy="45115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descr="https://encrypted-tbn2.gstatic.com/images?q=tbn:ANd9GcSSCapUY2tWY2-qFTtFhi_50NO16gUmWDqvtSCvhBk1gGsAh2Oqx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550102" y="2036383"/>
            <a:ext cx="5682005" cy="425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05822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2101682033"/>
              </p:ext>
            </p:extLst>
          </p:nvPr>
        </p:nvGraphicFramePr>
        <p:xfrm>
          <a:off x="3957851" y="215002"/>
          <a:ext cx="3507474" cy="83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p:cNvGraphicFramePr>
            <a:graphicFrameLocks noGrp="1"/>
          </p:cNvGraphicFramePr>
          <p:nvPr>
            <p:ph idx="1"/>
            <p:extLst>
              <p:ext uri="{D42A27DB-BD31-4B8C-83A1-F6EECF244321}">
                <p14:modId xmlns="" xmlns:p14="http://schemas.microsoft.com/office/powerpoint/2010/main" val="2739088170"/>
              </p:ext>
            </p:extLst>
          </p:nvPr>
        </p:nvGraphicFramePr>
        <p:xfrm>
          <a:off x="5813946" y="2562447"/>
          <a:ext cx="5539853" cy="23604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4" name="Picture 4" descr="http://kaanalgul.files.wordpress.com/2011/10/sanal-zorbalik-felaketleri-13181581.jpe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59467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355162991"/>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7"/>
          <a:stretch>
            <a:fillRect/>
          </a:stretch>
        </p:blipFill>
        <p:spPr>
          <a:xfrm>
            <a:off x="6107095" y="1861135"/>
            <a:ext cx="6084905" cy="3817770"/>
          </a:xfrm>
          <a:prstGeom prst="rect">
            <a:avLst/>
          </a:prstGeom>
        </p:spPr>
      </p:pic>
      <p:sp>
        <p:nvSpPr>
          <p:cNvPr id="4" name="Yuvarlatılmış Dikdörtgen 3"/>
          <p:cNvSpPr/>
          <p:nvPr/>
        </p:nvSpPr>
        <p:spPr>
          <a:xfrm>
            <a:off x="283779" y="2916620"/>
            <a:ext cx="6337738" cy="21756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2400" b="1" dirty="0"/>
              <a:t>“</a:t>
            </a:r>
            <a:r>
              <a:rPr lang="en-GB" sz="2400" b="1" dirty="0" err="1"/>
              <a:t>bir</a:t>
            </a:r>
            <a:r>
              <a:rPr lang="en-GB" sz="2400" b="1" dirty="0"/>
              <a:t> </a:t>
            </a:r>
            <a:r>
              <a:rPr lang="en-GB" sz="2400" b="1" dirty="0" err="1"/>
              <a:t>ya</a:t>
            </a:r>
            <a:r>
              <a:rPr lang="en-GB" sz="2400" b="1" dirty="0"/>
              <a:t> da </a:t>
            </a:r>
            <a:r>
              <a:rPr lang="en-GB" sz="2400" b="1" dirty="0" err="1"/>
              <a:t>daha</a:t>
            </a:r>
            <a:r>
              <a:rPr lang="en-GB" sz="2400" b="1" dirty="0"/>
              <a:t> </a:t>
            </a:r>
            <a:r>
              <a:rPr lang="en-GB" sz="2400" b="1" dirty="0" err="1"/>
              <a:t>fazla</a:t>
            </a:r>
            <a:r>
              <a:rPr lang="en-GB" sz="2400" b="1" dirty="0"/>
              <a:t> </a:t>
            </a:r>
            <a:r>
              <a:rPr lang="en-GB" sz="2400" b="1" dirty="0" err="1"/>
              <a:t>öğrencinin</a:t>
            </a:r>
            <a:r>
              <a:rPr lang="en-GB" sz="2400" b="1" dirty="0"/>
              <a:t> </a:t>
            </a:r>
            <a:r>
              <a:rPr lang="en-GB" sz="2400" b="1" dirty="0" err="1"/>
              <a:t>bir</a:t>
            </a:r>
            <a:r>
              <a:rPr lang="en-GB" sz="2400" b="1" dirty="0"/>
              <a:t> </a:t>
            </a:r>
            <a:r>
              <a:rPr lang="en-GB" sz="2400" b="1" dirty="0" err="1"/>
              <a:t>başka</a:t>
            </a:r>
            <a:r>
              <a:rPr lang="en-GB" sz="2400" b="1" dirty="0"/>
              <a:t> </a:t>
            </a:r>
            <a:r>
              <a:rPr lang="en-GB" sz="2400" b="1" dirty="0" err="1"/>
              <a:t>öğrenciye</a:t>
            </a:r>
            <a:r>
              <a:rPr lang="en-GB" sz="2400" b="1" dirty="0"/>
              <a:t> (</a:t>
            </a:r>
            <a:r>
              <a:rPr lang="en-GB" sz="2400" b="1" dirty="0" err="1"/>
              <a:t>mağdur</a:t>
            </a:r>
            <a:r>
              <a:rPr lang="en-GB" sz="2400" b="1" dirty="0" err="1">
                <a:solidFill>
                  <a:schemeClr val="tx1"/>
                </a:solidFill>
              </a:rPr>
              <a:t>a</a:t>
            </a:r>
            <a:r>
              <a:rPr lang="en-GB" sz="2400" b="1" dirty="0">
                <a:solidFill>
                  <a:schemeClr val="tx1"/>
                </a:solidFill>
              </a:rPr>
              <a:t>)  </a:t>
            </a:r>
            <a:r>
              <a:rPr lang="en-GB" sz="2400" b="1" u="sng" dirty="0" err="1">
                <a:solidFill>
                  <a:srgbClr val="FF0000"/>
                </a:solidFill>
              </a:rPr>
              <a:t>sürekli</a:t>
            </a:r>
            <a:r>
              <a:rPr lang="en-GB" sz="2400" b="1" u="sng" dirty="0">
                <a:solidFill>
                  <a:srgbClr val="FF0000"/>
                </a:solidFill>
              </a:rPr>
              <a:t> </a:t>
            </a:r>
            <a:r>
              <a:rPr lang="en-GB" sz="2400" b="1" u="sng" dirty="0" err="1">
                <a:solidFill>
                  <a:srgbClr val="FF0000"/>
                </a:solidFill>
              </a:rPr>
              <a:t>olarak</a:t>
            </a:r>
            <a:r>
              <a:rPr lang="en-GB" sz="2400" b="1" dirty="0">
                <a:solidFill>
                  <a:srgbClr val="FF0000"/>
                </a:solidFill>
              </a:rPr>
              <a:t> </a:t>
            </a:r>
            <a:r>
              <a:rPr lang="en-GB" sz="2400" b="1" u="sng" dirty="0" err="1">
                <a:solidFill>
                  <a:srgbClr val="FF0000"/>
                </a:solidFill>
              </a:rPr>
              <a:t>olumsuz</a:t>
            </a:r>
            <a:r>
              <a:rPr lang="en-GB" sz="2400" b="1" u="sng" dirty="0">
                <a:solidFill>
                  <a:srgbClr val="FF0000"/>
                </a:solidFill>
              </a:rPr>
              <a:t> </a:t>
            </a:r>
            <a:r>
              <a:rPr lang="en-GB" sz="2400" b="1" u="sng" dirty="0" err="1">
                <a:solidFill>
                  <a:srgbClr val="FF0000"/>
                </a:solidFill>
              </a:rPr>
              <a:t>eylemlerde</a:t>
            </a:r>
            <a:r>
              <a:rPr lang="en-GB" sz="2400" b="1" dirty="0"/>
              <a:t> </a:t>
            </a:r>
            <a:r>
              <a:rPr lang="en-GB" sz="2400" b="1" dirty="0" err="1"/>
              <a:t>bulunması”dır</a:t>
            </a:r>
            <a:r>
              <a:rPr lang="en-GB" sz="2400" b="1" dirty="0"/>
              <a:t>.</a:t>
            </a:r>
            <a:endParaRPr lang="tr-TR" sz="2400" dirty="0"/>
          </a:p>
        </p:txBody>
      </p:sp>
    </p:spTree>
    <p:extLst>
      <p:ext uri="{BB962C8B-B14F-4D97-AF65-F5344CB8AC3E}">
        <p14:creationId xmlns=""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a:stretch>
            <a:fillRect/>
          </a:stretch>
        </p:blipFill>
        <p:spPr>
          <a:xfrm>
            <a:off x="7099526" y="1640476"/>
            <a:ext cx="3542348" cy="4105619"/>
          </a:xfrm>
          <a:prstGeom prst="rect">
            <a:avLst/>
          </a:prstGeom>
        </p:spPr>
      </p:pic>
    </p:spTree>
    <p:extLst>
      <p:ext uri="{BB962C8B-B14F-4D97-AF65-F5344CB8AC3E}">
        <p14:creationId xmlns="" xmlns:p14="http://schemas.microsoft.com/office/powerpoint/2010/main" val="345167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a:stretch>
            <a:fillRect/>
          </a:stretch>
        </p:blipFill>
        <p:spPr>
          <a:xfrm>
            <a:off x="1057274" y="2004876"/>
            <a:ext cx="4096023" cy="4378507"/>
          </a:xfrm>
          <a:prstGeom prst="rect">
            <a:avLst/>
          </a:prstGeom>
        </p:spPr>
      </p:pic>
    </p:spTree>
    <p:extLst>
      <p:ext uri="{BB962C8B-B14F-4D97-AF65-F5344CB8AC3E}">
        <p14:creationId xmlns="" xmlns:p14="http://schemas.microsoft.com/office/powerpoint/2010/main" val="322736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4"/>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8158465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673</Words>
  <Application>Microsoft Office PowerPoint</Application>
  <PresentationFormat>Özel</PresentationFormat>
  <Paragraphs>103</Paragraphs>
  <Slides>28</Slides>
  <Notes>10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Slayt 1</vt:lpstr>
      <vt:lpstr>Slayt 2</vt:lpstr>
      <vt:lpstr>Slayt 3</vt:lpstr>
      <vt:lpstr>Slayt 4</vt:lpstr>
      <vt:lpstr>Slayt 5</vt:lpstr>
      <vt:lpstr>Slayt 6</vt:lpstr>
      <vt:lpstr>Slayt 7</vt:lpstr>
      <vt:lpstr>Slayt 8</vt:lpstr>
      <vt:lpstr>Slayt 9</vt:lpstr>
      <vt:lpstr>Okulun içindeki zorbalığın, okula geliş gidiş sırasındaki zorbalıktan çok daha sık olduğunu, okuldaki “oyun bahçesinin” en tipik yer olduğunu, bunu “koridorlar”, “sınıfın içi”, “kantin ve tuvaletlerin” izlediğini, yatılı okullarda zorbalığın en yaygın olarak “yatakhane”de </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Öfkenizi Kontrol Edin</vt:lpstr>
      <vt:lpstr>İlk önce öfkemizi kontrol edebilmeyi öğrenmeliyiz.</vt:lpstr>
      <vt:lpstr>Slayt 25</vt:lpstr>
      <vt:lpstr>Slayt 26</vt:lpstr>
      <vt:lpstr>Slayt 27</vt:lpstr>
      <vt:lpstr>Slayt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User</cp:lastModifiedBy>
  <cp:revision>49</cp:revision>
  <dcterms:created xsi:type="dcterms:W3CDTF">2015-01-30T09:02:19Z</dcterms:created>
  <dcterms:modified xsi:type="dcterms:W3CDTF">2017-10-05T06:42:47Z</dcterms:modified>
</cp:coreProperties>
</file>