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6"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54" autoAdjust="0"/>
    <p:restoredTop sz="94660"/>
  </p:normalViewPr>
  <p:slideViewPr>
    <p:cSldViewPr snapToGrid="0">
      <p:cViewPr varScale="1">
        <p:scale>
          <a:sx n="80" d="100"/>
          <a:sy n="80" d="100"/>
        </p:scale>
        <p:origin x="-470"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Zorbalığa Uğrayanların Y</a:t>
          </a:r>
          <a:r>
            <a:rPr lang="en-GB" sz="4400" b="1" dirty="0" err="1" smtClean="0">
              <a:solidFill>
                <a:srgbClr val="FF0000"/>
              </a:solidFill>
            </a:rPr>
            <a:t>anlış</a:t>
          </a:r>
          <a:r>
            <a:rPr lang="en-GB" sz="4400" b="1" dirty="0" smtClean="0">
              <a:solidFill>
                <a:srgbClr val="FF0000"/>
              </a:solidFill>
            </a:rPr>
            <a:t> </a:t>
          </a:r>
          <a:r>
            <a:rPr lang="tr-TR" sz="4400" b="1" dirty="0" smtClean="0">
              <a:solidFill>
                <a:srgbClr val="FF0000"/>
              </a:solidFill>
            </a:rPr>
            <a:t>İ</a:t>
          </a:r>
          <a:r>
            <a:rPr lang="en-GB" sz="4400" b="1" dirty="0" err="1" smtClean="0">
              <a:solidFill>
                <a:srgbClr val="FF0000"/>
              </a:solidFill>
            </a:rPr>
            <a:t>nançlar</a:t>
          </a:r>
          <a:r>
            <a:rPr lang="tr-TR" sz="4400" b="1" dirty="0" smtClean="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smtClean="0">
              <a:solidFill>
                <a:srgbClr val="FF0000"/>
              </a:solidFill>
            </a:rPr>
            <a:t>UNUTMAYIN</a:t>
          </a:r>
          <a:endParaRPr lang="tr-TR" sz="5400" b="1" dirty="0">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smtClean="0"/>
            <a:t>1. </a:t>
          </a:r>
          <a:r>
            <a:rPr lang="en-GB" sz="2500" b="1" dirty="0" err="1" smtClean="0"/>
            <a:t>Olayı</a:t>
          </a:r>
          <a:r>
            <a:rPr lang="en-GB" sz="2500" b="1" dirty="0" smtClean="0"/>
            <a:t> </a:t>
          </a:r>
          <a:r>
            <a:rPr lang="en-GB" sz="2500" b="1" dirty="0" err="1" smtClean="0"/>
            <a:t>izlemeye</a:t>
          </a:r>
          <a:r>
            <a:rPr lang="en-GB" sz="2500" b="1" dirty="0" smtClean="0"/>
            <a:t> </a:t>
          </a:r>
          <a:r>
            <a:rPr lang="en-GB" sz="2500" b="1" dirty="0" err="1" smtClean="0"/>
            <a:t>dalmayın</a:t>
          </a:r>
          <a:r>
            <a:rPr lang="tr-TR" sz="2500" b="1" dirty="0" smtClean="0"/>
            <a:t>!!!!</a:t>
          </a:r>
          <a:r>
            <a:rPr lang="en-GB" sz="2500" b="1" dirty="0" smtClean="0"/>
            <a:t/>
          </a:r>
          <a:br>
            <a:rPr lang="en-GB" sz="2500" b="1" dirty="0" smtClean="0"/>
          </a:br>
          <a:r>
            <a:rPr lang="en-GB" sz="2500" b="1" dirty="0" smtClean="0"/>
            <a:t>2. </a:t>
          </a:r>
          <a:r>
            <a:rPr lang="en-GB" sz="2500" b="1" dirty="0" err="1" smtClean="0"/>
            <a:t>Zorbaya</a:t>
          </a:r>
          <a:r>
            <a:rPr lang="en-GB" sz="2500" b="1" dirty="0" smtClean="0"/>
            <a:t> </a:t>
          </a:r>
          <a:r>
            <a:rPr lang="en-GB" sz="2500" b="1" dirty="0" err="1" smtClean="0"/>
            <a:t>durmasını</a:t>
          </a:r>
          <a:r>
            <a:rPr lang="en-GB" sz="2500" b="1" dirty="0" smtClean="0"/>
            <a:t> </a:t>
          </a:r>
          <a:r>
            <a:rPr lang="en-GB" sz="2500" b="1" dirty="0" err="1" smtClean="0"/>
            <a:t>söyleyin</a:t>
          </a:r>
          <a:r>
            <a:rPr lang="tr-TR" sz="2500" b="1" dirty="0" smtClean="0"/>
            <a:t>!!!!</a:t>
          </a:r>
          <a:r>
            <a:rPr lang="en-GB" sz="2500" b="1" dirty="0" smtClean="0"/>
            <a:t/>
          </a:r>
          <a:br>
            <a:rPr lang="en-GB" sz="2500" b="1" dirty="0" smtClean="0"/>
          </a:br>
          <a:r>
            <a:rPr lang="en-GB" sz="2500" b="1" dirty="0" smtClean="0"/>
            <a:t>3.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kişiye</a:t>
          </a:r>
          <a:r>
            <a:rPr lang="en-GB" sz="2500" b="1" dirty="0" smtClean="0"/>
            <a:t> </a:t>
          </a:r>
          <a:r>
            <a:rPr lang="en-GB" sz="2500" b="1" dirty="0" err="1" smtClean="0"/>
            <a:t>iyi</a:t>
          </a:r>
          <a:r>
            <a:rPr lang="en-GB" sz="2500" b="1" dirty="0" smtClean="0"/>
            <a:t> </a:t>
          </a:r>
          <a:r>
            <a:rPr lang="en-GB" sz="2500" b="1" dirty="0" err="1" smtClean="0"/>
            <a:t>davranın</a:t>
          </a:r>
          <a:r>
            <a:rPr lang="tr-TR" sz="2500" b="1" dirty="0" smtClean="0"/>
            <a:t>!!!!</a:t>
          </a:r>
          <a:r>
            <a:rPr lang="en-GB" sz="2500" b="1" dirty="0" smtClean="0"/>
            <a:t/>
          </a:r>
          <a:br>
            <a:rPr lang="en-GB" sz="2500" b="1" dirty="0" smtClean="0"/>
          </a:br>
          <a:r>
            <a:rPr lang="en-GB" sz="2500" b="1" dirty="0" smtClean="0"/>
            <a:t>4.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kişiyi</a:t>
          </a:r>
          <a:r>
            <a:rPr lang="en-GB" sz="2500" b="1" dirty="0" smtClean="0"/>
            <a:t> </a:t>
          </a:r>
          <a:r>
            <a:rPr lang="en-GB" sz="2500" b="1" dirty="0" err="1" smtClean="0"/>
            <a:t>sizinle</a:t>
          </a:r>
          <a:r>
            <a:rPr lang="en-GB" sz="2500" b="1" dirty="0" smtClean="0"/>
            <a:t> </a:t>
          </a:r>
          <a:r>
            <a:rPr lang="en-GB" sz="2500" b="1" dirty="0" err="1" smtClean="0"/>
            <a:t>gelmeye</a:t>
          </a:r>
          <a:r>
            <a:rPr lang="en-GB" sz="2500" b="1" dirty="0" smtClean="0"/>
            <a:t> </a:t>
          </a:r>
          <a:r>
            <a:rPr lang="en-GB" sz="2500" b="1" dirty="0" err="1" smtClean="0"/>
            <a:t>ikna</a:t>
          </a:r>
          <a:r>
            <a:rPr lang="en-GB" sz="2500" b="1" dirty="0" smtClean="0"/>
            <a:t> </a:t>
          </a:r>
          <a:r>
            <a:rPr lang="en-GB" sz="2500" b="1" dirty="0" err="1" smtClean="0"/>
            <a:t>edin</a:t>
          </a:r>
          <a:r>
            <a:rPr lang="tr-TR" sz="2500" b="1" dirty="0" smtClean="0"/>
            <a:t>!!!!</a:t>
          </a:r>
          <a:r>
            <a:rPr lang="en-GB" sz="2500" b="1" dirty="0" smtClean="0"/>
            <a:t/>
          </a:r>
          <a:br>
            <a:rPr lang="en-GB" sz="2500" b="1" dirty="0" smtClean="0"/>
          </a:br>
          <a:r>
            <a:rPr lang="en-GB" sz="2500" b="1" dirty="0" smtClean="0"/>
            <a:t>4. </a:t>
          </a:r>
          <a:r>
            <a:rPr lang="en-GB" sz="2500" b="1" dirty="0" err="1" smtClean="0"/>
            <a:t>Bir</a:t>
          </a:r>
          <a:r>
            <a:rPr lang="en-GB" sz="2500" b="1" dirty="0" smtClean="0"/>
            <a:t> </a:t>
          </a:r>
          <a:r>
            <a:rPr lang="en-GB" sz="2500" b="1" dirty="0" err="1" smtClean="0"/>
            <a:t>yetişkini</a:t>
          </a:r>
          <a:r>
            <a:rPr lang="en-GB" sz="2500" b="1" dirty="0" smtClean="0"/>
            <a:t> </a:t>
          </a:r>
          <a:r>
            <a:rPr lang="en-GB" sz="2500" b="1" dirty="0" err="1" smtClean="0"/>
            <a:t>olay</a:t>
          </a:r>
          <a:r>
            <a:rPr lang="en-GB" sz="2500" b="1" dirty="0" smtClean="0"/>
            <a:t> </a:t>
          </a:r>
          <a:r>
            <a:rPr lang="en-GB" sz="2500" b="1" dirty="0" err="1" smtClean="0"/>
            <a:t>yerine</a:t>
          </a:r>
          <a:r>
            <a:rPr lang="en-GB" sz="2500" b="1" dirty="0" smtClean="0"/>
            <a:t> </a:t>
          </a:r>
          <a:r>
            <a:rPr lang="en-GB" sz="2500" b="1" dirty="0" err="1" smtClean="0"/>
            <a:t>çağırın</a:t>
          </a:r>
          <a:r>
            <a:rPr lang="tr-TR" sz="2500" b="1" dirty="0" smtClean="0"/>
            <a:t>!!!!</a:t>
          </a:r>
          <a:r>
            <a:rPr lang="en-GB" sz="2500" b="1" dirty="0" smtClean="0"/>
            <a:t/>
          </a:r>
          <a:br>
            <a:rPr lang="en-GB" sz="2500" b="1" dirty="0" smtClean="0"/>
          </a:br>
          <a:r>
            <a:rPr lang="en-GB" sz="2500" b="1" dirty="0" smtClean="0"/>
            <a:t>5. </a:t>
          </a:r>
          <a:r>
            <a:rPr lang="en-GB" sz="2500" b="1" dirty="0" err="1" smtClean="0"/>
            <a:t>Sadece</a:t>
          </a:r>
          <a:r>
            <a:rPr lang="en-GB" sz="2500" b="1" dirty="0" smtClean="0"/>
            <a:t> </a:t>
          </a:r>
          <a:r>
            <a:rPr lang="en-GB" sz="2500" b="1" dirty="0" err="1" smtClean="0"/>
            <a:t>gülümsemenizle</a:t>
          </a:r>
          <a:r>
            <a:rPr lang="en-GB" sz="2500" b="1" dirty="0" smtClean="0"/>
            <a:t> de </a:t>
          </a:r>
          <a:r>
            <a:rPr lang="en-GB" sz="2500" b="1" dirty="0" err="1" smtClean="0"/>
            <a:t>olsa</a:t>
          </a:r>
          <a:r>
            <a:rPr lang="en-GB" sz="2500" b="1" dirty="0" smtClean="0"/>
            <a:t> </a:t>
          </a:r>
          <a:r>
            <a:rPr lang="en-GB" sz="2500" b="1" dirty="0" err="1" smtClean="0"/>
            <a:t>zorbaya</a:t>
          </a:r>
          <a:r>
            <a:rPr lang="en-GB" sz="2500" b="1" dirty="0" smtClean="0"/>
            <a:t> </a:t>
          </a:r>
          <a:r>
            <a:rPr lang="en-GB" sz="2500" b="1" dirty="0" err="1" smtClean="0"/>
            <a:t>güç</a:t>
          </a:r>
          <a:r>
            <a:rPr lang="en-GB" sz="2500" b="1" dirty="0" smtClean="0"/>
            <a:t> </a:t>
          </a:r>
          <a:r>
            <a:rPr lang="en-GB" sz="2500" b="1" dirty="0" err="1" smtClean="0"/>
            <a:t>vermeyin</a:t>
          </a:r>
          <a:r>
            <a:rPr lang="tr-TR" sz="2500" b="1" dirty="0" smtClean="0"/>
            <a:t>!!!!</a:t>
          </a:r>
          <a:r>
            <a:rPr lang="en-GB" sz="2500" b="1" dirty="0" smtClean="0"/>
            <a:t/>
          </a:r>
          <a:br>
            <a:rPr lang="en-GB" sz="2500" b="1" dirty="0" smtClean="0"/>
          </a:br>
          <a:r>
            <a:rPr lang="en-GB" sz="2500" b="1" dirty="0" smtClean="0"/>
            <a:t>6. </a:t>
          </a:r>
          <a:r>
            <a:rPr lang="en-GB" sz="2500" b="1" dirty="0" err="1" smtClean="0"/>
            <a:t>Ezilenle</a:t>
          </a:r>
          <a:r>
            <a:rPr lang="en-GB" sz="2500" b="1" dirty="0" smtClean="0"/>
            <a:t>, </a:t>
          </a:r>
          <a:r>
            <a:rPr lang="en-GB" sz="2500" b="1" dirty="0" err="1" smtClean="0"/>
            <a:t>yalnız</a:t>
          </a:r>
          <a:r>
            <a:rPr lang="en-GB" sz="2500" b="1" dirty="0" smtClean="0"/>
            <a:t> </a:t>
          </a:r>
          <a:r>
            <a:rPr lang="en-GB" sz="2500" b="1" dirty="0" err="1" smtClean="0"/>
            <a:t>ve</a:t>
          </a:r>
          <a:r>
            <a:rPr lang="en-GB" sz="2500" b="1" dirty="0" smtClean="0"/>
            <a:t> </a:t>
          </a:r>
          <a:r>
            <a:rPr lang="en-GB" sz="2500" b="1" dirty="0" err="1" smtClean="0"/>
            <a:t>mutsuz</a:t>
          </a:r>
          <a:r>
            <a:rPr lang="en-GB" sz="2500" b="1" dirty="0" smtClean="0"/>
            <a:t> </a:t>
          </a:r>
          <a:r>
            <a:rPr lang="en-GB" sz="2500" b="1" dirty="0" err="1" smtClean="0"/>
            <a:t>kişilerle</a:t>
          </a:r>
          <a:r>
            <a:rPr lang="en-GB" sz="2500" b="1" dirty="0" smtClean="0"/>
            <a:t> </a:t>
          </a:r>
          <a:r>
            <a:rPr lang="en-GB" sz="2500" b="1" dirty="0" err="1" smtClean="0"/>
            <a:t>arkadaş</a:t>
          </a:r>
          <a:r>
            <a:rPr lang="en-GB" sz="2500" b="1" dirty="0" smtClean="0"/>
            <a:t> </a:t>
          </a:r>
          <a:r>
            <a:rPr lang="en-GB" sz="2500" b="1" dirty="0" err="1" smtClean="0"/>
            <a:t>olun</a:t>
          </a:r>
          <a:r>
            <a:rPr lang="tr-TR" sz="2500" b="1" dirty="0" smtClean="0"/>
            <a:t>!</a:t>
          </a:r>
          <a:r>
            <a:rPr lang="en-GB" sz="2500" b="1" dirty="0" smtClean="0"/>
            <a:t/>
          </a:r>
          <a:br>
            <a:rPr lang="en-GB" sz="2500" b="1" dirty="0" smtClean="0"/>
          </a:br>
          <a:r>
            <a:rPr lang="en-GB" sz="2500" b="1" dirty="0" smtClean="0"/>
            <a:t>7. </a:t>
          </a:r>
          <a:r>
            <a:rPr lang="en-GB" sz="2500" b="1" dirty="0" err="1" smtClean="0"/>
            <a:t>Unutmayın</a:t>
          </a:r>
          <a:r>
            <a:rPr lang="en-GB" sz="2500" b="1" dirty="0" smtClean="0"/>
            <a:t>, </a:t>
          </a:r>
          <a:r>
            <a:rPr lang="en-GB" sz="2500" b="1" dirty="0" err="1" smtClean="0">
              <a:solidFill>
                <a:srgbClr val="FF0000"/>
              </a:solidFill>
            </a:rPr>
            <a:t>siz</a:t>
          </a:r>
          <a:r>
            <a:rPr lang="en-GB" sz="2500" b="1" dirty="0" smtClean="0">
              <a:solidFill>
                <a:srgbClr val="FF0000"/>
              </a:solidFill>
            </a:rPr>
            <a:t> de </a:t>
          </a:r>
          <a:r>
            <a:rPr lang="en-GB" sz="2500" b="1" dirty="0" err="1" smtClean="0">
              <a:solidFill>
                <a:srgbClr val="FF0000"/>
              </a:solidFill>
            </a:rPr>
            <a:t>bir</a:t>
          </a:r>
          <a:r>
            <a:rPr lang="en-GB" sz="2500" b="1" dirty="0" smtClean="0">
              <a:solidFill>
                <a:srgbClr val="FF0000"/>
              </a:solidFill>
            </a:rPr>
            <a:t> </a:t>
          </a:r>
          <a:r>
            <a:rPr lang="en-GB" sz="2500" b="1" dirty="0" err="1" smtClean="0">
              <a:solidFill>
                <a:srgbClr val="FF0000"/>
              </a:solidFill>
            </a:rPr>
            <a:t>gün</a:t>
          </a:r>
          <a:r>
            <a:rPr lang="en-GB" sz="2500" b="1" dirty="0" smtClean="0">
              <a:solidFill>
                <a:srgbClr val="FF0000"/>
              </a:solidFill>
            </a:rPr>
            <a:t> </a:t>
          </a:r>
          <a:r>
            <a:rPr lang="en-GB" sz="2500" b="1" dirty="0" err="1" smtClean="0">
              <a:solidFill>
                <a:srgbClr val="FF0000"/>
              </a:solidFill>
            </a:rPr>
            <a:t>zorbalığa</a:t>
          </a:r>
          <a:r>
            <a:rPr lang="en-GB" sz="2500" b="1" dirty="0" smtClean="0">
              <a:solidFill>
                <a:srgbClr val="FF0000"/>
              </a:solidFill>
            </a:rPr>
            <a:t> </a:t>
          </a:r>
          <a:r>
            <a:rPr lang="en-GB" sz="2500" b="1" dirty="0" err="1" smtClean="0">
              <a:solidFill>
                <a:srgbClr val="FF0000"/>
              </a:solidFill>
            </a:rPr>
            <a:t>maruz</a:t>
          </a:r>
          <a:r>
            <a:rPr lang="en-GB" sz="2500" b="1" dirty="0" smtClean="0">
              <a:solidFill>
                <a:srgbClr val="FF0000"/>
              </a:solidFill>
            </a:rPr>
            <a:t> </a:t>
          </a:r>
          <a:r>
            <a:rPr lang="en-GB" sz="2500" b="1" dirty="0" err="1" smtClean="0">
              <a:solidFill>
                <a:srgbClr val="FF0000"/>
              </a:solidFill>
            </a:rPr>
            <a:t>kalabilirsiniz</a:t>
          </a:r>
          <a:r>
            <a:rPr lang="en-GB" sz="2500" b="1" dirty="0" smtClean="0">
              <a:solidFill>
                <a:srgbClr val="FF0000"/>
              </a:solidFill>
            </a:rPr>
            <a:t>!</a:t>
          </a:r>
          <a:r>
            <a:rPr lang="tr-TR" sz="2500" b="1" dirty="0" smtClean="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smtClean="0"/>
            <a:t>Akran</a:t>
          </a:r>
          <a:r>
            <a:rPr lang="en-GB" sz="3200" b="1" dirty="0" smtClean="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smtClean="0"/>
            <a:t>“</a:t>
          </a:r>
          <a:r>
            <a:rPr lang="tr-TR" sz="2000" b="1" dirty="0" smtClean="0"/>
            <a:t>G</a:t>
          </a:r>
          <a:r>
            <a:rPr lang="en-GB" sz="2000" b="1" dirty="0" err="1" smtClean="0"/>
            <a:t>üçlü</a:t>
          </a:r>
          <a:r>
            <a:rPr lang="en-GB" sz="2000" b="1" dirty="0" smtClean="0"/>
            <a:t> </a:t>
          </a:r>
          <a:r>
            <a:rPr lang="en-GB" sz="2000" b="1" dirty="0" err="1" smtClean="0"/>
            <a:t>durumdaki</a:t>
          </a:r>
          <a:r>
            <a:rPr lang="en-GB" sz="2000" b="1" dirty="0" smtClean="0"/>
            <a:t> </a:t>
          </a:r>
          <a:r>
            <a:rPr lang="en-GB" sz="2000" b="1" dirty="0" err="1" smtClean="0"/>
            <a:t>bir</a:t>
          </a:r>
          <a:r>
            <a:rPr lang="en-GB" sz="2000" b="1" dirty="0" smtClean="0"/>
            <a:t> </a:t>
          </a:r>
          <a:r>
            <a:rPr lang="en-GB" sz="2000" b="1" dirty="0" err="1" smtClean="0"/>
            <a:t>öğrencinin</a:t>
          </a:r>
          <a:r>
            <a:rPr lang="en-GB" sz="2000" b="1" dirty="0" smtClean="0"/>
            <a:t>; </a:t>
          </a:r>
          <a:r>
            <a:rPr lang="en-GB" sz="2000" b="1" dirty="0" err="1" smtClean="0"/>
            <a:t>kendi</a:t>
          </a:r>
          <a:r>
            <a:rPr lang="en-GB" sz="2000" b="1" dirty="0" smtClean="0"/>
            <a:t> </a:t>
          </a:r>
          <a:r>
            <a:rPr lang="en-GB" sz="2000" b="1" dirty="0" err="1" smtClean="0"/>
            <a:t>kazancı</a:t>
          </a:r>
          <a:r>
            <a:rPr lang="en-GB" sz="2000" b="1" dirty="0" smtClean="0"/>
            <a:t> </a:t>
          </a:r>
          <a:r>
            <a:rPr lang="en-GB" sz="2000" b="1" dirty="0" err="1" smtClean="0"/>
            <a:t>veya</a:t>
          </a:r>
          <a:r>
            <a:rPr lang="en-GB" sz="2000" b="1" dirty="0" smtClean="0"/>
            <a:t> </a:t>
          </a:r>
          <a:r>
            <a:rPr lang="en-GB" sz="2000" b="1" dirty="0" err="1" smtClean="0"/>
            <a:t>keyfi</a:t>
          </a:r>
          <a:r>
            <a:rPr lang="en-GB" sz="2000" b="1" dirty="0" smtClean="0"/>
            <a:t> </a:t>
          </a:r>
          <a:r>
            <a:rPr lang="en-GB" sz="2000" b="1" dirty="0" err="1" smtClean="0"/>
            <a:t>için</a:t>
          </a:r>
          <a:r>
            <a:rPr lang="en-GB" sz="2000" b="1" dirty="0" smtClean="0"/>
            <a:t>, </a:t>
          </a:r>
          <a:r>
            <a:rPr lang="en-GB" sz="2000" b="1" dirty="0" err="1" smtClean="0"/>
            <a:t>daha</a:t>
          </a:r>
          <a:r>
            <a:rPr lang="en-GB" sz="2000" b="1" dirty="0" smtClean="0"/>
            <a:t> </a:t>
          </a:r>
          <a:r>
            <a:rPr lang="en-GB" sz="2000" b="1" dirty="0" err="1" smtClean="0"/>
            <a:t>güçsüz</a:t>
          </a:r>
          <a:r>
            <a:rPr lang="en-GB" sz="2000" b="1" dirty="0" smtClean="0"/>
            <a:t> </a:t>
          </a:r>
          <a:r>
            <a:rPr lang="en-GB" sz="2000" b="1" dirty="0" err="1" smtClean="0"/>
            <a:t>olanlara</a:t>
          </a:r>
          <a:r>
            <a:rPr lang="en-GB" sz="2000" b="1" dirty="0" smtClean="0"/>
            <a:t> </a:t>
          </a:r>
          <a:r>
            <a:rPr lang="en-GB" sz="2000" b="1" dirty="0" err="1" smtClean="0"/>
            <a:t>karşı</a:t>
          </a:r>
          <a:r>
            <a:rPr lang="en-GB" sz="2000" b="1" dirty="0" smtClean="0"/>
            <a:t>, </a:t>
          </a:r>
          <a:r>
            <a:rPr lang="en-GB" sz="2000" b="1" dirty="0" err="1" smtClean="0"/>
            <a:t>sıkıntı</a:t>
          </a:r>
          <a:r>
            <a:rPr lang="en-GB" sz="2000" b="1" dirty="0" smtClean="0"/>
            <a:t> </a:t>
          </a:r>
          <a:r>
            <a:rPr lang="en-GB" sz="2000" b="1" dirty="0" err="1" smtClean="0"/>
            <a:t>vermek</a:t>
          </a:r>
          <a:r>
            <a:rPr lang="en-GB" sz="2000" b="1" dirty="0" smtClean="0"/>
            <a:t> </a:t>
          </a:r>
          <a:r>
            <a:rPr lang="en-GB" sz="2000" b="1" dirty="0" err="1" smtClean="0"/>
            <a:t>niyeti</a:t>
          </a:r>
          <a:r>
            <a:rPr lang="en-GB" sz="2000" b="1" dirty="0" smtClean="0"/>
            <a:t> </a:t>
          </a:r>
          <a:r>
            <a:rPr lang="en-GB" sz="2000" b="1" dirty="0" err="1" smtClean="0"/>
            <a:t>ile</a:t>
          </a:r>
          <a:r>
            <a:rPr lang="en-GB" sz="2000" b="1" dirty="0" smtClean="0"/>
            <a:t> </a:t>
          </a:r>
          <a:r>
            <a:rPr lang="en-GB" sz="2000" b="1" dirty="0" err="1" smtClean="0"/>
            <a:t>Fiziksel</a:t>
          </a:r>
          <a:r>
            <a:rPr lang="en-GB" sz="2000" b="1" dirty="0" smtClean="0"/>
            <a:t>, </a:t>
          </a:r>
          <a:r>
            <a:rPr lang="en-GB" sz="2000" b="1" dirty="0" err="1" smtClean="0"/>
            <a:t>Psikolojik</a:t>
          </a:r>
          <a:r>
            <a:rPr lang="en-GB" sz="2000" b="1" dirty="0" smtClean="0"/>
            <a:t>, </a:t>
          </a:r>
          <a:r>
            <a:rPr lang="en-GB" sz="2000" b="1" dirty="0" err="1" smtClean="0"/>
            <a:t>Sosyal</a:t>
          </a:r>
          <a:r>
            <a:rPr lang="en-GB" sz="2000" b="1" dirty="0" smtClean="0"/>
            <a:t> </a:t>
          </a:r>
          <a:r>
            <a:rPr lang="en-GB" sz="2000" b="1" dirty="0" err="1" smtClean="0"/>
            <a:t>veya</a:t>
          </a:r>
          <a:r>
            <a:rPr lang="en-GB" sz="2000" b="1" dirty="0" smtClean="0"/>
            <a:t> </a:t>
          </a:r>
          <a:r>
            <a:rPr lang="en-GB" sz="2000" b="1" dirty="0" err="1" smtClean="0"/>
            <a:t>Sözel</a:t>
          </a:r>
          <a:r>
            <a:rPr lang="en-GB" sz="2000" b="1" dirty="0" smtClean="0"/>
            <a:t> </a:t>
          </a:r>
          <a:r>
            <a:rPr lang="en-GB" sz="2000" b="1" dirty="0" err="1" smtClean="0"/>
            <a:t>olarak</a:t>
          </a:r>
          <a:r>
            <a:rPr lang="en-GB" sz="2000" b="1" dirty="0" smtClean="0"/>
            <a:t> </a:t>
          </a:r>
          <a:r>
            <a:rPr lang="en-GB" sz="2000" b="1" dirty="0" err="1" smtClean="0"/>
            <a:t>tekrarlayan</a:t>
          </a:r>
          <a:r>
            <a:rPr lang="en-GB" sz="2000" b="1" dirty="0" smtClean="0"/>
            <a:t> </a:t>
          </a:r>
          <a:r>
            <a:rPr lang="en-GB" sz="2000" b="1" dirty="0" err="1" smtClean="0"/>
            <a:t>saldırılarıdır</a:t>
          </a:r>
          <a:r>
            <a:rPr lang="en-GB" sz="2000" b="1" dirty="0" smtClean="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smtClean="0"/>
            <a:t>“</a:t>
          </a:r>
          <a:r>
            <a:rPr lang="tr-TR" sz="2000" b="1" dirty="0" smtClean="0"/>
            <a:t>B</a:t>
          </a:r>
          <a:r>
            <a:rPr lang="en-GB" sz="2000" b="1" dirty="0" err="1" smtClean="0"/>
            <a:t>ir</a:t>
          </a:r>
          <a:r>
            <a:rPr lang="en-GB" sz="2000" b="1" dirty="0" smtClean="0"/>
            <a:t> </a:t>
          </a:r>
          <a:r>
            <a:rPr lang="en-GB" sz="2000" b="1" dirty="0" err="1" smtClean="0"/>
            <a:t>ya</a:t>
          </a:r>
          <a:r>
            <a:rPr lang="en-GB" sz="2000" b="1" dirty="0" smtClean="0"/>
            <a:t> da </a:t>
          </a:r>
          <a:r>
            <a:rPr lang="en-GB" sz="2000" b="1" dirty="0" err="1" smtClean="0"/>
            <a:t>daha</a:t>
          </a:r>
          <a:r>
            <a:rPr lang="en-GB" sz="2000" b="1" dirty="0" smtClean="0"/>
            <a:t> </a:t>
          </a:r>
          <a:r>
            <a:rPr lang="en-GB" sz="2000" b="1" dirty="0" err="1" smtClean="0"/>
            <a:t>fazla</a:t>
          </a:r>
          <a:r>
            <a:rPr lang="en-GB" sz="2000" b="1" dirty="0" smtClean="0"/>
            <a:t> </a:t>
          </a:r>
          <a:r>
            <a:rPr lang="tr-TR" sz="2000" b="1" dirty="0" smtClean="0"/>
            <a:t> </a:t>
          </a:r>
          <a:r>
            <a:rPr lang="en-GB" sz="2000" b="1" dirty="0" err="1" smtClean="0"/>
            <a:t>öğrencinin</a:t>
          </a:r>
          <a:r>
            <a:rPr lang="en-GB" sz="2000" b="1" dirty="0" smtClean="0"/>
            <a:t> </a:t>
          </a:r>
          <a:r>
            <a:rPr lang="en-GB" sz="2000" b="1" dirty="0" err="1" smtClean="0"/>
            <a:t>bir</a:t>
          </a:r>
          <a:r>
            <a:rPr lang="en-GB" sz="2000" b="1" dirty="0" smtClean="0"/>
            <a:t> </a:t>
          </a:r>
          <a:r>
            <a:rPr lang="en-GB" sz="2000" b="1" dirty="0" err="1" smtClean="0"/>
            <a:t>başka</a:t>
          </a:r>
          <a:r>
            <a:rPr lang="en-GB" sz="2000" b="1" dirty="0" smtClean="0"/>
            <a:t> </a:t>
          </a:r>
          <a:r>
            <a:rPr lang="en-GB" sz="2000" b="1" dirty="0" err="1" smtClean="0"/>
            <a:t>öğrenciye</a:t>
          </a:r>
          <a:r>
            <a:rPr lang="tr-TR" sz="2000" b="1" dirty="0" smtClean="0"/>
            <a:t> </a:t>
          </a:r>
          <a:r>
            <a:rPr lang="en-GB" sz="2000" b="1" dirty="0" smtClean="0"/>
            <a:t> (</a:t>
          </a:r>
          <a:r>
            <a:rPr lang="en-GB" sz="2000" b="1" dirty="0" err="1" smtClean="0"/>
            <a:t>mağdura</a:t>
          </a:r>
          <a:r>
            <a:rPr lang="en-GB" sz="2000" b="1" dirty="0" smtClean="0"/>
            <a:t>)  </a:t>
          </a:r>
          <a:r>
            <a:rPr lang="en-GB" sz="2000" b="1" u="sng" dirty="0" err="1" smtClean="0"/>
            <a:t>sürekli</a:t>
          </a:r>
          <a:r>
            <a:rPr lang="en-GB" sz="2000" b="1" u="sng" dirty="0" smtClean="0"/>
            <a:t> </a:t>
          </a:r>
          <a:r>
            <a:rPr lang="en-GB" sz="2000" b="1" u="sng" dirty="0" err="1" smtClean="0"/>
            <a:t>olarak</a:t>
          </a:r>
          <a:r>
            <a:rPr lang="en-GB" sz="2000" b="1" dirty="0" smtClean="0"/>
            <a:t> </a:t>
          </a:r>
          <a:r>
            <a:rPr lang="en-GB" sz="2000" b="1" u="sng" dirty="0" err="1" smtClean="0"/>
            <a:t>olumsuz</a:t>
          </a:r>
          <a:r>
            <a:rPr lang="en-GB" sz="2000" b="1" u="sng" dirty="0" smtClean="0"/>
            <a:t> </a:t>
          </a:r>
          <a:r>
            <a:rPr lang="en-GB" sz="2000" b="1" u="sng" dirty="0" err="1" smtClean="0"/>
            <a:t>eylemlerde</a:t>
          </a:r>
          <a:r>
            <a:rPr lang="en-GB" sz="2000" b="1" dirty="0" smtClean="0"/>
            <a:t> </a:t>
          </a:r>
          <a:r>
            <a:rPr lang="tr-TR" sz="2000" b="1" dirty="0" smtClean="0"/>
            <a:t> </a:t>
          </a:r>
          <a:r>
            <a:rPr lang="en-GB" sz="2000" b="1" dirty="0" err="1" smtClean="0"/>
            <a:t>bulunması”dır</a:t>
          </a:r>
          <a:r>
            <a:rPr lang="en-GB" sz="2000" b="1" dirty="0" smtClean="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4526" y="45009"/>
        <a:ext cx="3412137" cy="82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18799" y="1237439"/>
        <a:ext cx="4171940"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smtClean="0"/>
              <a:t>Konuyla ilgili olarak okul yönetimi ve rehberlik servislerinin girişimlerine destek verebilir ve fikir önerebilirsiniz. Öğrenci temsilcileri olan okullarda temsilciler sizlere yardımcı olacaktır.</a:t>
            </a:r>
          </a:p>
          <a:p>
            <a:pPr lvl="0"/>
            <a:r>
              <a:rPr lang="tr-TR" sz="1200" dirty="0" smtClean="0"/>
              <a:t>Yeni öğrencilerle tanışıp, sınıf içindeki ortama kaynaşmalarına yardımcı olabilirsiz. Sınıf içinde olumlu ortam geliştikçe ve sosyal ilişkiler arttıkça şiddet yerini arkadaşlık ve güvene bırakmaktadır.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smtClean="0"/>
              <a:t>Okul gazetesi veya yayınlarında düzenli olarak konuya ilgi çeken yazılar yazılabilir veya yazı yarışmaları düzenlenebilir.</a:t>
            </a:r>
          </a:p>
          <a:p>
            <a:pPr lvl="0"/>
            <a:r>
              <a:rPr lang="tr-TR" sz="1200" dirty="0" smtClean="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smtClean="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smtClean="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smtClean="0"/>
              <a:t>Hiç kimse şiddet ve zorbalıkla kendi kendine başa çıkmak zorunda değildir; zaten buna gerek de yoktur.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smtClean="0"/>
            </a:br>
            <a:r>
              <a:rPr lang="tr-TR" sz="1200" dirty="0" smtClean="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smtClean="0"/>
            </a:b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smtClean="0"/>
              <a:t>HIRSIZI KOVALAMAK SİZİN İŞİNİZ DEĞİL.</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Size sözel olarak sataşan kişilerden uzaklaşabilir veya onlar yokmuş gibi davranabilir veya onların bulunduğu ortamlardan uzak durabilirsiniz. Unutmayın bunu yapmak korktuğunuz anlamına gelmez.</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a:t>
            </a:r>
            <a:r>
              <a:rPr lang="tr-TR" sz="1200" dirty="0" smtClean="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5.10.2017</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openxmlformats.org/officeDocument/2006/relationships/diagramData" Target="../diagrams/data14.xml"/><Relationship Id="rId11"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40.jpe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6.xml"/><Relationship Id="rId13" Type="http://schemas.microsoft.com/office/2007/relationships/diagramDrawing" Target="../diagrams/drawing16.xml"/><Relationship Id="rId3" Type="http://schemas.openxmlformats.org/officeDocument/2006/relationships/diagramData" Target="../diagrams/data15.xml"/><Relationship Id="rId7" Type="http://schemas.openxmlformats.org/officeDocument/2006/relationships/diagramData" Target="../diagrams/data16.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41.jpeg"/><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18" Type="http://schemas.microsoft.com/office/2007/relationships/diagramDrawing" Target="../diagrams/drawing6.xml"/><Relationship Id="rId3" Type="http://schemas.openxmlformats.org/officeDocument/2006/relationships/diagramData" Target="../diagrams/data4.xml"/><Relationship Id="rId7" Type="http://schemas.openxmlformats.org/officeDocument/2006/relationships/diagramData" Target="../diagrams/data5.xml"/><Relationship Id="rId12" Type="http://schemas.openxmlformats.org/officeDocument/2006/relationships/diagramLayout" Target="../diagrams/layout6.xml"/><Relationship Id="rId17" Type="http://schemas.microsoft.com/office/2007/relationships/diagramDrawing" Target="../diagrams/drawing5.xml"/><Relationship Id="rId2" Type="http://schemas.openxmlformats.org/officeDocument/2006/relationships/notesSlide" Target="../notesSlides/notesSlide1.xml"/><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5" Type="http://schemas.openxmlformats.org/officeDocument/2006/relationships/image" Target="../media/image5.jpeg"/><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9.jpe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923925" y="449264"/>
            <a:ext cx="10048875" cy="5932486"/>
          </a:xfrm>
          <a:prstGeom prst="roundRect">
            <a:avLst/>
          </a:prstGeom>
          <a:solidFill>
            <a:schemeClr val="tx2">
              <a:lumMod val="60000"/>
              <a:lumOff val="4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6600" b="1" dirty="0">
                <a:latin typeface="Comic Sans MS" pitchFamily="66" charset="0"/>
              </a:rPr>
              <a:t>OKULDA ŞİDDET VE AKRAN ZORBALIĞI </a:t>
            </a:r>
          </a:p>
          <a:p>
            <a:pPr algn="ctr">
              <a:defRPr/>
            </a:pPr>
            <a:r>
              <a:rPr lang="tr-TR" sz="6600" b="1" dirty="0" smtClean="0">
                <a:latin typeface="Comic Sans MS" pitchFamily="66" charset="0"/>
              </a:rPr>
              <a:t>Lise</a:t>
            </a:r>
            <a:endParaRPr lang="tr-TR" sz="6600" b="1" dirty="0">
              <a:latin typeface="Comic Sans MS" pitchFamily="66" charset="0"/>
            </a:endParaRPr>
          </a:p>
        </p:txBody>
      </p:sp>
    </p:spTree>
    <p:extLst>
      <p:ext uri="{BB962C8B-B14F-4D97-AF65-F5344CB8AC3E}">
        <p14:creationId xmlns="" xmlns:p14="http://schemas.microsoft.com/office/powerpoint/2010/main" val="19582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Şiddet-Zorbalığın etkileri</a:t>
            </a:r>
            <a:endParaRPr lang="tr-TR" sz="3200" dirty="0">
              <a:solidFill>
                <a:schemeClr val="tx1"/>
              </a:solidFill>
            </a:endParaRP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yagram 1"/>
          <p:cNvGraphicFramePr/>
          <p:nvPr>
            <p:extLst>
              <p:ext uri="{D42A27DB-BD31-4B8C-83A1-F6EECF244321}">
                <p14:modId xmlns=""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smtClean="0">
                <a:solidFill>
                  <a:srgbClr val="FF0000"/>
                </a:solidFill>
              </a:rPr>
              <a:t>Pişmanlık</a:t>
            </a:r>
            <a:endParaRPr lang="tr-TR" altLang="tr-TR" sz="2800" b="1" dirty="0">
              <a:solidFill>
                <a:srgbClr val="FF0000"/>
              </a:solidFill>
            </a:endParaRPr>
          </a:p>
        </p:txBody>
      </p:sp>
    </p:spTree>
    <p:extLst>
      <p:ext uri="{BB962C8B-B14F-4D97-AF65-F5344CB8AC3E}">
        <p14:creationId xmlns=""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7"/>
          <a:srcRect/>
          <a:stretch>
            <a:fillRect/>
          </a:stretch>
        </p:blipFill>
        <p:spPr bwMode="auto">
          <a:xfrm>
            <a:off x="1111898" y="2052085"/>
            <a:ext cx="8648791" cy="4589442"/>
          </a:xfrm>
          <a:prstGeom prst="rect">
            <a:avLst/>
          </a:prstGeom>
          <a:noFill/>
        </p:spPr>
      </p:pic>
    </p:spTree>
    <p:extLst>
      <p:ext uri="{BB962C8B-B14F-4D97-AF65-F5344CB8AC3E}">
        <p14:creationId xmlns=""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smtClean="0">
                <a:solidFill>
                  <a:srgbClr val="FF0000"/>
                </a:solidFill>
                <a:latin typeface="+mn-lt"/>
              </a:rPr>
              <a:t>.</a:t>
            </a:r>
            <a:endParaRPr lang="en-GB" altLang="tr-TR" sz="2800" b="1" dirty="0">
              <a:solidFill>
                <a:srgbClr val="FF0000"/>
              </a:solidFill>
              <a:latin typeface="+mn-lt"/>
            </a:endParaRP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68"/>
            <a:ext cx="8710968"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smtClean="0">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smtClean="0">
                <a:solidFill>
                  <a:srgbClr val="00B050"/>
                </a:solidFill>
              </a:rPr>
              <a:t>  </a:t>
            </a:r>
          </a:p>
          <a:p>
            <a:pPr>
              <a:lnSpc>
                <a:spcPct val="100000"/>
              </a:lnSpc>
              <a:buClr>
                <a:srgbClr val="E5E5FF"/>
              </a:buClr>
            </a:pPr>
            <a:r>
              <a:rPr lang="tr-TR" altLang="tr-TR" sz="2800" b="1" dirty="0" smtClean="0">
                <a:solidFill>
                  <a:srgbClr val="00B050"/>
                </a:solidFill>
              </a:rPr>
              <a:t> </a:t>
            </a:r>
          </a:p>
          <a:p>
            <a:pPr>
              <a:lnSpc>
                <a:spcPct val="100000"/>
              </a:lnSpc>
              <a:buClr>
                <a:srgbClr val="E5E5FF"/>
              </a:buClr>
            </a:pPr>
            <a:r>
              <a:rPr lang="en-GB" altLang="tr-TR" sz="2800" b="1" dirty="0" err="1" smtClean="0">
                <a:solidFill>
                  <a:srgbClr val="00B050"/>
                </a:solidFill>
              </a:rPr>
              <a:t>Sizlerin</a:t>
            </a:r>
            <a:r>
              <a:rPr lang="en-GB" altLang="tr-TR" sz="2800" b="1" dirty="0" smtClean="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smtClean="0">
                <a:solidFill>
                  <a:srgbClr val="00B050"/>
                </a:solidFill>
              </a:rPr>
              <a:t>“</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smtClean="0">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smtClean="0">
                <a:solidFill>
                  <a:srgbClr val="00B050"/>
                </a:solidFill>
              </a:rPr>
              <a:t>zorbalığın</a:t>
            </a:r>
            <a:r>
              <a:rPr lang="tr-TR" altLang="tr-TR" sz="2800" b="1" dirty="0" smtClean="0">
                <a:solidFill>
                  <a:srgbClr val="00B050"/>
                </a:solidFill>
              </a:rPr>
              <a:t> o</a:t>
            </a:r>
            <a:r>
              <a:rPr lang="en-GB" altLang="tr-TR" sz="2800" b="1" dirty="0" err="1" smtClean="0">
                <a:solidFill>
                  <a:srgbClr val="00B050"/>
                </a:solidFill>
              </a:rPr>
              <a:t>kulda</a:t>
            </a:r>
            <a:r>
              <a:rPr lang="en-GB" altLang="tr-TR" sz="2800" b="1" dirty="0" smtClean="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2415654" y="1741646"/>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824" y="3919985"/>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Doğrusu</a:t>
            </a:r>
            <a:r>
              <a:rPr lang="en-GB" altLang="tr-TR" sz="2500" b="1" dirty="0">
                <a:solidFill>
                  <a:srgbClr val="00B050"/>
                </a:solidFill>
                <a:latin typeface="+mn-lt"/>
              </a:rPr>
              <a:t>: </a:t>
            </a:r>
            <a:endParaRPr lang="tr-TR" altLang="tr-TR" sz="2500" b="1" dirty="0" smtClean="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Zorbayı</a:t>
            </a:r>
            <a:r>
              <a:rPr lang="en-GB" altLang="tr-TR" sz="2500" b="1" dirty="0" smtClean="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err="1">
                <a:solidFill>
                  <a:srgbClr val="00B050"/>
                </a:solidFill>
                <a:latin typeface="+mn-lt"/>
              </a:rPr>
              <a:t>ispiyonculuk</a:t>
            </a:r>
            <a:r>
              <a:rPr lang="en-GB" altLang="tr-TR" sz="2500" b="1" dirty="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smtClean="0">
                <a:solidFill>
                  <a:srgbClr val="00B050"/>
                </a:solidFill>
                <a:latin typeface="+mn-lt"/>
              </a:rPr>
              <a:t>bildirmek</a:t>
            </a:r>
            <a:r>
              <a:rPr lang="tr-TR" altLang="tr-TR" sz="2500" b="1" dirty="0">
                <a:solidFill>
                  <a:srgbClr val="00B050"/>
                </a:solidFill>
                <a:latin typeface="+mn-lt"/>
              </a:rPr>
              <a:t> </a:t>
            </a:r>
            <a:r>
              <a:rPr lang="en-GB" altLang="tr-TR" sz="2500" b="1" dirty="0" err="1" smtClean="0">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smtClean="0">
              <a:solidFill>
                <a:srgbClr val="00B050"/>
              </a:solidFill>
            </a:endParaRPr>
          </a:p>
          <a:p>
            <a:pPr algn="ctr">
              <a:buClr>
                <a:srgbClr val="E5E5FF"/>
              </a:buClr>
            </a:pPr>
            <a:r>
              <a:rPr lang="en-GB" altLang="tr-TR" sz="3200" b="1" dirty="0" smtClean="0">
                <a:solidFill>
                  <a:srgbClr val="00B050"/>
                </a:solidFill>
              </a:rPr>
              <a:t>Bu </a:t>
            </a:r>
            <a:r>
              <a:rPr lang="en-GB" altLang="tr-TR" sz="3200" b="1" dirty="0" err="1" smtClean="0">
                <a:solidFill>
                  <a:srgbClr val="00B050"/>
                </a:solidFill>
              </a:rPr>
              <a:t>söylemlerin</a:t>
            </a:r>
            <a:r>
              <a:rPr lang="en-GB" altLang="tr-TR" sz="3200" b="1" dirty="0" smtClean="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en-GB" altLang="tr-TR" sz="2800" b="1" dirty="0" smtClean="0">
                <a:solidFill>
                  <a:srgbClr val="FF0000"/>
                </a:solidFill>
              </a:rPr>
              <a:t>.</a:t>
            </a:r>
            <a:r>
              <a:rPr lang="tr-TR" altLang="tr-TR" sz="2800" b="1" dirty="0" smtClean="0">
                <a:solidFill>
                  <a:srgbClr val="FF0000"/>
                </a:solidFill>
              </a:rPr>
              <a:t>   </a:t>
            </a:r>
            <a:r>
              <a:rPr lang="en-GB" altLang="tr-TR" sz="2800" b="1" dirty="0" smtClean="0">
                <a:solidFill>
                  <a:srgbClr val="FF0000"/>
                </a:solidFill>
              </a:rPr>
              <a:t>“</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smtClean="0">
                <a:solidFill>
                  <a:srgbClr val="FF0000"/>
                </a:solidFill>
              </a:rPr>
              <a:t>ederler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a:solidFill>
                  <a:srgbClr val="FF0000"/>
                </a:solidFill>
              </a:rPr>
              <a:t>–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smtClean="0">
                <a:solidFill>
                  <a:srgbClr val="FF0000"/>
                </a:solidFill>
              </a:rPr>
              <a:t>bulaşmazlar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smtClean="0">
                <a:solidFill>
                  <a:srgbClr val="FF0000"/>
                </a:solidFill>
              </a:rPr>
              <a:t>almaktır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smtClean="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DÜŞÜNÜN??</a:t>
            </a:r>
            <a:endParaRPr lang="tr-TR" sz="5400" dirty="0"/>
          </a:p>
        </p:txBody>
      </p:sp>
      <p:pic>
        <p:nvPicPr>
          <p:cNvPr id="3" name="Picture 4" descr="http://blogimg.radikal.com.tr/Blogs/2013/10/08/dnmek-196C-8B08-C24A.jpg"/>
          <p:cNvPicPr>
            <a:picLocks noChangeAspect="1" noChangeArrowheads="1"/>
          </p:cNvPicPr>
          <p:nvPr/>
        </p:nvPicPr>
        <p:blipFill>
          <a:blip r:embed="rId3"/>
          <a:srcRect/>
          <a:stretch>
            <a:fillRect/>
          </a:stretch>
        </p:blipFill>
        <p:spPr bwMode="auto">
          <a:xfrm>
            <a:off x="2604741" y="2870790"/>
            <a:ext cx="6015794" cy="3526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Empati kurmaya çalışın</a:t>
            </a:r>
            <a:endParaRPr lang="tr-TR" sz="5400" dirty="0"/>
          </a:p>
        </p:txBody>
      </p:sp>
      <p:pic>
        <p:nvPicPr>
          <p:cNvPr id="4" name="Picture 2" descr="http://www.ailedanismaniniz.com/wp-content/uploads/2013/11/bak%C4%B1%C5%9F-a%C3%A7%C4%B1s%C4%B1.jpg"/>
          <p:cNvPicPr>
            <a:picLocks noChangeAspect="1" noChangeArrowheads="1"/>
          </p:cNvPicPr>
          <p:nvPr/>
        </p:nvPicPr>
        <p:blipFill>
          <a:blip r:embed="rId3"/>
          <a:srcRect/>
          <a:stretch>
            <a:fillRect/>
          </a:stretch>
        </p:blipFill>
        <p:spPr bwMode="auto">
          <a:xfrm>
            <a:off x="2126512" y="1996652"/>
            <a:ext cx="7521558" cy="4373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8"/>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Başkalarıyla iletişime geçin</a:t>
            </a:r>
            <a:endParaRPr lang="tr-TR" sz="3600" dirty="0"/>
          </a:p>
        </p:txBody>
      </p:sp>
      <p:pic>
        <p:nvPicPr>
          <p:cNvPr id="3" name="Picture 2" descr="http://www.voice-sohbet.com/wp-content/uploads/2014/12/voice-sohbet-iletisim.jpg"/>
          <p:cNvPicPr>
            <a:picLocks noChangeAspect="1" noChangeArrowheads="1"/>
          </p:cNvPicPr>
          <p:nvPr/>
        </p:nvPicPr>
        <p:blipFill>
          <a:blip r:embed="rId3"/>
          <a:srcRect/>
          <a:stretch>
            <a:fillRect/>
          </a:stretch>
        </p:blipFill>
        <p:spPr bwMode="auto">
          <a:xfrm>
            <a:off x="2633621" y="2704609"/>
            <a:ext cx="6116975" cy="37619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Aktif ve girişken olun</a:t>
            </a:r>
            <a:endParaRPr lang="tr-TR" sz="5400" dirty="0"/>
          </a:p>
        </p:txBody>
      </p:sp>
      <p:pic>
        <p:nvPicPr>
          <p:cNvPr id="3" name="Picture 2" descr="http://png.clipart.me/graphics/thumbs/171/active-people-with-ribbons-in-hands-vector-collection-of-sportive-symbols_171583550.jpg"/>
          <p:cNvPicPr>
            <a:picLocks noChangeAspect="1" noChangeArrowheads="1"/>
          </p:cNvPicPr>
          <p:nvPr/>
        </p:nvPicPr>
        <p:blipFill>
          <a:blip r:embed="rId3"/>
          <a:srcRect/>
          <a:stretch>
            <a:fillRect/>
          </a:stretch>
        </p:blipFill>
        <p:spPr bwMode="auto">
          <a:xfrm>
            <a:off x="1886786" y="1963406"/>
            <a:ext cx="8144759" cy="42609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Birbirinize destek olun</a:t>
            </a:r>
            <a:endParaRPr lang="tr-TR" sz="5400" dirty="0"/>
          </a:p>
        </p:txBody>
      </p:sp>
      <p:pic>
        <p:nvPicPr>
          <p:cNvPr id="4" name="Picture 2" descr="http://i.milliyet.com.tr/YeniAnaResim/2013/06/27/fft99_mf3407519.Jpeg"/>
          <p:cNvPicPr>
            <a:picLocks noChangeAspect="1" noChangeArrowheads="1"/>
          </p:cNvPicPr>
          <p:nvPr/>
        </p:nvPicPr>
        <p:blipFill>
          <a:blip r:embed="rId3"/>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Güçlü ve kararlı olun</a:t>
            </a:r>
            <a:endParaRPr lang="tr-TR" sz="3600" dirty="0"/>
          </a:p>
        </p:txBody>
      </p:sp>
      <p:pic>
        <p:nvPicPr>
          <p:cNvPr id="3" name="Picture 2" descr="http://galeri2.uludagsozluk.com/382/azim_399133.jpg"/>
          <p:cNvPicPr>
            <a:picLocks noChangeAspect="1" noChangeArrowheads="1"/>
          </p:cNvPicPr>
          <p:nvPr/>
        </p:nvPicPr>
        <p:blipFill>
          <a:blip r:embed="rId3"/>
          <a:srcRect/>
          <a:stretch>
            <a:fillRect/>
          </a:stretch>
        </p:blipFill>
        <p:spPr bwMode="auto">
          <a:xfrm>
            <a:off x="2243470" y="2367114"/>
            <a:ext cx="6251944" cy="3967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smtClean="0"/>
              <a:t>Anlatın</a:t>
            </a:r>
            <a:endParaRPr lang="tr-TR" sz="8800" dirty="0"/>
          </a:p>
        </p:txBody>
      </p:sp>
      <p:pic>
        <p:nvPicPr>
          <p:cNvPr id="3" name="Picture 10" descr="http://www.ruyatabirleri.net.tr/wp-content/uploads/konusmak.jpg"/>
          <p:cNvPicPr>
            <a:picLocks noChangeAspect="1" noChangeArrowheads="1"/>
          </p:cNvPicPr>
          <p:nvPr/>
        </p:nvPicPr>
        <p:blipFill>
          <a:blip r:embed="rId3"/>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smtClean="0">
                <a:solidFill>
                  <a:srgbClr val="C00000"/>
                </a:solidFill>
              </a:rPr>
              <a:t>Özellikle aile ve sınıf rehber öğretmenine anlatılmalı.</a:t>
            </a:r>
            <a:endParaRPr lang="tr-TR" sz="24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smtClean="0"/>
              <a:t>Kendinizi suçlamaktan vazgeçin</a:t>
            </a:r>
            <a:endParaRPr lang="tr-TR" sz="6000" dirty="0"/>
          </a:p>
        </p:txBody>
      </p:sp>
      <p:pic>
        <p:nvPicPr>
          <p:cNvPr id="3" name="Picture 2" descr="http://www.biaile.com/resimler/DEPRESYON%201.jpg"/>
          <p:cNvPicPr>
            <a:picLocks noChangeAspect="1" noChangeArrowheads="1"/>
          </p:cNvPicPr>
          <p:nvPr/>
        </p:nvPicPr>
        <p:blipFill>
          <a:blip r:embed="rId3"/>
          <a:srcRect/>
          <a:stretch>
            <a:fillRect/>
          </a:stretch>
        </p:blipFill>
        <p:spPr bwMode="auto">
          <a:xfrm>
            <a:off x="1275907" y="3168501"/>
            <a:ext cx="9356651" cy="33697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smtClean="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a:srcRect/>
          <a:stretch>
            <a:fillRect/>
          </a:stretch>
        </p:blipFill>
        <p:spPr bwMode="auto">
          <a:xfrm>
            <a:off x="1588592" y="2914045"/>
            <a:ext cx="8172096" cy="33990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smtClean="0"/>
              <a:t>Şiddete uğradıysanız</a:t>
            </a:r>
            <a:r>
              <a:rPr lang="tr-TR" sz="4000" dirty="0" smtClean="0"/>
              <a:t> KESİNLİKLE FİZİKSEL OLARAK KARŞI SALDIRIYA GEÇMEYİN. </a:t>
            </a:r>
            <a:endParaRPr lang="tr-TR" sz="4000" dirty="0"/>
          </a:p>
        </p:txBody>
      </p:sp>
      <p:pic>
        <p:nvPicPr>
          <p:cNvPr id="3" name="Picture 4" descr="http://galeri.uludagsozluk.com/24/hayir_12663.jpg"/>
          <p:cNvPicPr>
            <a:picLocks noChangeAspect="1" noChangeArrowheads="1"/>
          </p:cNvPicPr>
          <p:nvPr/>
        </p:nvPicPr>
        <p:blipFill>
          <a:blip r:embed="rId3"/>
          <a:srcRect/>
          <a:stretch>
            <a:fillRect/>
          </a:stretch>
        </p:blipFill>
        <p:spPr bwMode="auto">
          <a:xfrm>
            <a:off x="2106765" y="2208210"/>
            <a:ext cx="7855942" cy="4000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smtClean="0"/>
              <a:t>Yüksek </a:t>
            </a:r>
            <a:r>
              <a:rPr lang="tr-TR" sz="2800" dirty="0"/>
              <a:t>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418824" y="3506289"/>
            <a:ext cx="4338784" cy="3351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28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7" y="29194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smtClean="0"/>
              <a:t>Söylediklerini</a:t>
            </a:r>
            <a:r>
              <a:rPr lang="tr-TR" sz="2800" dirty="0"/>
              <a:t>, yaptıklarını </a:t>
            </a:r>
            <a:r>
              <a:rPr lang="tr-TR" sz="4000" dirty="0">
                <a:solidFill>
                  <a:srgbClr val="FF0000"/>
                </a:solidFill>
              </a:rPr>
              <a:t>umursamamak</a:t>
            </a:r>
            <a:r>
              <a:rPr lang="tr-TR" sz="2800" dirty="0"/>
              <a:t> için kendini meşgul etmek </a:t>
            </a:r>
            <a:endParaRPr lang="tr-TR" sz="2800" dirty="0" smtClean="0"/>
          </a:p>
        </p:txBody>
      </p:sp>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6043" y="1354500"/>
            <a:ext cx="4514850" cy="4514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9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22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smtClean="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a:srcRect/>
          <a:stretch>
            <a:fillRect/>
          </a:stretch>
        </p:blipFill>
        <p:spPr bwMode="auto">
          <a:xfrm>
            <a:off x="7357730" y="3561908"/>
            <a:ext cx="4423144" cy="31581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smtClean="0"/>
              <a:t>Şakaya vurmak</a:t>
            </a:r>
            <a:endParaRPr lang="tr-TR" sz="5400" dirty="0"/>
          </a:p>
        </p:txBody>
      </p:sp>
      <p:pic>
        <p:nvPicPr>
          <p:cNvPr id="4" name="Picture 2" descr="http://res.kadiningazetesi.com/4bf0b6e1SMILE%5b6%5d.jpg"/>
          <p:cNvPicPr>
            <a:picLocks noChangeAspect="1" noChangeArrowheads="1"/>
          </p:cNvPicPr>
          <p:nvPr/>
        </p:nvPicPr>
        <p:blipFill>
          <a:blip r:embed="rId3"/>
          <a:srcRect/>
          <a:stretch>
            <a:fillRect/>
          </a:stretch>
        </p:blipFill>
        <p:spPr bwMode="auto">
          <a:xfrm>
            <a:off x="1631989" y="586015"/>
            <a:ext cx="7875035" cy="4181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smtClean="0"/>
              <a:t>Teşekkür etmek </a:t>
            </a:r>
            <a:r>
              <a:rPr lang="tr-TR" sz="5400" b="1" dirty="0" smtClean="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a:srcRect/>
          <a:stretch>
            <a:fillRect/>
          </a:stretch>
        </p:blipFill>
        <p:spPr bwMode="auto">
          <a:xfrm>
            <a:off x="0" y="846163"/>
            <a:ext cx="6337005" cy="50549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smtClean="0">
                <a:solidFill>
                  <a:srgbClr val="C00000"/>
                </a:solidFill>
              </a:rPr>
              <a:t>Zorbaca davranışlar sergileyeceğimiz zaman;</a:t>
            </a:r>
            <a:endParaRPr lang="tr-TR" altLang="tr-TR" sz="3600" b="1" dirty="0">
              <a:solidFill>
                <a:srgbClr val="C00000"/>
              </a:solidFill>
            </a:endParaRP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 xmlns:p14="http://schemas.microsoft.com/office/powerpoint/2010/main" val="3322830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 xmlns:p14="http://schemas.microsoft.com/office/powerpoint/2010/main" val="252417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226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2" name="Picture 4" descr="http://www.adapsikoloji.com/Resim/Upload/t0627bullyfeat11.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a:srcRect/>
          <a:stretch>
            <a:fillRect/>
          </a:stretch>
        </p:blipFill>
        <p:spPr bwMode="auto">
          <a:xfrm>
            <a:off x="1690578"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 xmlns:p14="http://schemas.microsoft.com/office/powerpoint/2010/main"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 xmlns:p14="http://schemas.microsoft.com/office/powerpoint/2010/main"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Picture 4" descr="http://kaanalgul.files.wordpress.com/2011/10/sanal-zorbalik-felaketleri-13181581.jpe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6452674" y="1632336"/>
            <a:ext cx="5465076" cy="42474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algn="ctr"/>
            <a:r>
              <a:rPr lang="tr-TR" sz="2400" smtClean="0">
                <a:solidFill>
                  <a:srgbClr val="C00000"/>
                </a:solidFill>
              </a:rPr>
              <a:t>Empati </a:t>
            </a:r>
            <a:r>
              <a:rPr lang="tr-TR" sz="2400" dirty="0" smtClean="0">
                <a:solidFill>
                  <a:srgbClr val="C00000"/>
                </a:solidFill>
              </a:rPr>
              <a:t>kurma yeteneği gelişmemiştir.</a:t>
            </a:r>
            <a:br>
              <a:rPr lang="tr-TR" sz="2400" dirty="0" smtClean="0">
                <a:solidFill>
                  <a:srgbClr val="C00000"/>
                </a:solidFill>
              </a:rPr>
            </a:br>
            <a:r>
              <a:rPr lang="tr-TR" sz="2400" dirty="0" smtClean="0">
                <a:solidFill>
                  <a:srgbClr val="C00000"/>
                </a:solidFill>
              </a:rPr>
              <a:t>Sosyal becerilerde ve ilişki kurma biçimlerinde yetersizlikler olabilir.</a:t>
            </a:r>
            <a:br>
              <a:rPr lang="tr-TR" sz="2400" dirty="0" smtClean="0">
                <a:solidFill>
                  <a:srgbClr val="C00000"/>
                </a:solidFill>
              </a:rPr>
            </a:br>
            <a:r>
              <a:rPr lang="tr-TR" sz="2400" dirty="0" smtClean="0">
                <a:solidFill>
                  <a:srgbClr val="C00000"/>
                </a:solidFill>
              </a:rPr>
              <a:t>Saldırgan ve dürtüsel yapıya sahiptir, erkeklerde fiziksel üstünlük de eşlik edebilir.</a:t>
            </a:r>
            <a:endParaRPr lang="tr-TR" sz="2400" dirty="0">
              <a:solidFill>
                <a:srgbClr val="C00000"/>
              </a:solidFill>
            </a:endParaRPr>
          </a:p>
        </p:txBody>
      </p:sp>
      <p:pic>
        <p:nvPicPr>
          <p:cNvPr id="3" name="İçerik Yer Tutucusu 3"/>
          <p:cNvPicPr>
            <a:picLocks noChangeAspect="1"/>
          </p:cNvPicPr>
          <p:nvPr/>
        </p:nvPicPr>
        <p:blipFill>
          <a:blip r:embed="rId2"/>
          <a:stretch>
            <a:fillRect/>
          </a:stretch>
        </p:blipFill>
        <p:spPr>
          <a:xfrm>
            <a:off x="6954592" y="656823"/>
            <a:ext cx="5102729" cy="591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Zorbalığa uğrayan öğrencilerin ortak özellikleri:</a:t>
            </a:r>
            <a:r>
              <a:rPr lang="tr-TR" sz="2400" dirty="0" smtClean="0"/>
              <a:t/>
            </a:r>
            <a:br>
              <a:rPr lang="tr-TR" sz="2400" dirty="0" smtClean="0"/>
            </a:br>
            <a:r>
              <a:rPr lang="tr-TR" sz="2400" dirty="0" smtClean="0">
                <a:solidFill>
                  <a:srgbClr val="C00000"/>
                </a:solidFill>
              </a:rPr>
              <a:t>Genellikle güvensiz ve kendilerini koruyamayan, pasif ve boyun eğici bir tarzları vardır.</a:t>
            </a:r>
            <a:br>
              <a:rPr lang="tr-TR" sz="2400" dirty="0" smtClean="0">
                <a:solidFill>
                  <a:srgbClr val="C00000"/>
                </a:solidFill>
              </a:rPr>
            </a:br>
            <a:r>
              <a:rPr lang="tr-TR" sz="2400" dirty="0" smtClean="0">
                <a:solidFill>
                  <a:srgbClr val="C00000"/>
                </a:solidFill>
              </a:rPr>
              <a:t>Utangaç ve içine kapanıktır.</a:t>
            </a:r>
            <a:br>
              <a:rPr lang="tr-TR" sz="2400" dirty="0" smtClean="0">
                <a:solidFill>
                  <a:srgbClr val="C00000"/>
                </a:solidFill>
              </a:rPr>
            </a:br>
            <a:r>
              <a:rPr lang="tr-TR" sz="2400" dirty="0" smtClean="0">
                <a:solidFill>
                  <a:srgbClr val="C00000"/>
                </a:solidFill>
              </a:rPr>
              <a:t>Çok arkadaşı yoktur.</a:t>
            </a:r>
            <a:br>
              <a:rPr lang="tr-TR" sz="2400" dirty="0" smtClean="0">
                <a:solidFill>
                  <a:srgbClr val="C00000"/>
                </a:solidFill>
              </a:rPr>
            </a:br>
            <a:r>
              <a:rPr lang="tr-TR" sz="2400" dirty="0" smtClean="0">
                <a:solidFill>
                  <a:srgbClr val="C00000"/>
                </a:solidFill>
              </a:rPr>
              <a:t>Genellikle aşırı koruyucu ailelerin çocuklarıdır.</a:t>
            </a:r>
            <a:br>
              <a:rPr lang="tr-TR" sz="2400" dirty="0" smtClean="0">
                <a:solidFill>
                  <a:srgbClr val="C00000"/>
                </a:solidFill>
              </a:rPr>
            </a:br>
            <a:r>
              <a:rPr lang="tr-TR" sz="2400" dirty="0" smtClean="0">
                <a:solidFill>
                  <a:srgbClr val="C00000"/>
                </a:solidFill>
              </a:rPr>
              <a:t>Farklı özelliklere sahip olabilir (kekemelik, gözlük kullanma, diş aparatı kullanma vb.).</a:t>
            </a:r>
            <a:endParaRPr lang="tr-TR" sz="2400" dirty="0">
              <a:solidFill>
                <a:srgbClr val="C00000"/>
              </a:solidFill>
            </a:endParaRPr>
          </a:p>
        </p:txBody>
      </p:sp>
      <p:pic>
        <p:nvPicPr>
          <p:cNvPr id="3" name="Picture 2" descr="https://encrypted-tbn0.gstatic.com/images?q=tbn:ANd9GcTyZFNnOujN5Nn-xcDkt_-LOqbSlgwVnVgGI_eznz77WjGGXQ7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3060" y="135621"/>
            <a:ext cx="4783178" cy="605911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0"/>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a:stretch>
            <a:fillRect/>
          </a:stretch>
        </p:blipFill>
        <p:spPr>
          <a:xfrm>
            <a:off x="4480949" y="4986269"/>
            <a:ext cx="2313255" cy="1370053"/>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Zorba bir öğrenci misin?</a:t>
            </a:r>
            <a:endParaRPr lang="tr-T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7099526" y="1640476"/>
            <a:ext cx="3542348" cy="4105619"/>
          </a:xfrm>
          <a:prstGeom prst="rect">
            <a:avLst/>
          </a:prstGeom>
        </p:spPr>
      </p:pic>
    </p:spTree>
    <p:extLst>
      <p:ext uri="{BB962C8B-B14F-4D97-AF65-F5344CB8AC3E}">
        <p14:creationId xmlns="" xmlns:p14="http://schemas.microsoft.com/office/powerpoint/2010/main" val="34516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1057274" y="2004876"/>
            <a:ext cx="4096023" cy="4378507"/>
          </a:xfrm>
          <a:prstGeom prst="rect">
            <a:avLst/>
          </a:prstGeom>
        </p:spPr>
      </p:pic>
    </p:spTree>
    <p:extLst>
      <p:ext uri="{BB962C8B-B14F-4D97-AF65-F5344CB8AC3E}">
        <p14:creationId xmlns="" xmlns:p14="http://schemas.microsoft.com/office/powerpoint/2010/main" val="322736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1573</Words>
  <Application>Microsoft Office PowerPoint</Application>
  <PresentationFormat>Özel</PresentationFormat>
  <Paragraphs>142</Paragraphs>
  <Slides>37</Slides>
  <Notes>21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Zorbaca davranışlar sergileyeceğimiz zaman;</vt:lpstr>
      <vt:lpstr>İlk önce öfkemizi kontrol edebilmeyi öğrenmeliyiz.</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User</cp:lastModifiedBy>
  <cp:revision>52</cp:revision>
  <dcterms:created xsi:type="dcterms:W3CDTF">2015-01-30T09:02:19Z</dcterms:created>
  <dcterms:modified xsi:type="dcterms:W3CDTF">2017-10-05T06:33:35Z</dcterms:modified>
</cp:coreProperties>
</file>